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4.xml" ContentType="application/vnd.openxmlformats-officedocument.presentationml.slide+xml"/>
  <Override PartName="/ppt/slides/slide4.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49.xml" ContentType="application/vnd.openxmlformats-officedocument.presentationml.slide+xml"/>
  <Override PartName="/ppt/slides/slide1.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41.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Masters/slideMaster2.xml" ContentType="application/vnd.openxmlformats-officedocument.presentationml.slideMaster+xml"/>
  <Override PartName="/ppt/notesSlides/notesSlide45.xml" ContentType="application/vnd.openxmlformats-officedocument.presentationml.notesSlide+xml"/>
  <Override PartName="/ppt/slideMasters/slideMaster1.xml" ContentType="application/vnd.openxmlformats-officedocument.presentationml.slideMaster+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9.xml" ContentType="application/vnd.openxmlformats-officedocument.presentationml.notesSlide+xml"/>
  <Override PartName="/ppt/slideLayouts/slideLayout16.xml" ContentType="application/vnd.openxmlformats-officedocument.presentationml.slideLayout+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slideLayouts/slideLayout17.xml" ContentType="application/vnd.openxmlformats-officedocument.presentationml.slideLayout+xml"/>
  <Override PartName="/ppt/notesSlides/notesSlide12.xml" ContentType="application/vnd.openxmlformats-officedocument.presentationml.notesSlide+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slideLayouts/slideLayout15.xml" ContentType="application/vnd.openxmlformats-officedocument.presentationml.slideLayout+xml"/>
  <Override PartName="/ppt/notesSlides/notesSlide30.xml" ContentType="application/vnd.openxmlformats-officedocument.presentationml.notesSlide+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notesSlides/notesSlide42.xml" ContentType="application/vnd.openxmlformats-officedocument.presentationml.notes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43.xml" ContentType="application/vnd.openxmlformats-officedocument.presentationml.notesSlide+xml"/>
  <Override PartName="/ppt/notesSlides/notesSlide39.xml" ContentType="application/vnd.openxmlformats-officedocument.presentationml.notesSlide+xml"/>
  <Override PartName="/ppt/slideLayouts/slideLayout14.xml" ContentType="application/vnd.openxmlformats-officedocument.presentationml.slideLayout+xml"/>
  <Override PartName="/ppt/notesSlides/notesSlide34.xml" ContentType="application/vnd.openxmlformats-officedocument.presentationml.notesSlide+xml"/>
  <Override PartName="/ppt/slideLayouts/slideLayout12.xml" ContentType="application/vnd.openxmlformats-officedocument.presentationml.slideLayout+xml"/>
  <Override PartName="/ppt/notesSlides/notesSlide33.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10.xml" ContentType="application/vnd.openxmlformats-officedocument.presentationml.slideLayout+xml"/>
  <Override PartName="/ppt/notesSlides/notesSlide38.xml" ContentType="application/vnd.openxmlformats-officedocument.presentationml.notes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notesMasters/notesMaster1.xml" ContentType="application/vnd.openxmlformats-officedocument.presentationml.notesMaster+xml"/>
  <Override PartName="/ppt/diagrams/drawing1.xml" ContentType="application/vnd.ms-office.drawingml.diagramDrawing+xml"/>
  <Override PartName="/ppt/charts/colors1.xml" ContentType="application/vnd.ms-office.chartcolorstyle+xml"/>
  <Override PartName="/ppt/charts/chart1.xml" ContentType="application/vnd.openxmlformats-officedocument.drawingml.chart+xml"/>
  <Override PartName="/ppt/charts/style1.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52"/>
  </p:notesMasterIdLst>
  <p:sldIdLst>
    <p:sldId id="2056" r:id="rId3"/>
    <p:sldId id="2057" r:id="rId4"/>
    <p:sldId id="2058" r:id="rId5"/>
    <p:sldId id="2059" r:id="rId6"/>
    <p:sldId id="2060" r:id="rId7"/>
    <p:sldId id="2061" r:id="rId8"/>
    <p:sldId id="2062" r:id="rId9"/>
    <p:sldId id="2092" r:id="rId10"/>
    <p:sldId id="2063" r:id="rId11"/>
    <p:sldId id="2064" r:id="rId12"/>
    <p:sldId id="2065" r:id="rId13"/>
    <p:sldId id="2066" r:id="rId14"/>
    <p:sldId id="2067" r:id="rId15"/>
    <p:sldId id="2069" r:id="rId16"/>
    <p:sldId id="278" r:id="rId17"/>
    <p:sldId id="276" r:id="rId18"/>
    <p:sldId id="2052" r:id="rId19"/>
    <p:sldId id="277" r:id="rId20"/>
    <p:sldId id="676" r:id="rId21"/>
    <p:sldId id="2055" r:id="rId22"/>
    <p:sldId id="681" r:id="rId23"/>
    <p:sldId id="2053" r:id="rId24"/>
    <p:sldId id="270" r:id="rId25"/>
    <p:sldId id="2050" r:id="rId26"/>
    <p:sldId id="2070" r:id="rId27"/>
    <p:sldId id="2071" r:id="rId28"/>
    <p:sldId id="2072" r:id="rId29"/>
    <p:sldId id="2073" r:id="rId30"/>
    <p:sldId id="2074" r:id="rId31"/>
    <p:sldId id="2075" r:id="rId32"/>
    <p:sldId id="2076" r:id="rId33"/>
    <p:sldId id="2077" r:id="rId34"/>
    <p:sldId id="2078" r:id="rId35"/>
    <p:sldId id="2079" r:id="rId36"/>
    <p:sldId id="2080" r:id="rId37"/>
    <p:sldId id="2081" r:id="rId38"/>
    <p:sldId id="2082" r:id="rId39"/>
    <p:sldId id="2083" r:id="rId40"/>
    <p:sldId id="2084" r:id="rId41"/>
    <p:sldId id="2085" r:id="rId42"/>
    <p:sldId id="2086" r:id="rId43"/>
    <p:sldId id="2088" r:id="rId44"/>
    <p:sldId id="2095" r:id="rId45"/>
    <p:sldId id="2094" r:id="rId46"/>
    <p:sldId id="2096" r:id="rId47"/>
    <p:sldId id="2089" r:id="rId48"/>
    <p:sldId id="2098" r:id="rId49"/>
    <p:sldId id="2097" r:id="rId50"/>
    <p:sldId id="209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7F4FF"/>
    <a:srgbClr val="FFE9DD"/>
    <a:srgbClr val="DDF1DB"/>
    <a:srgbClr val="D9EDFF"/>
    <a:srgbClr val="CDEBCB"/>
    <a:srgbClr val="FCD7BC"/>
    <a:srgbClr val="E1F1FF"/>
    <a:srgbClr val="D1E9FF"/>
    <a:srgbClr val="FBD0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7" autoAdjust="0"/>
    <p:restoredTop sz="86418"/>
  </p:normalViewPr>
  <p:slideViewPr>
    <p:cSldViewPr snapToGrid="0">
      <p:cViewPr varScale="1">
        <p:scale>
          <a:sx n="75" d="100"/>
          <a:sy n="75" d="100"/>
        </p:scale>
        <p:origin x="77" y="288"/>
      </p:cViewPr>
      <p:guideLst/>
    </p:cSldViewPr>
  </p:slideViewPr>
  <p:outlineViewPr>
    <p:cViewPr>
      <p:scale>
        <a:sx n="33" d="100"/>
        <a:sy n="33" d="100"/>
      </p:scale>
      <p:origin x="0" y="-14456"/>
    </p:cViewPr>
  </p:outlineViewPr>
  <p:notesTextViewPr>
    <p:cViewPr>
      <p:scale>
        <a:sx n="3" d="2"/>
        <a:sy n="3" d="2"/>
      </p:scale>
      <p:origin x="0" y="0"/>
    </p:cViewPr>
  </p:notesTextViewPr>
  <p:sorterViewPr>
    <p:cViewPr>
      <p:scale>
        <a:sx n="100" d="100"/>
        <a:sy n="100" d="100"/>
      </p:scale>
      <p:origin x="0" y="-8910"/>
    </p:cViewPr>
  </p:sorter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selfregional.org\share\shared\Quality%20Management%20Services\Quality%20Data%20FY%202021\SRH%20Quality\Infection%20Prevention\CAUTI%20&amp;%20CLABSI%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CLABSI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Sheet1!$C$2:$G$2</c:f>
              <c:strCache>
                <c:ptCount val="5"/>
                <c:pt idx="0">
                  <c:v>FY 2017</c:v>
                </c:pt>
                <c:pt idx="1">
                  <c:v>FY 2018</c:v>
                </c:pt>
                <c:pt idx="2">
                  <c:v>FY 2019</c:v>
                </c:pt>
                <c:pt idx="3">
                  <c:v>FY 2020</c:v>
                </c:pt>
                <c:pt idx="4">
                  <c:v>FYTD  2021</c:v>
                </c:pt>
              </c:strCache>
            </c:strRef>
          </c:cat>
          <c:val>
            <c:numRef>
              <c:f>Sheet1!$C$3:$G$3</c:f>
              <c:numCache>
                <c:formatCode>General</c:formatCode>
                <c:ptCount val="5"/>
                <c:pt idx="0">
                  <c:v>9</c:v>
                </c:pt>
                <c:pt idx="1">
                  <c:v>6</c:v>
                </c:pt>
                <c:pt idx="2">
                  <c:v>4</c:v>
                </c:pt>
                <c:pt idx="3">
                  <c:v>14</c:v>
                </c:pt>
                <c:pt idx="4">
                  <c:v>6</c:v>
                </c:pt>
              </c:numCache>
            </c:numRef>
          </c:val>
          <c:extLst>
            <c:ext xmlns:c16="http://schemas.microsoft.com/office/drawing/2014/chart" uri="{C3380CC4-5D6E-409C-BE32-E72D297353CC}">
              <c16:uniqueId val="{00000000-4B5B-42D8-847D-AB09CC0E71D0}"/>
            </c:ext>
          </c:extLst>
        </c:ser>
        <c:dLbls>
          <c:showLegendKey val="0"/>
          <c:showVal val="0"/>
          <c:showCatName val="0"/>
          <c:showSerName val="0"/>
          <c:showPercent val="0"/>
          <c:showBubbleSize val="0"/>
        </c:dLbls>
        <c:gapWidth val="150"/>
        <c:axId val="1329020703"/>
        <c:axId val="1329019039"/>
      </c:barChart>
      <c:catAx>
        <c:axId val="13290207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Fiscal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9019039"/>
        <c:crosses val="autoZero"/>
        <c:auto val="1"/>
        <c:lblAlgn val="ctr"/>
        <c:lblOffset val="100"/>
        <c:noMultiLvlLbl val="0"/>
      </c:catAx>
      <c:valAx>
        <c:axId val="1329019039"/>
        <c:scaling>
          <c:orientation val="minMax"/>
          <c:max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CLABSI's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9020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C4908-7806-4595-BB3A-D56D7FC3C989}"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F542C849-84B6-46B0-8895-05D043F084AB}">
      <dgm:prSet/>
      <dgm:spPr/>
      <dgm:t>
        <a:bodyPr/>
        <a:lstStyle/>
        <a:p>
          <a:pPr>
            <a:defRPr b="1"/>
          </a:pPr>
          <a:r>
            <a:rPr lang="en-US"/>
            <a:t>2021</a:t>
          </a:r>
        </a:p>
      </dgm:t>
    </dgm:pt>
    <dgm:pt modelId="{EB54666C-BE8F-4545-AE31-E1B3B958CFA5}" type="parTrans" cxnId="{61799D4E-A108-4E5E-A753-8DEFE58BA693}">
      <dgm:prSet/>
      <dgm:spPr/>
      <dgm:t>
        <a:bodyPr/>
        <a:lstStyle/>
        <a:p>
          <a:endParaRPr lang="en-US"/>
        </a:p>
      </dgm:t>
    </dgm:pt>
    <dgm:pt modelId="{7EFB93AA-F96C-4D05-9708-EB0462E1907B}" type="sibTrans" cxnId="{61799D4E-A108-4E5E-A753-8DEFE58BA693}">
      <dgm:prSet/>
      <dgm:spPr/>
      <dgm:t>
        <a:bodyPr/>
        <a:lstStyle/>
        <a:p>
          <a:endParaRPr lang="en-US"/>
        </a:p>
      </dgm:t>
    </dgm:pt>
    <dgm:pt modelId="{07348D7E-7C79-495E-A668-0356C38095F0}">
      <dgm:prSet/>
      <dgm:spPr/>
      <dgm:t>
        <a:bodyPr/>
        <a:lstStyle/>
        <a:p>
          <a:r>
            <a:rPr lang="en-US"/>
            <a:t>In FY Quarter 1 2021, we were utilizing central lines more than 82% of like units across the country and had already experienced 3 CLABSI in our ICU alone.</a:t>
          </a:r>
        </a:p>
      </dgm:t>
    </dgm:pt>
    <dgm:pt modelId="{42B7051A-B40A-49EB-A9C0-F594936E17F9}" type="parTrans" cxnId="{C35F0F6C-61C0-4DA7-B510-0FC0CD1FE1D9}">
      <dgm:prSet/>
      <dgm:spPr/>
      <dgm:t>
        <a:bodyPr/>
        <a:lstStyle/>
        <a:p>
          <a:endParaRPr lang="en-US"/>
        </a:p>
      </dgm:t>
    </dgm:pt>
    <dgm:pt modelId="{4E2B6724-D262-4F1B-A7C8-4429BD463A4E}" type="sibTrans" cxnId="{C35F0F6C-61C0-4DA7-B510-0FC0CD1FE1D9}">
      <dgm:prSet/>
      <dgm:spPr/>
      <dgm:t>
        <a:bodyPr/>
        <a:lstStyle/>
        <a:p>
          <a:endParaRPr lang="en-US"/>
        </a:p>
      </dgm:t>
    </dgm:pt>
    <dgm:pt modelId="{56B42972-139B-40C8-A64A-D760000B932C}">
      <dgm:prSet/>
      <dgm:spPr/>
      <dgm:t>
        <a:bodyPr/>
        <a:lstStyle/>
        <a:p>
          <a:pPr>
            <a:defRPr b="1"/>
          </a:pPr>
          <a:r>
            <a:rPr lang="en-US"/>
            <a:t>2022</a:t>
          </a:r>
        </a:p>
      </dgm:t>
    </dgm:pt>
    <dgm:pt modelId="{78B4EFE3-1B26-4971-8E58-3B7EF209AAFB}" type="parTrans" cxnId="{C0753222-E6EE-43AB-83DB-D41FCABD9FBF}">
      <dgm:prSet/>
      <dgm:spPr/>
      <dgm:t>
        <a:bodyPr/>
        <a:lstStyle/>
        <a:p>
          <a:endParaRPr lang="en-US"/>
        </a:p>
      </dgm:t>
    </dgm:pt>
    <dgm:pt modelId="{38174A7B-0E72-4530-9AD0-9A8EFB53E337}" type="sibTrans" cxnId="{C0753222-E6EE-43AB-83DB-D41FCABD9FBF}">
      <dgm:prSet/>
      <dgm:spPr/>
      <dgm:t>
        <a:bodyPr/>
        <a:lstStyle/>
        <a:p>
          <a:endParaRPr lang="en-US"/>
        </a:p>
      </dgm:t>
    </dgm:pt>
    <dgm:pt modelId="{9E893914-E154-4AEA-A317-D6AC3D70391E}">
      <dgm:prSet/>
      <dgm:spPr/>
      <dgm:t>
        <a:bodyPr/>
        <a:lstStyle/>
        <a:p>
          <a:r>
            <a:rPr lang="en-US"/>
            <a:t>In FY Quarter 1 2022, only 37% of hospitals are using fewer central lines than we are with only 1 CLABSI.</a:t>
          </a:r>
        </a:p>
      </dgm:t>
    </dgm:pt>
    <dgm:pt modelId="{552276B5-E383-42D1-840B-88396128CE54}" type="parTrans" cxnId="{5156C31F-6B03-444A-863F-E79356F506CA}">
      <dgm:prSet/>
      <dgm:spPr/>
      <dgm:t>
        <a:bodyPr/>
        <a:lstStyle/>
        <a:p>
          <a:endParaRPr lang="en-US"/>
        </a:p>
      </dgm:t>
    </dgm:pt>
    <dgm:pt modelId="{7925E726-8CF3-4948-B4E1-E589700F29F2}" type="sibTrans" cxnId="{5156C31F-6B03-444A-863F-E79356F506CA}">
      <dgm:prSet/>
      <dgm:spPr/>
      <dgm:t>
        <a:bodyPr/>
        <a:lstStyle/>
        <a:p>
          <a:endParaRPr lang="en-US"/>
        </a:p>
      </dgm:t>
    </dgm:pt>
    <dgm:pt modelId="{900ACDFD-3BA9-4B2B-B25E-95E94C8C1439}" type="pres">
      <dgm:prSet presAssocID="{D0CC4908-7806-4595-BB3A-D56D7FC3C989}" presName="root" presStyleCnt="0">
        <dgm:presLayoutVars>
          <dgm:chMax/>
          <dgm:chPref/>
          <dgm:animLvl val="lvl"/>
        </dgm:presLayoutVars>
      </dgm:prSet>
      <dgm:spPr/>
      <dgm:t>
        <a:bodyPr/>
        <a:lstStyle/>
        <a:p>
          <a:endParaRPr lang="en-US"/>
        </a:p>
      </dgm:t>
    </dgm:pt>
    <dgm:pt modelId="{D5E24AA9-5B9D-4906-8C5F-5D2C5CD89137}" type="pres">
      <dgm:prSet presAssocID="{D0CC4908-7806-4595-BB3A-D56D7FC3C989}" presName="divider" presStyleLbl="fgAcc1" presStyleIdx="0" presStyleCnt="1"/>
      <dgm:spPr/>
    </dgm:pt>
    <dgm:pt modelId="{2AC3714D-739B-482A-AD9C-0F2BDF49AD5F}" type="pres">
      <dgm:prSet presAssocID="{D0CC4908-7806-4595-BB3A-D56D7FC3C989}" presName="nodes" presStyleCnt="0">
        <dgm:presLayoutVars>
          <dgm:chMax/>
          <dgm:chPref/>
          <dgm:animLvl val="lvl"/>
        </dgm:presLayoutVars>
      </dgm:prSet>
      <dgm:spPr/>
    </dgm:pt>
    <dgm:pt modelId="{0A988488-A522-4717-A5E7-881D302F2399}" type="pres">
      <dgm:prSet presAssocID="{F542C849-84B6-46B0-8895-05D043F084AB}" presName="composite" presStyleCnt="0"/>
      <dgm:spPr/>
    </dgm:pt>
    <dgm:pt modelId="{D2D84941-3AEF-4763-9CFB-05FED19DF2E9}" type="pres">
      <dgm:prSet presAssocID="{F542C849-84B6-46B0-8895-05D043F084AB}" presName="L1TextContainer" presStyleLbl="alignNode1" presStyleIdx="0" presStyleCnt="2">
        <dgm:presLayoutVars>
          <dgm:chMax val="1"/>
          <dgm:chPref val="1"/>
          <dgm:bulletEnabled val="1"/>
        </dgm:presLayoutVars>
      </dgm:prSet>
      <dgm:spPr/>
      <dgm:t>
        <a:bodyPr/>
        <a:lstStyle/>
        <a:p>
          <a:endParaRPr lang="en-US"/>
        </a:p>
      </dgm:t>
    </dgm:pt>
    <dgm:pt modelId="{F8DB1ECB-5CE1-4C97-96B7-B7B5D35583FA}" type="pres">
      <dgm:prSet presAssocID="{F542C849-84B6-46B0-8895-05D043F084AB}" presName="L2TextContainerWrapper" presStyleCnt="0">
        <dgm:presLayoutVars>
          <dgm:bulletEnabled val="1"/>
        </dgm:presLayoutVars>
      </dgm:prSet>
      <dgm:spPr/>
    </dgm:pt>
    <dgm:pt modelId="{97B82378-5770-4508-9C3A-73DE8A4ED3E3}" type="pres">
      <dgm:prSet presAssocID="{F542C849-84B6-46B0-8895-05D043F084AB}" presName="L2TextContainer" presStyleLbl="bgAccFollowNode1" presStyleIdx="0" presStyleCnt="2"/>
      <dgm:spPr/>
      <dgm:t>
        <a:bodyPr/>
        <a:lstStyle/>
        <a:p>
          <a:endParaRPr lang="en-US"/>
        </a:p>
      </dgm:t>
    </dgm:pt>
    <dgm:pt modelId="{C2971028-8416-4297-A178-AFB386D7FEFA}" type="pres">
      <dgm:prSet presAssocID="{F542C849-84B6-46B0-8895-05D043F084AB}" presName="FlexibleEmptyPlaceHolder" presStyleCnt="0"/>
      <dgm:spPr/>
    </dgm:pt>
    <dgm:pt modelId="{641373F7-6212-4149-9779-E268218AFF74}" type="pres">
      <dgm:prSet presAssocID="{F542C849-84B6-46B0-8895-05D043F084AB}" presName="ConnectLine" presStyleLbl="sibTrans1D1" presStyleIdx="0" presStyleCnt="2"/>
      <dgm:spPr/>
    </dgm:pt>
    <dgm:pt modelId="{88294AA0-1AF6-4EF8-A1EF-5E827478CDA8}" type="pres">
      <dgm:prSet presAssocID="{F542C849-84B6-46B0-8895-05D043F084AB}" presName="ConnectorPoint" presStyleLbl="node1" presStyleIdx="0"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53FF047-5C20-4524-A57A-EC66DB6D1CCE}" type="pres">
      <dgm:prSet presAssocID="{F542C849-84B6-46B0-8895-05D043F084AB}" presName="EmptyPlaceHolder" presStyleCnt="0"/>
      <dgm:spPr/>
    </dgm:pt>
    <dgm:pt modelId="{86CA0E75-BEED-40C2-9764-48AFF34A2A6B}" type="pres">
      <dgm:prSet presAssocID="{7EFB93AA-F96C-4D05-9708-EB0462E1907B}" presName="spaceBetweenRectangles" presStyleCnt="0"/>
      <dgm:spPr/>
    </dgm:pt>
    <dgm:pt modelId="{903DD839-13DF-4F53-A090-5D33F9B1A075}" type="pres">
      <dgm:prSet presAssocID="{56B42972-139B-40C8-A64A-D760000B932C}" presName="composite" presStyleCnt="0"/>
      <dgm:spPr/>
    </dgm:pt>
    <dgm:pt modelId="{85F5E339-1A9E-4783-A13C-A51DF0370FCB}" type="pres">
      <dgm:prSet presAssocID="{56B42972-139B-40C8-A64A-D760000B932C}" presName="L1TextContainer" presStyleLbl="alignNode1" presStyleIdx="1" presStyleCnt="2">
        <dgm:presLayoutVars>
          <dgm:chMax val="1"/>
          <dgm:chPref val="1"/>
          <dgm:bulletEnabled val="1"/>
        </dgm:presLayoutVars>
      </dgm:prSet>
      <dgm:spPr/>
      <dgm:t>
        <a:bodyPr/>
        <a:lstStyle/>
        <a:p>
          <a:endParaRPr lang="en-US"/>
        </a:p>
      </dgm:t>
    </dgm:pt>
    <dgm:pt modelId="{2E03E00F-8CC8-4B79-B325-2C03D60C45A2}" type="pres">
      <dgm:prSet presAssocID="{56B42972-139B-40C8-A64A-D760000B932C}" presName="L2TextContainerWrapper" presStyleCnt="0">
        <dgm:presLayoutVars>
          <dgm:bulletEnabled val="1"/>
        </dgm:presLayoutVars>
      </dgm:prSet>
      <dgm:spPr/>
    </dgm:pt>
    <dgm:pt modelId="{6F3EB439-228E-495B-B542-300664431440}" type="pres">
      <dgm:prSet presAssocID="{56B42972-139B-40C8-A64A-D760000B932C}" presName="L2TextContainer" presStyleLbl="bgAccFollowNode1" presStyleIdx="1" presStyleCnt="2"/>
      <dgm:spPr/>
      <dgm:t>
        <a:bodyPr/>
        <a:lstStyle/>
        <a:p>
          <a:endParaRPr lang="en-US"/>
        </a:p>
      </dgm:t>
    </dgm:pt>
    <dgm:pt modelId="{DA71C660-9D9A-479D-90AF-5812678B5150}" type="pres">
      <dgm:prSet presAssocID="{56B42972-139B-40C8-A64A-D760000B932C}" presName="FlexibleEmptyPlaceHolder" presStyleCnt="0"/>
      <dgm:spPr/>
    </dgm:pt>
    <dgm:pt modelId="{4D570EB5-8BDE-47CC-BC8B-6B7716C302A9}" type="pres">
      <dgm:prSet presAssocID="{56B42972-139B-40C8-A64A-D760000B932C}" presName="ConnectLine" presStyleLbl="sibTrans1D1" presStyleIdx="1" presStyleCnt="2"/>
      <dgm:spPr/>
    </dgm:pt>
    <dgm:pt modelId="{BA6CF182-87AB-49D0-B5CE-988155044286}" type="pres">
      <dgm:prSet presAssocID="{56B42972-139B-40C8-A64A-D760000B932C}" presName="ConnectorPoint" presStyleLbl="node1" presStyleIdx="1"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ADB0C6E-2955-4E17-9BAD-107435333021}" type="pres">
      <dgm:prSet presAssocID="{56B42972-139B-40C8-A64A-D760000B932C}" presName="EmptyPlaceHolder" presStyleCnt="0"/>
      <dgm:spPr/>
    </dgm:pt>
  </dgm:ptLst>
  <dgm:cxnLst>
    <dgm:cxn modelId="{ABEF4374-FFB8-4F2B-BEA5-E1C34D84DE94}" type="presOf" srcId="{F542C849-84B6-46B0-8895-05D043F084AB}" destId="{D2D84941-3AEF-4763-9CFB-05FED19DF2E9}" srcOrd="0" destOrd="0" presId="urn:microsoft.com/office/officeart/2017/3/layout/HorizontalLabelsTimeline"/>
    <dgm:cxn modelId="{08C63E82-B5FD-4E7D-B8B5-358974BE563A}" type="presOf" srcId="{07348D7E-7C79-495E-A668-0356C38095F0}" destId="{97B82378-5770-4508-9C3A-73DE8A4ED3E3}" srcOrd="0" destOrd="0" presId="urn:microsoft.com/office/officeart/2017/3/layout/HorizontalLabelsTimeline"/>
    <dgm:cxn modelId="{7294B1A3-506C-418F-90ED-7FC645E5104C}" type="presOf" srcId="{D0CC4908-7806-4595-BB3A-D56D7FC3C989}" destId="{900ACDFD-3BA9-4B2B-B25E-95E94C8C1439}" srcOrd="0" destOrd="0" presId="urn:microsoft.com/office/officeart/2017/3/layout/HorizontalLabelsTimeline"/>
    <dgm:cxn modelId="{FA970274-9CF2-4162-880A-6EE6C5AFD66A}" type="presOf" srcId="{9E893914-E154-4AEA-A317-D6AC3D70391E}" destId="{6F3EB439-228E-495B-B542-300664431440}" srcOrd="0" destOrd="0" presId="urn:microsoft.com/office/officeart/2017/3/layout/HorizontalLabelsTimeline"/>
    <dgm:cxn modelId="{2ADF731D-4B17-48BA-B6C9-B2A094F5F4E5}" type="presOf" srcId="{56B42972-139B-40C8-A64A-D760000B932C}" destId="{85F5E339-1A9E-4783-A13C-A51DF0370FCB}" srcOrd="0" destOrd="0" presId="urn:microsoft.com/office/officeart/2017/3/layout/HorizontalLabelsTimeline"/>
    <dgm:cxn modelId="{C35F0F6C-61C0-4DA7-B510-0FC0CD1FE1D9}" srcId="{F542C849-84B6-46B0-8895-05D043F084AB}" destId="{07348D7E-7C79-495E-A668-0356C38095F0}" srcOrd="0" destOrd="0" parTransId="{42B7051A-B40A-49EB-A9C0-F594936E17F9}" sibTransId="{4E2B6724-D262-4F1B-A7C8-4429BD463A4E}"/>
    <dgm:cxn modelId="{5156C31F-6B03-444A-863F-E79356F506CA}" srcId="{56B42972-139B-40C8-A64A-D760000B932C}" destId="{9E893914-E154-4AEA-A317-D6AC3D70391E}" srcOrd="0" destOrd="0" parTransId="{552276B5-E383-42D1-840B-88396128CE54}" sibTransId="{7925E726-8CF3-4948-B4E1-E589700F29F2}"/>
    <dgm:cxn modelId="{C0753222-E6EE-43AB-83DB-D41FCABD9FBF}" srcId="{D0CC4908-7806-4595-BB3A-D56D7FC3C989}" destId="{56B42972-139B-40C8-A64A-D760000B932C}" srcOrd="1" destOrd="0" parTransId="{78B4EFE3-1B26-4971-8E58-3B7EF209AAFB}" sibTransId="{38174A7B-0E72-4530-9AD0-9A8EFB53E337}"/>
    <dgm:cxn modelId="{61799D4E-A108-4E5E-A753-8DEFE58BA693}" srcId="{D0CC4908-7806-4595-BB3A-D56D7FC3C989}" destId="{F542C849-84B6-46B0-8895-05D043F084AB}" srcOrd="0" destOrd="0" parTransId="{EB54666C-BE8F-4545-AE31-E1B3B958CFA5}" sibTransId="{7EFB93AA-F96C-4D05-9708-EB0462E1907B}"/>
    <dgm:cxn modelId="{37ACB8F3-8631-4BA3-91D1-097A0C697F9F}" type="presParOf" srcId="{900ACDFD-3BA9-4B2B-B25E-95E94C8C1439}" destId="{D5E24AA9-5B9D-4906-8C5F-5D2C5CD89137}" srcOrd="0" destOrd="0" presId="urn:microsoft.com/office/officeart/2017/3/layout/HorizontalLabelsTimeline"/>
    <dgm:cxn modelId="{3F359CDE-166E-40DB-8843-A548B0E42A82}" type="presParOf" srcId="{900ACDFD-3BA9-4B2B-B25E-95E94C8C1439}" destId="{2AC3714D-739B-482A-AD9C-0F2BDF49AD5F}" srcOrd="1" destOrd="0" presId="urn:microsoft.com/office/officeart/2017/3/layout/HorizontalLabelsTimeline"/>
    <dgm:cxn modelId="{3C901C9C-40F0-48D2-9B31-9A98347FDA82}" type="presParOf" srcId="{2AC3714D-739B-482A-AD9C-0F2BDF49AD5F}" destId="{0A988488-A522-4717-A5E7-881D302F2399}" srcOrd="0" destOrd="0" presId="urn:microsoft.com/office/officeart/2017/3/layout/HorizontalLabelsTimeline"/>
    <dgm:cxn modelId="{766F4564-D89D-4351-8C08-0223CAE25D29}" type="presParOf" srcId="{0A988488-A522-4717-A5E7-881D302F2399}" destId="{D2D84941-3AEF-4763-9CFB-05FED19DF2E9}" srcOrd="0" destOrd="0" presId="urn:microsoft.com/office/officeart/2017/3/layout/HorizontalLabelsTimeline"/>
    <dgm:cxn modelId="{3ACBE199-967B-4D9F-9227-CAAB55AE769E}" type="presParOf" srcId="{0A988488-A522-4717-A5E7-881D302F2399}" destId="{F8DB1ECB-5CE1-4C97-96B7-B7B5D35583FA}" srcOrd="1" destOrd="0" presId="urn:microsoft.com/office/officeart/2017/3/layout/HorizontalLabelsTimeline"/>
    <dgm:cxn modelId="{3C2F007C-4B2C-410D-9699-1CBE1CDA5716}" type="presParOf" srcId="{F8DB1ECB-5CE1-4C97-96B7-B7B5D35583FA}" destId="{97B82378-5770-4508-9C3A-73DE8A4ED3E3}" srcOrd="0" destOrd="0" presId="urn:microsoft.com/office/officeart/2017/3/layout/HorizontalLabelsTimeline"/>
    <dgm:cxn modelId="{57EDFF5E-4C63-4753-A6E0-5D4CEB885AD3}" type="presParOf" srcId="{F8DB1ECB-5CE1-4C97-96B7-B7B5D35583FA}" destId="{C2971028-8416-4297-A178-AFB386D7FEFA}" srcOrd="1" destOrd="0" presId="urn:microsoft.com/office/officeart/2017/3/layout/HorizontalLabelsTimeline"/>
    <dgm:cxn modelId="{F5366D83-C3FF-46CA-9EDD-5FE7C2D69452}" type="presParOf" srcId="{0A988488-A522-4717-A5E7-881D302F2399}" destId="{641373F7-6212-4149-9779-E268218AFF74}" srcOrd="2" destOrd="0" presId="urn:microsoft.com/office/officeart/2017/3/layout/HorizontalLabelsTimeline"/>
    <dgm:cxn modelId="{DE8F6FDC-8DFA-4235-BE6A-8B3E80E1BEC9}" type="presParOf" srcId="{0A988488-A522-4717-A5E7-881D302F2399}" destId="{88294AA0-1AF6-4EF8-A1EF-5E827478CDA8}" srcOrd="3" destOrd="0" presId="urn:microsoft.com/office/officeart/2017/3/layout/HorizontalLabelsTimeline"/>
    <dgm:cxn modelId="{54F8DE73-7AC2-475C-9F46-DCE9AD03D4C5}" type="presParOf" srcId="{0A988488-A522-4717-A5E7-881D302F2399}" destId="{953FF047-5C20-4524-A57A-EC66DB6D1CCE}" srcOrd="4" destOrd="0" presId="urn:microsoft.com/office/officeart/2017/3/layout/HorizontalLabelsTimeline"/>
    <dgm:cxn modelId="{468853CD-666D-4370-9742-224090CA81FD}" type="presParOf" srcId="{2AC3714D-739B-482A-AD9C-0F2BDF49AD5F}" destId="{86CA0E75-BEED-40C2-9764-48AFF34A2A6B}" srcOrd="1" destOrd="0" presId="urn:microsoft.com/office/officeart/2017/3/layout/HorizontalLabelsTimeline"/>
    <dgm:cxn modelId="{E4026EB9-E4F2-489F-AFCA-AF032D1BB264}" type="presParOf" srcId="{2AC3714D-739B-482A-AD9C-0F2BDF49AD5F}" destId="{903DD839-13DF-4F53-A090-5D33F9B1A075}" srcOrd="2" destOrd="0" presId="urn:microsoft.com/office/officeart/2017/3/layout/HorizontalLabelsTimeline"/>
    <dgm:cxn modelId="{C3F45A9E-DA83-42A6-913B-16E6EACBCD58}" type="presParOf" srcId="{903DD839-13DF-4F53-A090-5D33F9B1A075}" destId="{85F5E339-1A9E-4783-A13C-A51DF0370FCB}" srcOrd="0" destOrd="0" presId="urn:microsoft.com/office/officeart/2017/3/layout/HorizontalLabelsTimeline"/>
    <dgm:cxn modelId="{BE25196A-2D00-4518-A488-155E4AEF4BEF}" type="presParOf" srcId="{903DD839-13DF-4F53-A090-5D33F9B1A075}" destId="{2E03E00F-8CC8-4B79-B325-2C03D60C45A2}" srcOrd="1" destOrd="0" presId="urn:microsoft.com/office/officeart/2017/3/layout/HorizontalLabelsTimeline"/>
    <dgm:cxn modelId="{8D8F6755-C335-47A4-B7CE-F22AD2B216E0}" type="presParOf" srcId="{2E03E00F-8CC8-4B79-B325-2C03D60C45A2}" destId="{6F3EB439-228E-495B-B542-300664431440}" srcOrd="0" destOrd="0" presId="urn:microsoft.com/office/officeart/2017/3/layout/HorizontalLabelsTimeline"/>
    <dgm:cxn modelId="{478BD79D-446C-4806-9DBF-7800D8C06690}" type="presParOf" srcId="{2E03E00F-8CC8-4B79-B325-2C03D60C45A2}" destId="{DA71C660-9D9A-479D-90AF-5812678B5150}" srcOrd="1" destOrd="0" presId="urn:microsoft.com/office/officeart/2017/3/layout/HorizontalLabelsTimeline"/>
    <dgm:cxn modelId="{F3D8D541-C5FE-47D9-8A3C-EE6948F5EE5B}" type="presParOf" srcId="{903DD839-13DF-4F53-A090-5D33F9B1A075}" destId="{4D570EB5-8BDE-47CC-BC8B-6B7716C302A9}" srcOrd="2" destOrd="0" presId="urn:microsoft.com/office/officeart/2017/3/layout/HorizontalLabelsTimeline"/>
    <dgm:cxn modelId="{120758C3-09FF-4383-876F-75D8C966A57E}" type="presParOf" srcId="{903DD839-13DF-4F53-A090-5D33F9B1A075}" destId="{BA6CF182-87AB-49D0-B5CE-988155044286}" srcOrd="3" destOrd="0" presId="urn:microsoft.com/office/officeart/2017/3/layout/HorizontalLabelsTimeline"/>
    <dgm:cxn modelId="{06137D34-5648-47DD-A01E-AF69321F54EA}" type="presParOf" srcId="{903DD839-13DF-4F53-A090-5D33F9B1A075}" destId="{4ADB0C6E-2955-4E17-9BAD-107435333021}"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24AA9-5B9D-4906-8C5F-5D2C5CD89137}">
      <dsp:nvSpPr>
        <dsp:cNvPr id="0" name=""/>
        <dsp:cNvSpPr/>
      </dsp:nvSpPr>
      <dsp:spPr>
        <a:xfrm>
          <a:off x="0" y="2175669"/>
          <a:ext cx="10515600" cy="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84941-3AEF-4763-9CFB-05FED19DF2E9}">
      <dsp:nvSpPr>
        <dsp:cNvPr id="0" name=""/>
        <dsp:cNvSpPr/>
      </dsp:nvSpPr>
      <dsp:spPr>
        <a:xfrm>
          <a:off x="315468" y="1348914"/>
          <a:ext cx="4626864" cy="5221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889000">
            <a:lnSpc>
              <a:spcPct val="90000"/>
            </a:lnSpc>
            <a:spcBef>
              <a:spcPct val="0"/>
            </a:spcBef>
            <a:spcAft>
              <a:spcPct val="35000"/>
            </a:spcAft>
            <a:defRPr b="1"/>
          </a:pPr>
          <a:r>
            <a:rPr lang="en-US" sz="2000" kern="1200"/>
            <a:t>2021</a:t>
          </a:r>
        </a:p>
      </dsp:txBody>
      <dsp:txXfrm>
        <a:off x="315468" y="1348914"/>
        <a:ext cx="4626864" cy="522160"/>
      </dsp:txXfrm>
    </dsp:sp>
    <dsp:sp modelId="{97B82378-5770-4508-9C3A-73DE8A4ED3E3}">
      <dsp:nvSpPr>
        <dsp:cNvPr id="0" name=""/>
        <dsp:cNvSpPr/>
      </dsp:nvSpPr>
      <dsp:spPr>
        <a:xfrm>
          <a:off x="315468" y="66602"/>
          <a:ext cx="4626864" cy="128231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lvl="0" algn="l" defTabSz="755650">
            <a:lnSpc>
              <a:spcPct val="90000"/>
            </a:lnSpc>
            <a:spcBef>
              <a:spcPct val="0"/>
            </a:spcBef>
            <a:spcAft>
              <a:spcPct val="35000"/>
            </a:spcAft>
          </a:pPr>
          <a:r>
            <a:rPr lang="en-US" sz="1700" kern="1200"/>
            <a:t>In FY Quarter 1 2021, we were utilizing central lines more than 82% of like units across the country and had already experienced 3 CLABSI in our ICU alone.</a:t>
          </a:r>
        </a:p>
      </dsp:txBody>
      <dsp:txXfrm>
        <a:off x="315468" y="66602"/>
        <a:ext cx="4626864" cy="1282312"/>
      </dsp:txXfrm>
    </dsp:sp>
    <dsp:sp modelId="{641373F7-6212-4149-9779-E268218AFF74}">
      <dsp:nvSpPr>
        <dsp:cNvPr id="0" name=""/>
        <dsp:cNvSpPr/>
      </dsp:nvSpPr>
      <dsp:spPr>
        <a:xfrm>
          <a:off x="2628900" y="1871075"/>
          <a:ext cx="0" cy="304593"/>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F5E339-1A9E-4783-A13C-A51DF0370FCB}">
      <dsp:nvSpPr>
        <dsp:cNvPr id="0" name=""/>
        <dsp:cNvSpPr/>
      </dsp:nvSpPr>
      <dsp:spPr>
        <a:xfrm>
          <a:off x="5573268" y="2480262"/>
          <a:ext cx="4626864" cy="5221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889000">
            <a:lnSpc>
              <a:spcPct val="90000"/>
            </a:lnSpc>
            <a:spcBef>
              <a:spcPct val="0"/>
            </a:spcBef>
            <a:spcAft>
              <a:spcPct val="35000"/>
            </a:spcAft>
            <a:defRPr b="1"/>
          </a:pPr>
          <a:r>
            <a:rPr lang="en-US" sz="2000" kern="1200"/>
            <a:t>2022</a:t>
          </a:r>
        </a:p>
      </dsp:txBody>
      <dsp:txXfrm>
        <a:off x="5573268" y="2480262"/>
        <a:ext cx="4626864" cy="522160"/>
      </dsp:txXfrm>
    </dsp:sp>
    <dsp:sp modelId="{6F3EB439-228E-495B-B542-300664431440}">
      <dsp:nvSpPr>
        <dsp:cNvPr id="0" name=""/>
        <dsp:cNvSpPr/>
      </dsp:nvSpPr>
      <dsp:spPr>
        <a:xfrm>
          <a:off x="5573268" y="3002423"/>
          <a:ext cx="4626864" cy="10357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lvl="0" algn="l" defTabSz="755650">
            <a:lnSpc>
              <a:spcPct val="90000"/>
            </a:lnSpc>
            <a:spcBef>
              <a:spcPct val="0"/>
            </a:spcBef>
            <a:spcAft>
              <a:spcPct val="35000"/>
            </a:spcAft>
          </a:pPr>
          <a:r>
            <a:rPr lang="en-US" sz="1700" kern="1200"/>
            <a:t>In FY Quarter 1 2022, only 37% of hospitals are using fewer central lines than we are with only 1 CLABSI.</a:t>
          </a:r>
        </a:p>
      </dsp:txBody>
      <dsp:txXfrm>
        <a:off x="5573268" y="3002423"/>
        <a:ext cx="4626864" cy="1035713"/>
      </dsp:txXfrm>
    </dsp:sp>
    <dsp:sp modelId="{4D570EB5-8BDE-47CC-BC8B-6B7716C302A9}">
      <dsp:nvSpPr>
        <dsp:cNvPr id="0" name=""/>
        <dsp:cNvSpPr/>
      </dsp:nvSpPr>
      <dsp:spPr>
        <a:xfrm>
          <a:off x="7886700" y="2175668"/>
          <a:ext cx="0" cy="304593"/>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8294AA0-1AF6-4EF8-A1EF-5E827478CDA8}">
      <dsp:nvSpPr>
        <dsp:cNvPr id="0" name=""/>
        <dsp:cNvSpPr/>
      </dsp:nvSpPr>
      <dsp:spPr>
        <a:xfrm rot="2700000">
          <a:off x="2595054" y="2141823"/>
          <a:ext cx="67690" cy="6769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CF182-87AB-49D0-B5CE-988155044286}">
      <dsp:nvSpPr>
        <dsp:cNvPr id="0" name=""/>
        <dsp:cNvSpPr/>
      </dsp:nvSpPr>
      <dsp:spPr>
        <a:xfrm rot="2700000">
          <a:off x="7852854" y="2141823"/>
          <a:ext cx="67690" cy="6769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xmlns="">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24D9-6550-4EEE-8A6B-0FA174A4D6C7}"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D5CC3-EF31-4482-813B-751C8307968B}" type="slidenum">
              <a:rPr lang="en-US" smtClean="0"/>
              <a:t>‹#›</a:t>
            </a:fld>
            <a:endParaRPr lang="en-US"/>
          </a:p>
        </p:txBody>
      </p:sp>
    </p:spTree>
    <p:extLst>
      <p:ext uri="{BB962C8B-B14F-4D97-AF65-F5344CB8AC3E}">
        <p14:creationId xmlns:p14="http://schemas.microsoft.com/office/powerpoint/2010/main" val="386447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38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10</a:t>
            </a:fld>
            <a:endParaRPr lang="en-US"/>
          </a:p>
        </p:txBody>
      </p:sp>
    </p:spTree>
    <p:extLst>
      <p:ext uri="{BB962C8B-B14F-4D97-AF65-F5344CB8AC3E}">
        <p14:creationId xmlns:p14="http://schemas.microsoft.com/office/powerpoint/2010/main" val="416762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b="1" dirty="0"/>
              <a:t>CLABSI Rate All Units</a:t>
            </a:r>
            <a:r>
              <a:rPr lang="en-US" sz="1100" dirty="0"/>
              <a:t>: </a:t>
            </a:r>
            <a:r>
              <a:rPr lang="en-US" sz="1100" dirty="0">
                <a:solidFill>
                  <a:prstClr val="black"/>
                </a:solidFill>
              </a:rPr>
              <a:t>The performance rate is 0.61 per 1000 which is a negative 71.54% change from the baseline rate of 0.35 per 1000. Trend has been fluctuating above and below baseline the last few months.</a:t>
            </a:r>
          </a:p>
          <a:p>
            <a:endParaRPr lang="en-US" sz="1100" dirty="0"/>
          </a:p>
          <a:p>
            <a:r>
              <a:rPr lang="en-US" sz="1100" b="1" dirty="0">
                <a:solidFill>
                  <a:srgbClr val="4F81BD"/>
                </a:solidFill>
                <a:ea typeface="Times New Roman" panose="02020603050405020304" pitchFamily="18" charset="0"/>
              </a:rPr>
              <a:t>CLABSI Rate ICU, including NICU: </a:t>
            </a:r>
            <a:r>
              <a:rPr lang="en-US" sz="1100" dirty="0">
                <a:solidFill>
                  <a:srgbClr val="4F81BD"/>
                </a:solidFill>
                <a:ea typeface="Times New Roman" panose="02020603050405020304" pitchFamily="18" charset="0"/>
              </a:rPr>
              <a:t>The performance rate is 1.33 per 1000 which is a negative 80.56% change from the baseline rate of 0.74 per 1000. Trend has been fluctuating above and below baseline the last few months.</a:t>
            </a:r>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941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12</a:t>
            </a:fld>
            <a:endParaRPr lang="en-US"/>
          </a:p>
        </p:txBody>
      </p:sp>
    </p:spTree>
    <p:extLst>
      <p:ext uri="{BB962C8B-B14F-4D97-AF65-F5344CB8AC3E}">
        <p14:creationId xmlns:p14="http://schemas.microsoft.com/office/powerpoint/2010/main" val="418340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13</a:t>
            </a:fld>
            <a:endParaRPr lang="en-US"/>
          </a:p>
        </p:txBody>
      </p:sp>
    </p:spTree>
    <p:extLst>
      <p:ext uri="{BB962C8B-B14F-4D97-AF65-F5344CB8AC3E}">
        <p14:creationId xmlns:p14="http://schemas.microsoft.com/office/powerpoint/2010/main" val="385524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14</a:t>
            </a:fld>
            <a:endParaRPr lang="en-US"/>
          </a:p>
        </p:txBody>
      </p:sp>
    </p:spTree>
    <p:extLst>
      <p:ext uri="{BB962C8B-B14F-4D97-AF65-F5344CB8AC3E}">
        <p14:creationId xmlns:p14="http://schemas.microsoft.com/office/powerpoint/2010/main" val="144430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15</a:t>
            </a:fld>
            <a:endParaRPr lang="en-US"/>
          </a:p>
        </p:txBody>
      </p:sp>
    </p:spTree>
    <p:extLst>
      <p:ext uri="{BB962C8B-B14F-4D97-AF65-F5344CB8AC3E}">
        <p14:creationId xmlns:p14="http://schemas.microsoft.com/office/powerpoint/2010/main" val="485468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677863"/>
            <a:ext cx="6022975" cy="33893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78A91-E263-46B9-A7AE-71D8ABBACD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380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17</a:t>
            </a:fld>
            <a:endParaRPr lang="en-US"/>
          </a:p>
        </p:txBody>
      </p:sp>
    </p:spTree>
    <p:extLst>
      <p:ext uri="{BB962C8B-B14F-4D97-AF65-F5344CB8AC3E}">
        <p14:creationId xmlns:p14="http://schemas.microsoft.com/office/powerpoint/2010/main" val="188736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18</a:t>
            </a:fld>
            <a:endParaRPr lang="en-US"/>
          </a:p>
        </p:txBody>
      </p:sp>
    </p:spTree>
    <p:extLst>
      <p:ext uri="{BB962C8B-B14F-4D97-AF65-F5344CB8AC3E}">
        <p14:creationId xmlns:p14="http://schemas.microsoft.com/office/powerpoint/2010/main" val="146449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19</a:t>
            </a:fld>
            <a:endParaRPr lang="en-US"/>
          </a:p>
        </p:txBody>
      </p:sp>
    </p:spTree>
    <p:extLst>
      <p:ext uri="{BB962C8B-B14F-4D97-AF65-F5344CB8AC3E}">
        <p14:creationId xmlns:p14="http://schemas.microsoft.com/office/powerpoint/2010/main" val="6268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477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677863"/>
            <a:ext cx="6022975" cy="33893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478A91-E263-46B9-A7AE-71D8ABBACD49}" type="slidenum">
              <a:rPr lang="en-US" smtClean="0"/>
              <a:t>20</a:t>
            </a:fld>
            <a:endParaRPr lang="en-US"/>
          </a:p>
        </p:txBody>
      </p:sp>
    </p:spTree>
    <p:extLst>
      <p:ext uri="{BB962C8B-B14F-4D97-AF65-F5344CB8AC3E}">
        <p14:creationId xmlns:p14="http://schemas.microsoft.com/office/powerpoint/2010/main" val="2872918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21</a:t>
            </a:fld>
            <a:endParaRPr lang="en-US"/>
          </a:p>
        </p:txBody>
      </p:sp>
    </p:spTree>
    <p:extLst>
      <p:ext uri="{BB962C8B-B14F-4D97-AF65-F5344CB8AC3E}">
        <p14:creationId xmlns:p14="http://schemas.microsoft.com/office/powerpoint/2010/main" val="1061057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22</a:t>
            </a:fld>
            <a:endParaRPr lang="en-US"/>
          </a:p>
        </p:txBody>
      </p:sp>
    </p:spTree>
    <p:extLst>
      <p:ext uri="{BB962C8B-B14F-4D97-AF65-F5344CB8AC3E}">
        <p14:creationId xmlns:p14="http://schemas.microsoft.com/office/powerpoint/2010/main" val="3778078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23</a:t>
            </a:fld>
            <a:endParaRPr lang="en-US"/>
          </a:p>
        </p:txBody>
      </p:sp>
    </p:spTree>
    <p:extLst>
      <p:ext uri="{BB962C8B-B14F-4D97-AF65-F5344CB8AC3E}">
        <p14:creationId xmlns:p14="http://schemas.microsoft.com/office/powerpoint/2010/main" val="3687315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24</a:t>
            </a:fld>
            <a:endParaRPr lang="en-US"/>
          </a:p>
        </p:txBody>
      </p:sp>
    </p:spTree>
    <p:extLst>
      <p:ext uri="{BB962C8B-B14F-4D97-AF65-F5344CB8AC3E}">
        <p14:creationId xmlns:p14="http://schemas.microsoft.com/office/powerpoint/2010/main" val="4128298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25</a:t>
            </a:fld>
            <a:endParaRPr lang="en-US"/>
          </a:p>
        </p:txBody>
      </p:sp>
    </p:spTree>
    <p:extLst>
      <p:ext uri="{BB962C8B-B14F-4D97-AF65-F5344CB8AC3E}">
        <p14:creationId xmlns:p14="http://schemas.microsoft.com/office/powerpoint/2010/main" val="1334338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allowing me to talk with you all today. I’m Jennifer Clary, the director of Quality and Patient Safety. Self Regional Healthcare is located in Greenwood South Carolina, which is about 1.5 hours from Columbia and an 1 hour from Greenville. We are a 358  bed, non-for-profit hospital that serves 7 counties and nearly 250,000 people. Our patient population is rural, with a large retiree population. Roughly, we have around 54k ER visits per year. We have over 2,900 team members including 250 employed physicians and a family medicine residency program. </a:t>
            </a:r>
          </a:p>
          <a:p>
            <a:endParaRPr lang="en-US" dirty="0"/>
          </a:p>
          <a:p>
            <a:r>
              <a:rPr lang="en-US" dirty="0"/>
              <a:t>As you can see, we do a variety of things in our hospital, including open heart, </a:t>
            </a:r>
            <a:r>
              <a:rPr lang="en-US" dirty="0" err="1"/>
              <a:t>iCT</a:t>
            </a:r>
            <a:r>
              <a:rPr lang="en-US" dirty="0"/>
              <a:t> brain lab suite, level 3 NICU, and recently robotic surgery. We are accredited by DNV and have specialty DNV accreditation as a Primary Stroke Center. We are also ACS verified for level 3 trauma center, COC accredited cancer center, and ACC Chest pain center. </a:t>
            </a:r>
          </a:p>
          <a:p>
            <a:endParaRPr lang="en-US" dirty="0"/>
          </a:p>
          <a:p>
            <a:r>
              <a:rPr lang="en-US" dirty="0"/>
              <a:t>We also own about 95% of our primary care practice market, specialty market, and have our own home health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54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2022 goals for Self Regional this year are in three strategic aims as seen here. Infections are part of our best place to get care aim, with a focus on reduction in overall CLABSI and CAUTI for FY 2022. Having infections as an organizational goal has been tremendous for self regional as it puts emphasis on that it’s not just infection prevention or nursing services that can reduce infections. It should be an organizational wide approach, where everyone from the person delivering the meal trays to the nurse caring for the patient at bedside understands what their role is in reducing infections. We have also done an organizational approach to hand hygiene, which we all know is the number 1 way to reduce infections. </a:t>
            </a:r>
          </a:p>
          <a:p>
            <a:endParaRPr lang="en-US" dirty="0"/>
          </a:p>
          <a:p>
            <a:r>
              <a:rPr lang="en-US" dirty="0"/>
              <a:t>The other great thing about having infections as part of the organizational goal is the administration commitment in reducing patient harm. It doesn’t have to do with money in the budget or resources, but the constant monitoring of where we are at with our goals and what actions we need to drive them that has been key in this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5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did this come about? As you can see, in 2020 we had a large increase in CLABSI infections overall from FY 2019. More than half were related to our ICU population and we didn’t seem to be able to get a handle on what was causing them as well as being in the midst of a COVID surge that had no end. As the rest of the country and you all felt, our ICUs were full, we had sicker patients, and the needs for pressors and monitoring just kept increasing. Couple that with staffing challenges and long line utilization, there seemed to be no end in sight. Self Regional went through 2 total surges, including the initial one starting in March 2020 and the other in November 2021.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4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seen success in the past in ICU. In FY 2019, you see that we had no CLABSI’s in our ICU. At the time, it was because we had put an emphasis on reducing our number of lines we had daily and multidisciplinary rounding, all of which had not been sustainable once COVID really cranked up. However, it did prove that we were successful once and we could be again.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74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425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you our standardized utilization data from FY 2017 through FY 2021. You can see that sustainability period in FY 2019 that kept us right in line with benchmark, but as FY 2020 started to get closer to the COVID surge, we became out of control with our line utilization. As you are all probably aware of, we were seeing sicker patients with COVID, especially during that time period, requiring more ventilator support for longer periods of time. Many weeks we were full in ICU and had an overflow unit as well as holds in our ER. Essentially we had patients everywhere and that is never good when you are trying to ensure that the patient care is consistent.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262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did happen? Well I think we can all guess where I’m going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91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Self Regional saw their first COVID positive patient in March 2020. It was rapid fire process improvement, one right after the other, as we joined the rest of the country in taking up drive throughs for testing, restricted visitors, halting elective surgeries, and dealing with staffing, PPE and supply shortages. At one time during our second surge, we had to take up our mobile tent in front of our ER to care for patients with less acuity. It was a trying time and many processes had to be modified to handle the influx of very ill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36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173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were still in COVID mode, we had to do something about the harm we were causing our patients. With Administration’s support, we launched a 30 day physician led team in August 2021. Our physician lead was actually one of our orthopedic surgeons who was also our chief of med staff at the time and had a vested interest in helping us reduce our infections. A physician led team is taking a multidisciplinary approach to a problem, but also having a physician champion that can help us remove barriers that are identified. Since CLABSI start with putting in the line to begin with, we knew it wasn’t just a nursing or physician process. It was both. If we put them in, we have know how and when to remove them and how to care for them in the process. </a:t>
            </a:r>
          </a:p>
          <a:p>
            <a:endParaRPr lang="en-US" dirty="0"/>
          </a:p>
          <a:p>
            <a:r>
              <a:rPr lang="en-US" dirty="0"/>
              <a:t>Our team consisted of 2 of our intensivists, a few ICU RN team members, our IP SME or subject matter expert, and ER RN’s as many of the lines originate in the ER. We committed to only meeting 4 times over the span of a month for no more than 2 hours. The pre-work was done by myself and my infection preventionist, which included a fishbone diagram and interviews with the current staff on what their barriers were. Again, we were still seeing a full ICU with 90% of patients COVID positive during this time. </a:t>
            </a:r>
          </a:p>
          <a:p>
            <a:endParaRPr lang="en-US" dirty="0"/>
          </a:p>
          <a:p>
            <a:r>
              <a:rPr lang="en-US" dirty="0"/>
              <a:t>As you can see, we set a goal to reduce both CLABSI and CAUTI in ICU by 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392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important to have actionable items come out of our first meeting. This is our grid from session 1, which was 2 hours long. The main items identified is that we needed to know what we were looking at daily and how to review the lines timely AND get the information back to the team. We also needed to come up with a standardized process of who is involved, when, and how often. </a:t>
            </a:r>
          </a:p>
          <a:p>
            <a:endParaRPr lang="en-US" dirty="0"/>
          </a:p>
          <a:p>
            <a:r>
              <a:rPr lang="en-US" dirty="0"/>
              <a:t>There were other actions also listed that we needed to look at, such as alternative methods to putting in a foley or central line, if they staff were even aware of the alternative methods or if we had them stocked, and how to incorporate our midline team (which is our </a:t>
            </a:r>
            <a:r>
              <a:rPr lang="en-US" dirty="0" err="1"/>
              <a:t>cath</a:t>
            </a:r>
            <a:r>
              <a:rPr lang="en-US" dirty="0"/>
              <a:t> lab team) in on this project. It doesn’t help if we identify a potential change in the line, such as a PICC or midline, but there’s no one to put it 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40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rounds was a huge component of this project. I want to be upfront to say that I didn’t add any additional FTE’s to pull this off. We have two infection preventionists so we worked to streamline some duties to have one dedicated to our critical care areas. For the first few months, I attended the scheduled line rounds 5 days a week, even covering some of the days. Typically we spent our morning looking at the new lines and why they were in by a checklist (this did include foleys). With a full 30 bed ICU, this became pretty cumbersome so we learned what was pertinent to know before heading to the ICU at 10am. There we would meet up with the critical care leadership and walk room to room with the primary RN, sometimes catching them while they were in the room, to discuss the lines. We asked the basic questions, such as why it was in and if they thought we could do something different, before rounding with the intensivist to go over the plan and get their buy in. I will tell you this wasn’t easy during our really busy times but with them being part of the solution to begin with, they knew we were coming. There was some initial push back but we worked through those issues. </a:t>
            </a:r>
          </a:p>
          <a:p>
            <a:endParaRPr lang="en-US" dirty="0"/>
          </a:p>
          <a:p>
            <a:r>
              <a:rPr lang="en-US" dirty="0"/>
              <a:t>This wasn’t a nursing project with quality supervising. The IP would do her rounds and then she would even check on the key things related to maintenance, such as checking for caps and dressings. We wanted to be a helping hand, not a hinderance to our nursing staff and provided many times the daily maintenance ourselves if it hadn’t been done yet (with the </a:t>
            </a:r>
            <a:r>
              <a:rPr lang="en-US" dirty="0" err="1"/>
              <a:t>nurses’s</a:t>
            </a:r>
            <a:r>
              <a:rPr lang="en-US" dirty="0"/>
              <a:t> approval of course!)</a:t>
            </a:r>
          </a:p>
          <a:p>
            <a:endParaRPr lang="en-US" dirty="0"/>
          </a:p>
          <a:p>
            <a:r>
              <a:rPr lang="en-US" dirty="0"/>
              <a:t>One thing we did implement was a follow up at the end of the day. Most days in the beginning you would feel great by the progress, only to learn that the midline order didn’t get placed or the foley didn’t get pulled and it was frustration for everyone. Any line that was identified as being a need to be pulled or replaced, IP would do another end of day round to make sure it happened. It also gave the IP time to round on any barriers, provide education to the team, and update her board. Visibility of the data was key, which I will talk about in the next slide. </a:t>
            </a:r>
          </a:p>
          <a:p>
            <a:endParaRPr lang="en-US" dirty="0"/>
          </a:p>
          <a:p>
            <a:r>
              <a:rPr lang="en-US" dirty="0"/>
              <a:t>Also, to hold our project accountable, a daily scorecard was sent out to the team, the physician lead, and administration. If something wasn’t looking good, we pointed that out and came up with actions to improve the process.  I can’t stress enough how communication is key.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4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copy of our central line checklist that is still used today. We have had a few version changes since the beginning of the project. This information is filled in by one of our quality department personnel for our infection preventionists and then logged into a spreadsheet.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64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the most important piece of any process improvement is data. Without it, you can’t find the opportunities and improve upon it. In our initial project, we identified what was going to be our outcome measure and what process measures make the outcome measure successful. We do keep up with both still.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322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 our outcome measures and process measures. As you can see, we used the basic SIR rate as our outcome measure. Our process measures were the compliance measures to the bundle, such as caps, labels, and dressings. All that data capture was done by infection prevention daily as she did her rounds in the unit. Any non-compliance was managed up to the critical care leadership for follow up. Missing caps and no date on dressings were our culprits in the beginning. We also during this time, looked at how baths were done and if they were cumbersome to the staff. This led to a more user friendly change in our foley care with the RN input and trial. We saw great increase in compliance for foley care after the implementation of these wipes.</a:t>
            </a:r>
          </a:p>
          <a:p>
            <a:endParaRPr lang="en-US" dirty="0"/>
          </a:p>
          <a:p>
            <a:r>
              <a:rPr lang="en-US" dirty="0"/>
              <a:t>Another data point to capture was if the lines were identifying were actually being removed. All this data was transferred to the nursing board inside the unit daily so that the team could see where we were at and where our opportunities were. </a:t>
            </a:r>
          </a:p>
          <a:p>
            <a:endParaRPr lang="en-US" dirty="0"/>
          </a:p>
          <a:p>
            <a:r>
              <a:rPr lang="en-US" dirty="0"/>
              <a:t>We were able to reach 62 days without a CLABSI infection before we had our first one. We wanted to celebrate the small wins and not let the team get discouraged so we celebrated at 50 days for CLABSI and 100 days for CAUTI.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79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941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journey wasn’t easy at all, especially in the light of the COVID pandemic. The biggest success to me is the fact that we reduced patient harm but also we have brought this great awareness to our nursing staff. Now when we go on the unit, they already have reviewed their line and are telling us if it can come out or not. That’s not standard work. That’s not us pushing it on them until they finally get it. </a:t>
            </a:r>
          </a:p>
          <a:p>
            <a:endParaRPr lang="en-US" dirty="0"/>
          </a:p>
          <a:p>
            <a:r>
              <a:rPr lang="en-US" dirty="0"/>
              <a:t>That’s a culture shift. We don’t do the work everyday. I can’t even imagine what nurses around the country have gone through during the last two years but I can tell you that they are resilient. They want to do what’s right for their patient and identifying something like this has really empowered them to speak on behalf of their patient. Do we still have our issues? Of course! Process improvement is a continuous cycle. It doesn’t happen overnight and it certainly doesn’t sustain itself without constant monitoring. </a:t>
            </a:r>
          </a:p>
          <a:p>
            <a:endParaRPr lang="en-US" dirty="0"/>
          </a:p>
          <a:p>
            <a:r>
              <a:rPr lang="en-US" dirty="0"/>
              <a:t>It’s also a team sport. Everyone has to have a position to play and they have to know what their ultimate goal is, but also when to change up the playbook and step back for a second to see what the opportunities are. As you saw in our actions, we are still working through blood draws off central lines. We still have a long way to go with that process. The best part is that this rounding is standard work. It’s built into our daily tasks and isn’t just happening when we can get to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014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I want to definitely thank our team. They do the work every day and without them, none of this would be possible. As you can see, there is a rainbow, you just have to find it. This was taken outside of our ER during COVID by one of our team members and it gave us hope like I hope it gives you hope for your process improvements and providing excellent care to patients. Thank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131E-DF5C-47EE-A3D7-B8443115EC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573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42</a:t>
            </a:fld>
            <a:endParaRPr lang="en-US"/>
          </a:p>
        </p:txBody>
      </p:sp>
    </p:spTree>
    <p:extLst>
      <p:ext uri="{BB962C8B-B14F-4D97-AF65-F5344CB8AC3E}">
        <p14:creationId xmlns:p14="http://schemas.microsoft.com/office/powerpoint/2010/main" val="784527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DD9AE-EEF8-4DA6-B7E5-99D94CF31BCA}" type="slidenum">
              <a:rPr lang="en-US" smtClean="0"/>
              <a:t>43</a:t>
            </a:fld>
            <a:endParaRPr lang="en-US"/>
          </a:p>
        </p:txBody>
      </p:sp>
    </p:spTree>
    <p:extLst>
      <p:ext uri="{BB962C8B-B14F-4D97-AF65-F5344CB8AC3E}">
        <p14:creationId xmlns:p14="http://schemas.microsoft.com/office/powerpoint/2010/main" val="831531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44</a:t>
            </a:fld>
            <a:endParaRPr lang="en-US"/>
          </a:p>
        </p:txBody>
      </p:sp>
    </p:spTree>
    <p:extLst>
      <p:ext uri="{BB962C8B-B14F-4D97-AF65-F5344CB8AC3E}">
        <p14:creationId xmlns:p14="http://schemas.microsoft.com/office/powerpoint/2010/main" val="117963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45</a:t>
            </a:fld>
            <a:endParaRPr lang="en-US"/>
          </a:p>
        </p:txBody>
      </p:sp>
    </p:spTree>
    <p:extLst>
      <p:ext uri="{BB962C8B-B14F-4D97-AF65-F5344CB8AC3E}">
        <p14:creationId xmlns:p14="http://schemas.microsoft.com/office/powerpoint/2010/main" val="3268501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46</a:t>
            </a:fld>
            <a:endParaRPr lang="en-US"/>
          </a:p>
        </p:txBody>
      </p:sp>
    </p:spTree>
    <p:extLst>
      <p:ext uri="{BB962C8B-B14F-4D97-AF65-F5344CB8AC3E}">
        <p14:creationId xmlns:p14="http://schemas.microsoft.com/office/powerpoint/2010/main" val="2309892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47</a:t>
            </a:fld>
            <a:endParaRPr lang="en-US" dirty="0"/>
          </a:p>
        </p:txBody>
      </p:sp>
    </p:spTree>
    <p:extLst>
      <p:ext uri="{BB962C8B-B14F-4D97-AF65-F5344CB8AC3E}">
        <p14:creationId xmlns:p14="http://schemas.microsoft.com/office/powerpoint/2010/main" val="2248743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48</a:t>
            </a:fld>
            <a:endParaRPr lang="en-US"/>
          </a:p>
        </p:txBody>
      </p:sp>
    </p:spTree>
    <p:extLst>
      <p:ext uri="{BB962C8B-B14F-4D97-AF65-F5344CB8AC3E}">
        <p14:creationId xmlns:p14="http://schemas.microsoft.com/office/powerpoint/2010/main" val="1858491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49</a:t>
            </a:fld>
            <a:endParaRPr lang="en-US"/>
          </a:p>
        </p:txBody>
      </p:sp>
    </p:spTree>
    <p:extLst>
      <p:ext uri="{BB962C8B-B14F-4D97-AF65-F5344CB8AC3E}">
        <p14:creationId xmlns:p14="http://schemas.microsoft.com/office/powerpoint/2010/main" val="369303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We’ve created this 5-part HAI Prevention series to work side-by-side with your team to help reframe complex problems and find opportunities that drive value. These LANs, coupled with TA provided by your QI Advisors, are designed to help you see beyond the now to find future opportunities and are derived from existing evidence-based practices, promising practices innovation using lessons learned, collaboration, and insights gleaned from the field by working with enrolled HQIC hospitals.</a:t>
            </a:r>
          </a:p>
          <a:p>
            <a:r>
              <a:rPr lang="en-US" dirty="0"/>
              <a:t>Help to fuel-ahead &amp; avoid setbacks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9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can see on the slide….We have several objectives today including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E86D2-1B45-473F-8384-192E6B75FF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6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7</a:t>
            </a:fld>
            <a:endParaRPr lang="en-US"/>
          </a:p>
        </p:txBody>
      </p:sp>
    </p:spTree>
    <p:extLst>
      <p:ext uri="{BB962C8B-B14F-4D97-AF65-F5344CB8AC3E}">
        <p14:creationId xmlns:p14="http://schemas.microsoft.com/office/powerpoint/2010/main" val="168055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8</a:t>
            </a:fld>
            <a:endParaRPr lang="en-US"/>
          </a:p>
        </p:txBody>
      </p:sp>
    </p:spTree>
    <p:extLst>
      <p:ext uri="{BB962C8B-B14F-4D97-AF65-F5344CB8AC3E}">
        <p14:creationId xmlns:p14="http://schemas.microsoft.com/office/powerpoint/2010/main" val="836042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6D5CC3-EF31-4482-813B-751C8307968B}" type="slidenum">
              <a:rPr lang="en-US" smtClean="0"/>
              <a:t>9</a:t>
            </a:fld>
            <a:endParaRPr lang="en-US"/>
          </a:p>
        </p:txBody>
      </p:sp>
    </p:spTree>
    <p:extLst>
      <p:ext uri="{BB962C8B-B14F-4D97-AF65-F5344CB8AC3E}">
        <p14:creationId xmlns:p14="http://schemas.microsoft.com/office/powerpoint/2010/main" val="283540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838200" y="1122363"/>
            <a:ext cx="105156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838200" y="3602038"/>
            <a:ext cx="105156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sldNum" idx="12"/>
          </p:nvPr>
        </p:nvSpPr>
        <p:spPr>
          <a:xfrm>
            <a:off x="11647204" y="6492875"/>
            <a:ext cx="533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5712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CC9D-35BF-4F9F-AD90-D9C0EB4478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EAF8D1-0FF5-41CE-B184-9F52ABC4C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22A845-051E-4FEB-B581-3AF209A6E239}"/>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5" name="Footer Placeholder 4">
            <a:extLst>
              <a:ext uri="{FF2B5EF4-FFF2-40B4-BE49-F238E27FC236}">
                <a16:creationId xmlns:a16="http://schemas.microsoft.com/office/drawing/2014/main" id="{A6E9F594-5F4E-4C5A-8B39-BE35C9597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A959B-51B4-4576-BB8A-968648A024F4}"/>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1642227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3826-9184-499B-ADC7-AE710B322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DFE9A2-5633-451A-A506-2580CF1543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5421BE-6213-4F82-B4AA-D10EB66547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7DCCD3-D833-4D74-A4BC-7641C9516CC5}"/>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6" name="Footer Placeholder 5">
            <a:extLst>
              <a:ext uri="{FF2B5EF4-FFF2-40B4-BE49-F238E27FC236}">
                <a16:creationId xmlns:a16="http://schemas.microsoft.com/office/drawing/2014/main" id="{9609946A-E6DE-43AC-BA4E-0D8E10D45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0FD71-B26E-43B4-AC45-60895E11365B}"/>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3593318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F92B-5C09-4C9D-BFDC-97817FFCC1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B30DC-130F-46AF-9704-3689833DF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8CCB82-0666-47A5-BC93-87332D61D9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5F90E-1736-47E4-B60C-82838C40F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CC40DC-3DB4-4B26-B369-95337FB401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9CAA8C-988E-4B01-B244-DD4365EB35C2}"/>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8" name="Footer Placeholder 7">
            <a:extLst>
              <a:ext uri="{FF2B5EF4-FFF2-40B4-BE49-F238E27FC236}">
                <a16:creationId xmlns:a16="http://schemas.microsoft.com/office/drawing/2014/main" id="{3306F569-8262-4F81-BAFB-FFA06F98BD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D40A0D-4749-46F2-B723-DEA8CEC8E90B}"/>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37826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AED7-A76C-450C-921D-07E7A53E4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3FDF1-DEF0-42C8-9C76-6807EEBC8E9F}"/>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4" name="Footer Placeholder 3">
            <a:extLst>
              <a:ext uri="{FF2B5EF4-FFF2-40B4-BE49-F238E27FC236}">
                <a16:creationId xmlns:a16="http://schemas.microsoft.com/office/drawing/2014/main" id="{3EAC1C66-6938-4D06-91F5-F4F347AA41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2CBA0E-BAA0-49BB-B4E9-B71F44BA38AE}"/>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1571103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D1B8DB-FA06-4F72-BAB6-47529F1AC88A}"/>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3" name="Footer Placeholder 2">
            <a:extLst>
              <a:ext uri="{FF2B5EF4-FFF2-40B4-BE49-F238E27FC236}">
                <a16:creationId xmlns:a16="http://schemas.microsoft.com/office/drawing/2014/main" id="{9057B1E3-69BA-4951-A472-A08761DE6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92209C-91DA-4118-87FD-C547C6D704D1}"/>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2381504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141D-F5CE-48F6-9100-B0386272A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F1478B-8A6C-4E94-B43A-B6CE16482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8E574-9135-4A54-B363-25E13E80C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7027C-C5DF-4914-9113-1BD9218F4567}"/>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6" name="Footer Placeholder 5">
            <a:extLst>
              <a:ext uri="{FF2B5EF4-FFF2-40B4-BE49-F238E27FC236}">
                <a16:creationId xmlns:a16="http://schemas.microsoft.com/office/drawing/2014/main" id="{9C0343FE-19D8-4AAD-BE7F-244010FC0C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1719A-D95A-4E10-9067-46D5308B7AD8}"/>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469775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A4CA-21E2-411E-9E93-E628E0E1E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93566F-E53A-4E34-9121-382152791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AB51A8-9D56-4C10-A527-93F287F16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18095-8066-4B7B-B52C-2DD5BE14D446}"/>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6" name="Footer Placeholder 5">
            <a:extLst>
              <a:ext uri="{FF2B5EF4-FFF2-40B4-BE49-F238E27FC236}">
                <a16:creationId xmlns:a16="http://schemas.microsoft.com/office/drawing/2014/main" id="{52C8CAFD-EF9E-4DFE-9685-18C82E66A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145CC-7220-4F2E-A7DA-C6221949E4D4}"/>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140395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42455-32F8-472D-B2E9-337D95DE7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2F8AFA-8E72-4579-896C-5E1ECF1E8D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76E10-1CD3-4412-8420-A6ACAE9FBAB3}"/>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5" name="Footer Placeholder 4">
            <a:extLst>
              <a:ext uri="{FF2B5EF4-FFF2-40B4-BE49-F238E27FC236}">
                <a16:creationId xmlns:a16="http://schemas.microsoft.com/office/drawing/2014/main" id="{6B8CC51A-7A2B-4052-99D7-2F4AF07E0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120A7-0369-42BC-95B3-304627E37877}"/>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1446550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09074-23DC-4CB9-8833-50B3196C55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F9278-FA6E-4634-8A0F-296419A4F7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CFAAC-7F03-461D-8213-CED2C76A42D7}"/>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5" name="Footer Placeholder 4">
            <a:extLst>
              <a:ext uri="{FF2B5EF4-FFF2-40B4-BE49-F238E27FC236}">
                <a16:creationId xmlns:a16="http://schemas.microsoft.com/office/drawing/2014/main" id="{3E6360A8-1E49-4485-9717-81462D3BF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8EB3-C563-4DBC-83CF-06EC0418F664}"/>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142726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23899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838200" y="1825625"/>
            <a:ext cx="10515600" cy="4194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ct val="1000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25;p3"/>
          <p:cNvSpPr txBox="1">
            <a:spLocks noGrp="1"/>
          </p:cNvSpPr>
          <p:nvPr>
            <p:ph type="sldNum" idx="12"/>
          </p:nvPr>
        </p:nvSpPr>
        <p:spPr>
          <a:xfrm>
            <a:off x="11647204" y="6492875"/>
            <a:ext cx="533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88888"/>
                </a:solidFill>
                <a:latin typeface="Calibri"/>
                <a:ea typeface="Calibri"/>
                <a:cs typeface="Calibri"/>
                <a:sym typeface="Calibri"/>
              </a:defRPr>
            </a:lvl1pPr>
            <a:lvl2pPr marL="0" lvl="1" indent="0" algn="l">
              <a:spcBef>
                <a:spcPts val="0"/>
              </a:spcBef>
              <a:buNone/>
              <a:defRPr sz="1200" b="0" i="0" u="none" strike="noStrike" cap="none">
                <a:solidFill>
                  <a:srgbClr val="888888"/>
                </a:solidFill>
                <a:latin typeface="Calibri"/>
                <a:ea typeface="Calibri"/>
                <a:cs typeface="Calibri"/>
                <a:sym typeface="Calibri"/>
              </a:defRPr>
            </a:lvl2pPr>
            <a:lvl3pPr marL="0" lvl="2" indent="0" algn="l">
              <a:spcBef>
                <a:spcPts val="0"/>
              </a:spcBef>
              <a:buNone/>
              <a:defRPr sz="1200" b="0" i="0" u="none" strike="noStrike" cap="none">
                <a:solidFill>
                  <a:srgbClr val="888888"/>
                </a:solidFill>
                <a:latin typeface="Calibri"/>
                <a:ea typeface="Calibri"/>
                <a:cs typeface="Calibri"/>
                <a:sym typeface="Calibri"/>
              </a:defRPr>
            </a:lvl3pPr>
            <a:lvl4pPr marL="0" lvl="3" indent="0" algn="l">
              <a:spcBef>
                <a:spcPts val="0"/>
              </a:spcBef>
              <a:buNone/>
              <a:defRPr sz="1200" b="0" i="0" u="none" strike="noStrike" cap="none">
                <a:solidFill>
                  <a:srgbClr val="888888"/>
                </a:solidFill>
                <a:latin typeface="Calibri"/>
                <a:ea typeface="Calibri"/>
                <a:cs typeface="Calibri"/>
                <a:sym typeface="Calibri"/>
              </a:defRPr>
            </a:lvl4pPr>
            <a:lvl5pPr marL="0" lvl="4" indent="0" algn="l">
              <a:spcBef>
                <a:spcPts val="0"/>
              </a:spcBef>
              <a:buNone/>
              <a:defRPr sz="1200" b="0" i="0" u="none" strike="noStrike" cap="none">
                <a:solidFill>
                  <a:srgbClr val="888888"/>
                </a:solidFill>
                <a:latin typeface="Calibri"/>
                <a:ea typeface="Calibri"/>
                <a:cs typeface="Calibri"/>
                <a:sym typeface="Calibri"/>
              </a:defRPr>
            </a:lvl5pPr>
            <a:lvl6pPr marL="0" lvl="5" indent="0" algn="l">
              <a:spcBef>
                <a:spcPts val="0"/>
              </a:spcBef>
              <a:buNone/>
              <a:defRPr sz="1200" b="0" i="0" u="none" strike="noStrike" cap="none">
                <a:solidFill>
                  <a:srgbClr val="888888"/>
                </a:solidFill>
                <a:latin typeface="Calibri"/>
                <a:ea typeface="Calibri"/>
                <a:cs typeface="Calibri"/>
                <a:sym typeface="Calibri"/>
              </a:defRPr>
            </a:lvl6pPr>
            <a:lvl7pPr marL="0" lvl="6" indent="0" algn="l">
              <a:spcBef>
                <a:spcPts val="0"/>
              </a:spcBef>
              <a:buNone/>
              <a:defRPr sz="1200" b="0" i="0" u="none" strike="noStrike" cap="none">
                <a:solidFill>
                  <a:srgbClr val="888888"/>
                </a:solidFill>
                <a:latin typeface="Calibri"/>
                <a:ea typeface="Calibri"/>
                <a:cs typeface="Calibri"/>
                <a:sym typeface="Calibri"/>
              </a:defRPr>
            </a:lvl7pPr>
            <a:lvl8pPr marL="0" lvl="7" indent="0" algn="l">
              <a:spcBef>
                <a:spcPts val="0"/>
              </a:spcBef>
              <a:buNone/>
              <a:defRPr sz="1200" b="0" i="0" u="none" strike="noStrike" cap="none">
                <a:solidFill>
                  <a:srgbClr val="888888"/>
                </a:solidFill>
                <a:latin typeface="Calibri"/>
                <a:ea typeface="Calibri"/>
                <a:cs typeface="Calibri"/>
                <a:sym typeface="Calibri"/>
              </a:defRPr>
            </a:lvl8pPr>
            <a:lvl9pPr marL="0" lvl="8" indent="0" algn="l">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cxnSp>
        <p:nvCxnSpPr>
          <p:cNvPr id="26" name="Google Shape;26;p3"/>
          <p:cNvCxnSpPr/>
          <p:nvPr/>
        </p:nvCxnSpPr>
        <p:spPr>
          <a:xfrm>
            <a:off x="838200" y="1322507"/>
            <a:ext cx="10515600" cy="0"/>
          </a:xfrm>
          <a:prstGeom prst="straightConnector1">
            <a:avLst/>
          </a:prstGeom>
          <a:noFill/>
          <a:ln w="12700" cap="flat" cmpd="sng">
            <a:solidFill>
              <a:srgbClr val="63D6FD"/>
            </a:solidFill>
            <a:prstDash val="solid"/>
            <a:miter lim="800000"/>
            <a:headEnd type="none" w="sm" len="sm"/>
            <a:tailEnd type="none" w="sm" len="sm"/>
          </a:ln>
        </p:spPr>
      </p:cxnSp>
    </p:spTree>
    <p:extLst>
      <p:ext uri="{BB962C8B-B14F-4D97-AF65-F5344CB8AC3E}">
        <p14:creationId xmlns:p14="http://schemas.microsoft.com/office/powerpoint/2010/main" val="71471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2" name="Google Shape;72;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2"/>
          <p:cNvSpPr txBox="1">
            <a:spLocks noGrp="1"/>
          </p:cNvSpPr>
          <p:nvPr>
            <p:ph type="sldNum" idx="12"/>
          </p:nvPr>
        </p:nvSpPr>
        <p:spPr>
          <a:xfrm>
            <a:off x="11647204" y="6492875"/>
            <a:ext cx="533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888888"/>
                </a:solidFill>
                <a:latin typeface="Calibri"/>
                <a:ea typeface="Calibri"/>
                <a:cs typeface="Calibri"/>
                <a:sym typeface="Calibri"/>
              </a:defRPr>
            </a:lvl1pPr>
            <a:lvl2pPr marL="0" lvl="1" indent="0" algn="l">
              <a:spcBef>
                <a:spcPts val="0"/>
              </a:spcBef>
              <a:buNone/>
              <a:defRPr sz="1200" b="0" i="0" u="none" strike="noStrike" cap="none">
                <a:solidFill>
                  <a:srgbClr val="888888"/>
                </a:solidFill>
                <a:latin typeface="Calibri"/>
                <a:ea typeface="Calibri"/>
                <a:cs typeface="Calibri"/>
                <a:sym typeface="Calibri"/>
              </a:defRPr>
            </a:lvl2pPr>
            <a:lvl3pPr marL="0" lvl="2" indent="0" algn="l">
              <a:spcBef>
                <a:spcPts val="0"/>
              </a:spcBef>
              <a:buNone/>
              <a:defRPr sz="1200" b="0" i="0" u="none" strike="noStrike" cap="none">
                <a:solidFill>
                  <a:srgbClr val="888888"/>
                </a:solidFill>
                <a:latin typeface="Calibri"/>
                <a:ea typeface="Calibri"/>
                <a:cs typeface="Calibri"/>
                <a:sym typeface="Calibri"/>
              </a:defRPr>
            </a:lvl3pPr>
            <a:lvl4pPr marL="0" lvl="3" indent="0" algn="l">
              <a:spcBef>
                <a:spcPts val="0"/>
              </a:spcBef>
              <a:buNone/>
              <a:defRPr sz="1200" b="0" i="0" u="none" strike="noStrike" cap="none">
                <a:solidFill>
                  <a:srgbClr val="888888"/>
                </a:solidFill>
                <a:latin typeface="Calibri"/>
                <a:ea typeface="Calibri"/>
                <a:cs typeface="Calibri"/>
                <a:sym typeface="Calibri"/>
              </a:defRPr>
            </a:lvl4pPr>
            <a:lvl5pPr marL="0" lvl="4" indent="0" algn="l">
              <a:spcBef>
                <a:spcPts val="0"/>
              </a:spcBef>
              <a:buNone/>
              <a:defRPr sz="1200" b="0" i="0" u="none" strike="noStrike" cap="none">
                <a:solidFill>
                  <a:srgbClr val="888888"/>
                </a:solidFill>
                <a:latin typeface="Calibri"/>
                <a:ea typeface="Calibri"/>
                <a:cs typeface="Calibri"/>
                <a:sym typeface="Calibri"/>
              </a:defRPr>
            </a:lvl5pPr>
            <a:lvl6pPr marL="0" lvl="5" indent="0" algn="l">
              <a:spcBef>
                <a:spcPts val="0"/>
              </a:spcBef>
              <a:buNone/>
              <a:defRPr sz="1200" b="0" i="0" u="none" strike="noStrike" cap="none">
                <a:solidFill>
                  <a:srgbClr val="888888"/>
                </a:solidFill>
                <a:latin typeface="Calibri"/>
                <a:ea typeface="Calibri"/>
                <a:cs typeface="Calibri"/>
                <a:sym typeface="Calibri"/>
              </a:defRPr>
            </a:lvl6pPr>
            <a:lvl7pPr marL="0" lvl="6" indent="0" algn="l">
              <a:spcBef>
                <a:spcPts val="0"/>
              </a:spcBef>
              <a:buNone/>
              <a:defRPr sz="1200" b="0" i="0" u="none" strike="noStrike" cap="none">
                <a:solidFill>
                  <a:srgbClr val="888888"/>
                </a:solidFill>
                <a:latin typeface="Calibri"/>
                <a:ea typeface="Calibri"/>
                <a:cs typeface="Calibri"/>
                <a:sym typeface="Calibri"/>
              </a:defRPr>
            </a:lvl7pPr>
            <a:lvl8pPr marL="0" lvl="7" indent="0" algn="l">
              <a:spcBef>
                <a:spcPts val="0"/>
              </a:spcBef>
              <a:buNone/>
              <a:defRPr sz="1200" b="0" i="0" u="none" strike="noStrike" cap="none">
                <a:solidFill>
                  <a:srgbClr val="888888"/>
                </a:solidFill>
                <a:latin typeface="Calibri"/>
                <a:ea typeface="Calibri"/>
                <a:cs typeface="Calibri"/>
                <a:sym typeface="Calibri"/>
              </a:defRPr>
            </a:lvl8pPr>
            <a:lvl9pPr marL="0" lvl="8" indent="0" algn="l">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3973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F0B5A4-0516-4B09-83EE-181A6EF11B90}"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66278-E445-41BA-8CFC-D95C6648FAB4}" type="slidenum">
              <a:rPr lang="en-US" smtClean="0"/>
              <a:t>‹#›</a:t>
            </a:fld>
            <a:endParaRPr lang="en-US"/>
          </a:p>
        </p:txBody>
      </p:sp>
      <p:sp>
        <p:nvSpPr>
          <p:cNvPr id="7" name="Title Placeholder 1">
            <a:extLst>
              <a:ext uri="{FF2B5EF4-FFF2-40B4-BE49-F238E27FC236}">
                <a16:creationId xmlns:a16="http://schemas.microsoft.com/office/drawing/2014/main" id="{640B6E10-39F5-428B-A643-DA531B4DBD71}"/>
              </a:ext>
            </a:extLst>
          </p:cNvPr>
          <p:cNvSpPr>
            <a:spLocks noGrp="1"/>
          </p:cNvSpPr>
          <p:nvPr>
            <p:ph type="title"/>
          </p:nvPr>
        </p:nvSpPr>
        <p:spPr>
          <a:xfrm>
            <a:off x="838200" y="152400"/>
            <a:ext cx="10515600" cy="93027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8362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F0B5A4-0516-4B09-83EE-181A6EF11B90}"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66278-E445-41BA-8CFC-D95C6648FAB4}" type="slidenum">
              <a:rPr lang="en-US" smtClean="0"/>
              <a:t>‹#›</a:t>
            </a:fld>
            <a:endParaRPr lang="en-US"/>
          </a:p>
        </p:txBody>
      </p:sp>
    </p:spTree>
    <p:extLst>
      <p:ext uri="{BB962C8B-B14F-4D97-AF65-F5344CB8AC3E}">
        <p14:creationId xmlns:p14="http://schemas.microsoft.com/office/powerpoint/2010/main" val="182208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F0B5A4-0516-4B09-83EE-181A6EF11B90}"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66278-E445-41BA-8CFC-D95C6648FAB4}" type="slidenum">
              <a:rPr lang="en-US" smtClean="0"/>
              <a:t>‹#›</a:t>
            </a:fld>
            <a:endParaRPr lang="en-US"/>
          </a:p>
        </p:txBody>
      </p:sp>
      <p:sp>
        <p:nvSpPr>
          <p:cNvPr id="7" name="Title Placeholder 1">
            <a:extLst>
              <a:ext uri="{FF2B5EF4-FFF2-40B4-BE49-F238E27FC236}">
                <a16:creationId xmlns:a16="http://schemas.microsoft.com/office/drawing/2014/main" id="{640B6E10-39F5-428B-A643-DA531B4DBD71}"/>
              </a:ext>
            </a:extLst>
          </p:cNvPr>
          <p:cNvSpPr>
            <a:spLocks noGrp="1"/>
          </p:cNvSpPr>
          <p:nvPr>
            <p:ph type="title"/>
          </p:nvPr>
        </p:nvSpPr>
        <p:spPr>
          <a:xfrm>
            <a:off x="838200" y="152400"/>
            <a:ext cx="10515600" cy="93027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1824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53D466F-0B71-3646-A63E-72276CFD0D9A}" type="slidenum">
              <a:rPr lang="en-US" smtClean="0"/>
              <a:pPr/>
              <a:t>‹#›</a:t>
            </a:fld>
            <a:endParaRPr lang="en-US" dirty="0"/>
          </a:p>
        </p:txBody>
      </p:sp>
      <p:cxnSp>
        <p:nvCxnSpPr>
          <p:cNvPr id="8" name="Straight Connector 7">
            <a:extLst>
              <a:ext uri="{FF2B5EF4-FFF2-40B4-BE49-F238E27FC236}">
                <a16:creationId xmlns:a16="http://schemas.microsoft.com/office/drawing/2014/main" id="{F6642C1C-4F5F-694D-913B-DF4D0211B9BC}"/>
              </a:ext>
            </a:extLst>
          </p:cNvPr>
          <p:cNvCxnSpPr>
            <a:cxnSpLocks/>
          </p:cNvCxnSpPr>
          <p:nvPr userDrawn="1"/>
        </p:nvCxnSpPr>
        <p:spPr>
          <a:xfrm>
            <a:off x="838200" y="1322507"/>
            <a:ext cx="10515600" cy="0"/>
          </a:xfrm>
          <a:prstGeom prst="line">
            <a:avLst/>
          </a:prstGeom>
          <a:ln w="12700">
            <a:solidFill>
              <a:srgbClr val="63D6FD"/>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379EC72-44FD-7943-8677-F342A513ACFF}"/>
              </a:ext>
            </a:extLst>
          </p:cNvPr>
          <p:cNvSpPr>
            <a:spLocks noGrp="1"/>
          </p:cNvSpPr>
          <p:nvPr>
            <p:ph type="title"/>
          </p:nvPr>
        </p:nvSpPr>
        <p:spPr>
          <a:xfrm>
            <a:off x="838200" y="238999"/>
            <a:ext cx="10515600" cy="1325563"/>
          </a:xfrm>
        </p:spPr>
        <p:txBody>
          <a:bodyPr/>
          <a:lstStyle/>
          <a:p>
            <a:r>
              <a:rPr lang="en-US" dirty="0"/>
              <a:t>Click to edit Master title style</a:t>
            </a:r>
          </a:p>
        </p:txBody>
      </p:sp>
    </p:spTree>
    <p:extLst>
      <p:ext uri="{BB962C8B-B14F-4D97-AF65-F5344CB8AC3E}">
        <p14:creationId xmlns:p14="http://schemas.microsoft.com/office/powerpoint/2010/main" val="38580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CC78-D2AA-4C48-8F06-2D8E7BD76D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35EF0F-732D-4FEA-B915-C5BBF68DC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9E222D-D9C7-4025-A241-C379DEDAFEE2}"/>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5" name="Footer Placeholder 4">
            <a:extLst>
              <a:ext uri="{FF2B5EF4-FFF2-40B4-BE49-F238E27FC236}">
                <a16:creationId xmlns:a16="http://schemas.microsoft.com/office/drawing/2014/main" id="{B598A2A6-58A0-4B4E-97EE-233F01A5C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CA8D9-1C80-4630-AB64-FBAB521FF130}"/>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358146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67A0-9E34-4C9A-B8E0-426323F79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891-410E-42AF-B642-A2E2360A26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E1718-7BA7-40A5-9DA5-7F23CB275682}"/>
              </a:ext>
            </a:extLst>
          </p:cNvPr>
          <p:cNvSpPr>
            <a:spLocks noGrp="1"/>
          </p:cNvSpPr>
          <p:nvPr>
            <p:ph type="dt" sz="half" idx="10"/>
          </p:nvPr>
        </p:nvSpPr>
        <p:spPr/>
        <p:txBody>
          <a:bodyPr/>
          <a:lstStyle/>
          <a:p>
            <a:fld id="{5514FF78-7410-4983-8E4F-735C6B4930A5}" type="datetimeFigureOut">
              <a:rPr lang="en-US" smtClean="0"/>
              <a:t>6/22/2022</a:t>
            </a:fld>
            <a:endParaRPr lang="en-US"/>
          </a:p>
        </p:txBody>
      </p:sp>
      <p:sp>
        <p:nvSpPr>
          <p:cNvPr id="5" name="Footer Placeholder 4">
            <a:extLst>
              <a:ext uri="{FF2B5EF4-FFF2-40B4-BE49-F238E27FC236}">
                <a16:creationId xmlns:a16="http://schemas.microsoft.com/office/drawing/2014/main" id="{765FAACC-AB0E-4DC8-9F64-8CFE7EDF1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46E54-BB07-4D2C-881D-2F885C1A3C94}"/>
              </a:ext>
            </a:extLst>
          </p:cNvPr>
          <p:cNvSpPr>
            <a:spLocks noGrp="1"/>
          </p:cNvSpPr>
          <p:nvPr>
            <p:ph type="sldNum" sz="quarter" idx="12"/>
          </p:nvPr>
        </p:nvSpPr>
        <p:spPr/>
        <p:txBody>
          <a:bodyPr/>
          <a:lstStyle/>
          <a:p>
            <a:fld id="{48CFF0F3-9BDF-4775-A058-6ABC74922C65}" type="slidenum">
              <a:rPr lang="en-US" smtClean="0"/>
              <a:t>‹#›</a:t>
            </a:fld>
            <a:endParaRPr lang="en-US"/>
          </a:p>
        </p:txBody>
      </p:sp>
    </p:spTree>
    <p:extLst>
      <p:ext uri="{BB962C8B-B14F-4D97-AF65-F5344CB8AC3E}">
        <p14:creationId xmlns:p14="http://schemas.microsoft.com/office/powerpoint/2010/main" val="94932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600" cy="41941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11647204" y="6492875"/>
            <a:ext cx="5334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0" marR="0" lvl="1" indent="0" algn="l" rtl="0">
              <a:spcBef>
                <a:spcPts val="0"/>
              </a:spcBef>
              <a:buNone/>
              <a:defRPr sz="1200" b="0" i="0" u="none" strike="noStrike" cap="none">
                <a:solidFill>
                  <a:srgbClr val="888888"/>
                </a:solidFill>
                <a:latin typeface="Calibri"/>
                <a:ea typeface="Calibri"/>
                <a:cs typeface="Calibri"/>
                <a:sym typeface="Calibri"/>
              </a:defRPr>
            </a:lvl2pPr>
            <a:lvl3pPr marL="0" marR="0" lvl="2" indent="0" algn="l" rtl="0">
              <a:spcBef>
                <a:spcPts val="0"/>
              </a:spcBef>
              <a:buNone/>
              <a:defRPr sz="1200" b="0" i="0" u="none" strike="noStrike" cap="none">
                <a:solidFill>
                  <a:srgbClr val="888888"/>
                </a:solidFill>
                <a:latin typeface="Calibri"/>
                <a:ea typeface="Calibri"/>
                <a:cs typeface="Calibri"/>
                <a:sym typeface="Calibri"/>
              </a:defRPr>
            </a:lvl3pPr>
            <a:lvl4pPr marL="0" marR="0" lvl="3" indent="0" algn="l" rtl="0">
              <a:spcBef>
                <a:spcPts val="0"/>
              </a:spcBef>
              <a:buNone/>
              <a:defRPr sz="1200" b="0" i="0" u="none" strike="noStrike" cap="none">
                <a:solidFill>
                  <a:srgbClr val="888888"/>
                </a:solidFill>
                <a:latin typeface="Calibri"/>
                <a:ea typeface="Calibri"/>
                <a:cs typeface="Calibri"/>
                <a:sym typeface="Calibri"/>
              </a:defRPr>
            </a:lvl4pPr>
            <a:lvl5pPr marL="0" marR="0" lvl="4" indent="0" algn="l" rtl="0">
              <a:spcBef>
                <a:spcPts val="0"/>
              </a:spcBef>
              <a:buNone/>
              <a:defRPr sz="1200" b="0" i="0" u="none" strike="noStrike" cap="none">
                <a:solidFill>
                  <a:srgbClr val="888888"/>
                </a:solidFill>
                <a:latin typeface="Calibri"/>
                <a:ea typeface="Calibri"/>
                <a:cs typeface="Calibri"/>
                <a:sym typeface="Calibri"/>
              </a:defRPr>
            </a:lvl5pPr>
            <a:lvl6pPr marL="0" marR="0" lvl="5" indent="0" algn="l" rtl="0">
              <a:spcBef>
                <a:spcPts val="0"/>
              </a:spcBef>
              <a:buNone/>
              <a:defRPr sz="1200" b="0" i="0" u="none" strike="noStrike" cap="none">
                <a:solidFill>
                  <a:srgbClr val="888888"/>
                </a:solidFill>
                <a:latin typeface="Calibri"/>
                <a:ea typeface="Calibri"/>
                <a:cs typeface="Calibri"/>
                <a:sym typeface="Calibri"/>
              </a:defRPr>
            </a:lvl6pPr>
            <a:lvl7pPr marL="0" marR="0" lvl="6" indent="0" algn="l" rtl="0">
              <a:spcBef>
                <a:spcPts val="0"/>
              </a:spcBef>
              <a:buNone/>
              <a:defRPr sz="1200" b="0" i="0" u="none" strike="noStrike" cap="none">
                <a:solidFill>
                  <a:srgbClr val="888888"/>
                </a:solidFill>
                <a:latin typeface="Calibri"/>
                <a:ea typeface="Calibri"/>
                <a:cs typeface="Calibri"/>
                <a:sym typeface="Calibri"/>
              </a:defRPr>
            </a:lvl7pPr>
            <a:lvl8pPr marL="0" marR="0" lvl="7" indent="0" algn="l" rtl="0">
              <a:spcBef>
                <a:spcPts val="0"/>
              </a:spcBef>
              <a:buNone/>
              <a:defRPr sz="1200" b="0" i="0" u="none" strike="noStrike" cap="none">
                <a:solidFill>
                  <a:srgbClr val="888888"/>
                </a:solidFill>
                <a:latin typeface="Calibri"/>
                <a:ea typeface="Calibri"/>
                <a:cs typeface="Calibri"/>
                <a:sym typeface="Calibri"/>
              </a:defRPr>
            </a:lvl8pPr>
            <a:lvl9pPr marL="0" marR="0" lvl="8" indent="0" algn="l" rtl="0">
              <a:spcBef>
                <a:spcPts val="0"/>
              </a:spcBef>
              <a:buNone/>
              <a:defRPr sz="12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4" name="Google Shape;14;p1"/>
          <p:cNvSpPr/>
          <p:nvPr/>
        </p:nvSpPr>
        <p:spPr>
          <a:xfrm>
            <a:off x="0" y="0"/>
            <a:ext cx="405704" cy="166307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5" name="Google Shape;15;p1"/>
          <p:cNvSpPr/>
          <p:nvPr/>
        </p:nvSpPr>
        <p:spPr>
          <a:xfrm>
            <a:off x="629" y="1749288"/>
            <a:ext cx="405704" cy="163001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6" name="Google Shape;16;p1"/>
          <p:cNvSpPr/>
          <p:nvPr/>
        </p:nvSpPr>
        <p:spPr>
          <a:xfrm>
            <a:off x="-271" y="3472106"/>
            <a:ext cx="409432" cy="163001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17;p1"/>
          <p:cNvSpPr/>
          <p:nvPr/>
        </p:nvSpPr>
        <p:spPr>
          <a:xfrm>
            <a:off x="-271" y="5194924"/>
            <a:ext cx="405704" cy="166307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nvGrpSpPr>
          <p:cNvPr id="18" name="Group 17">
            <a:extLst>
              <a:ext uri="{FF2B5EF4-FFF2-40B4-BE49-F238E27FC236}">
                <a16:creationId xmlns:a16="http://schemas.microsoft.com/office/drawing/2014/main" id="{A9EAAEA2-A721-094C-8057-A5A46BCE6DC6}"/>
              </a:ext>
            </a:extLst>
          </p:cNvPr>
          <p:cNvGrpSpPr/>
          <p:nvPr userDrawn="1"/>
        </p:nvGrpSpPr>
        <p:grpSpPr>
          <a:xfrm>
            <a:off x="655970" y="5770609"/>
            <a:ext cx="10880061" cy="694944"/>
            <a:chOff x="716105" y="5380191"/>
            <a:chExt cx="10880061" cy="694944"/>
          </a:xfrm>
        </p:grpSpPr>
        <p:pic>
          <p:nvPicPr>
            <p:cNvPr id="19" name="Picture 18" descr="Graphical user interface&#10;&#10;Description automatically generated with medium confidence">
              <a:extLst>
                <a:ext uri="{FF2B5EF4-FFF2-40B4-BE49-F238E27FC236}">
                  <a16:creationId xmlns:a16="http://schemas.microsoft.com/office/drawing/2014/main" id="{4D017DBC-1C57-5141-AFEB-22DEA42BC988}"/>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069255" y="5380191"/>
              <a:ext cx="1526911" cy="694944"/>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359B49B0-9E97-D44E-9A34-2E4AEC86A2D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5741929" y="5519996"/>
              <a:ext cx="1533027" cy="415334"/>
            </a:xfrm>
            <a:prstGeom prst="rect">
              <a:avLst/>
            </a:prstGeom>
          </p:spPr>
        </p:pic>
        <p:grpSp>
          <p:nvGrpSpPr>
            <p:cNvPr id="21" name="Group 20">
              <a:extLst>
                <a:ext uri="{FF2B5EF4-FFF2-40B4-BE49-F238E27FC236}">
                  <a16:creationId xmlns:a16="http://schemas.microsoft.com/office/drawing/2014/main" id="{D35567F0-4C2B-8543-861B-DE24333407BB}"/>
                </a:ext>
              </a:extLst>
            </p:cNvPr>
            <p:cNvGrpSpPr/>
            <p:nvPr userDrawn="1"/>
          </p:nvGrpSpPr>
          <p:grpSpPr>
            <a:xfrm>
              <a:off x="7630108" y="5568338"/>
              <a:ext cx="2354038" cy="318650"/>
              <a:chOff x="4698796" y="6293644"/>
              <a:chExt cx="2814653" cy="381000"/>
            </a:xfrm>
          </p:grpSpPr>
          <p:pic>
            <p:nvPicPr>
              <p:cNvPr id="29" name="Picture 28" descr="Graphical user interface&#10;&#10;Description automatically generated with medium confidence">
                <a:extLst>
                  <a:ext uri="{FF2B5EF4-FFF2-40B4-BE49-F238E27FC236}">
                    <a16:creationId xmlns:a16="http://schemas.microsoft.com/office/drawing/2014/main" id="{1BFDB139-F750-8C45-B315-CBE5A346FA1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698796" y="6293644"/>
                <a:ext cx="375350" cy="381000"/>
              </a:xfrm>
              <a:prstGeom prst="rect">
                <a:avLst/>
              </a:prstGeom>
            </p:spPr>
          </p:pic>
          <p:pic>
            <p:nvPicPr>
              <p:cNvPr id="30" name="Picture 29" descr="Graphical user interface&#10;&#10;Description automatically generated with medium confidence">
                <a:extLst>
                  <a:ext uri="{FF2B5EF4-FFF2-40B4-BE49-F238E27FC236}">
                    <a16:creationId xmlns:a16="http://schemas.microsoft.com/office/drawing/2014/main" id="{DD95419D-1174-2444-981C-2C415497857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103609" y="6346479"/>
                <a:ext cx="2409840" cy="295196"/>
              </a:xfrm>
              <a:prstGeom prst="rect">
                <a:avLst/>
              </a:prstGeom>
            </p:spPr>
          </p:pic>
        </p:grpSp>
        <p:cxnSp>
          <p:nvCxnSpPr>
            <p:cNvPr id="22" name="Straight Connector 21">
              <a:extLst>
                <a:ext uri="{FF2B5EF4-FFF2-40B4-BE49-F238E27FC236}">
                  <a16:creationId xmlns:a16="http://schemas.microsoft.com/office/drawing/2014/main" id="{855AC755-3391-1C46-B1E8-33081CBF82A6}"/>
                </a:ext>
              </a:extLst>
            </p:cNvPr>
            <p:cNvCxnSpPr/>
            <p:nvPr userDrawn="1"/>
          </p:nvCxnSpPr>
          <p:spPr>
            <a:xfrm>
              <a:off x="2152812" y="5499063"/>
              <a:ext cx="0" cy="457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AF415A-3CA4-A04C-81FD-EDC620F6A617}"/>
                </a:ext>
              </a:extLst>
            </p:cNvPr>
            <p:cNvCxnSpPr/>
            <p:nvPr userDrawn="1"/>
          </p:nvCxnSpPr>
          <p:spPr>
            <a:xfrm>
              <a:off x="7473080" y="5499063"/>
              <a:ext cx="0" cy="457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1D25905-92F2-EF4A-A5CB-4FCFC8274698}"/>
                </a:ext>
              </a:extLst>
            </p:cNvPr>
            <p:cNvPicPr>
              <a:picLocks noChangeAspect="1"/>
            </p:cNvPicPr>
            <p:nvPr userDrawn="1"/>
          </p:nvPicPr>
          <p:blipFill rotWithShape="1">
            <a:blip r:embed="rId13"/>
            <a:srcRect r="50579"/>
            <a:stretch/>
          </p:blipFill>
          <p:spPr>
            <a:xfrm>
              <a:off x="2284155" y="5573657"/>
              <a:ext cx="1419135" cy="308012"/>
            </a:xfrm>
            <a:prstGeom prst="rect">
              <a:avLst/>
            </a:prstGeom>
          </p:spPr>
        </p:pic>
        <p:cxnSp>
          <p:nvCxnSpPr>
            <p:cNvPr id="25" name="Straight Connector 24">
              <a:extLst>
                <a:ext uri="{FF2B5EF4-FFF2-40B4-BE49-F238E27FC236}">
                  <a16:creationId xmlns:a16="http://schemas.microsoft.com/office/drawing/2014/main" id="{0AA4FB2F-2844-554A-879B-DEFF3A2F5637}"/>
                </a:ext>
              </a:extLst>
            </p:cNvPr>
            <p:cNvCxnSpPr/>
            <p:nvPr userDrawn="1"/>
          </p:nvCxnSpPr>
          <p:spPr>
            <a:xfrm>
              <a:off x="3834633" y="5499063"/>
              <a:ext cx="0" cy="457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33CE347-6D8B-9D4E-BB7D-CA900942C16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6105" y="5579813"/>
              <a:ext cx="1243720" cy="295700"/>
            </a:xfrm>
            <a:prstGeom prst="rect">
              <a:avLst/>
            </a:prstGeom>
          </p:spPr>
        </p:pic>
        <p:cxnSp>
          <p:nvCxnSpPr>
            <p:cNvPr id="27" name="Straight Connector 26">
              <a:extLst>
                <a:ext uri="{FF2B5EF4-FFF2-40B4-BE49-F238E27FC236}">
                  <a16:creationId xmlns:a16="http://schemas.microsoft.com/office/drawing/2014/main" id="{A2808BD2-AD39-4041-8E00-8349EC150021}"/>
                </a:ext>
              </a:extLst>
            </p:cNvPr>
            <p:cNvCxnSpPr/>
            <p:nvPr/>
          </p:nvCxnSpPr>
          <p:spPr>
            <a:xfrm>
              <a:off x="5548942" y="5499063"/>
              <a:ext cx="0" cy="457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CFD90C6-D03C-7D45-9BBE-6600ADA015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58442" y="5521923"/>
              <a:ext cx="1297513" cy="411480"/>
            </a:xfrm>
            <a:prstGeom prst="rect">
              <a:avLst/>
            </a:prstGeom>
          </p:spPr>
        </p:pic>
      </p:grpSp>
    </p:spTree>
    <p:extLst>
      <p:ext uri="{BB962C8B-B14F-4D97-AF65-F5344CB8AC3E}">
        <p14:creationId xmlns:p14="http://schemas.microsoft.com/office/powerpoint/2010/main" val="3019271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99" r:id="rId4"/>
    <p:sldLayoutId id="2147483700" r:id="rId5"/>
    <p:sldLayoutId id="2147483701"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176">
          <p15:clr>
            <a:srgbClr val="F26B43"/>
          </p15:clr>
        </p15:guide>
        <p15:guide id="2" pos="528">
          <p15:clr>
            <a:srgbClr val="F26B43"/>
          </p15:clr>
        </p15:guide>
        <p15:guide id="3" orient="horz" pos="144">
          <p15:clr>
            <a:srgbClr val="F26B43"/>
          </p15:clr>
        </p15:guide>
        <p15:guide id="4" pos="7152">
          <p15:clr>
            <a:srgbClr val="F26B43"/>
          </p15:clr>
        </p15:guide>
        <p15:guide id="5" orient="horz" pos="37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EF803-D094-467C-866C-1138013A5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90142-6A14-4A89-BD9A-CE2F2AE32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1B49A-3DF2-4D44-99B0-84E16B0555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4FF78-7410-4983-8E4F-735C6B4930A5}" type="datetimeFigureOut">
              <a:rPr lang="en-US" smtClean="0"/>
              <a:t>6/22/2022</a:t>
            </a:fld>
            <a:endParaRPr lang="en-US"/>
          </a:p>
        </p:txBody>
      </p:sp>
      <p:sp>
        <p:nvSpPr>
          <p:cNvPr id="5" name="Footer Placeholder 4">
            <a:extLst>
              <a:ext uri="{FF2B5EF4-FFF2-40B4-BE49-F238E27FC236}">
                <a16:creationId xmlns:a16="http://schemas.microsoft.com/office/drawing/2014/main" id="{99486A14-4964-47C2-BE8C-7DB65189F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69D199-FDB3-4167-A2B9-1C3BD0635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FF0F3-9BDF-4775-A058-6ABC74922C65}" type="slidenum">
              <a:rPr lang="en-US" smtClean="0"/>
              <a:t>‹#›</a:t>
            </a:fld>
            <a:endParaRPr lang="en-US"/>
          </a:p>
        </p:txBody>
      </p:sp>
    </p:spTree>
    <p:extLst>
      <p:ext uri="{BB962C8B-B14F-4D97-AF65-F5344CB8AC3E}">
        <p14:creationId xmlns:p14="http://schemas.microsoft.com/office/powerpoint/2010/main" val="4084615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mailto:cbailey@hsag.co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mailto:edelille@hsag.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cambridge.org/core/journals/infection-control-and-hospital-epidemiology/article/impact-of-coronavirus-disease-2019-covid19-on-healthcareassociated-infections-in-2020-a-summary-of-data-reported-to-the-national-healthcare-safety-network/8197F323F4840D233A0C62F4726287E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portal.telligenqiconnect.com/rdc/" TargetMode="External"/><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quality.allianthealth.org/" TargetMode="External"/><Relationship Id="rId11" Type="http://schemas.openxmlformats.org/officeDocument/2006/relationships/image" Target="../media/image51.jpeg"/><Relationship Id="rId5" Type="http://schemas.openxmlformats.org/officeDocument/2006/relationships/image" Target="../media/image6.png"/><Relationship Id="rId10" Type="http://schemas.openxmlformats.org/officeDocument/2006/relationships/hyperlink" Target="https://www.ihconline.org/initiatives/hospital/hqic" TargetMode="External"/><Relationship Id="rId4" Type="http://schemas.openxmlformats.org/officeDocument/2006/relationships/hyperlink" Target="https://hqic-library.ipro.org/" TargetMode="External"/><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telligen.zoom.us/webinar/register/WN_nZOIMRvaQtaPVs3VODJh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8.xml.rels><?xml version="1.0" encoding="UTF-8" standalone="yes"?>
<Relationships xmlns="http://schemas.openxmlformats.org/package/2006/relationships"><Relationship Id="rId8" Type="http://schemas.openxmlformats.org/officeDocument/2006/relationships/hyperlink" Target="https://www.ihconline.org/" TargetMode="External"/><Relationship Id="rId13" Type="http://schemas.openxmlformats.org/officeDocument/2006/relationships/hyperlink" Target="https://www.telligenqinqio.com/contact/" TargetMode="External"/><Relationship Id="rId18" Type="http://schemas.openxmlformats.org/officeDocument/2006/relationships/hyperlink" Target="mailto:jclary@selfregional.org" TargetMode="External"/><Relationship Id="rId3" Type="http://schemas.openxmlformats.org/officeDocument/2006/relationships/hyperlink" Target="https://www.alliantquality.org/hqic-general-resources-our-team/" TargetMode="External"/><Relationship Id="rId7" Type="http://schemas.openxmlformats.org/officeDocument/2006/relationships/hyperlink" Target="mailto:perrym@ihconline.org" TargetMode="External"/><Relationship Id="rId12" Type="http://schemas.openxmlformats.org/officeDocument/2006/relationships/hyperlink" Target="https://qi.ipro.org/about-us/hqic/" TargetMode="External"/><Relationship Id="rId17" Type="http://schemas.openxmlformats.org/officeDocument/2006/relationships/hyperlink" Target="mailto:cbailey@hsag.com" TargetMode="External"/><Relationship Id="rId2" Type="http://schemas.openxmlformats.org/officeDocument/2006/relationships/notesSlide" Target="../notesSlides/notesSlide48.xml"/><Relationship Id="rId16" Type="http://schemas.openxmlformats.org/officeDocument/2006/relationships/hyperlink" Target="mailto:edelille@hsag.com" TargetMode="External"/><Relationship Id="rId1" Type="http://schemas.openxmlformats.org/officeDocument/2006/relationships/slideLayout" Target="../slideLayouts/slideLayout2.xml"/><Relationship Id="rId6" Type="http://schemas.openxmlformats.org/officeDocument/2006/relationships/hyperlink" Target="https://www.ihconline.org/why-ihc/our-team" TargetMode="External"/><Relationship Id="rId11" Type="http://schemas.openxmlformats.org/officeDocument/2006/relationships/hyperlink" Target="mailto:martinl@qlarant.com" TargetMode="External"/><Relationship Id="rId5" Type="http://schemas.openxmlformats.org/officeDocument/2006/relationships/hyperlink" Target="https://quality.allianthealth.org/" TargetMode="External"/><Relationship Id="rId15" Type="http://schemas.openxmlformats.org/officeDocument/2006/relationships/hyperlink" Target="https://www.telligenqinqio.com/hospital-quality-improvement-program/" TargetMode="External"/><Relationship Id="rId10" Type="http://schemas.openxmlformats.org/officeDocument/2006/relationships/hyperlink" Target="mailto:RVanVorst@ipro.org" TargetMode="External"/><Relationship Id="rId4" Type="http://schemas.openxmlformats.org/officeDocument/2006/relationships/hyperlink" Target="mailto:Karen.holtz@allianthealth.org" TargetMode="External"/><Relationship Id="rId9" Type="http://schemas.openxmlformats.org/officeDocument/2006/relationships/hyperlink" Target="https://qi.ipro.org/about-us/hqic/hqic-contact/" TargetMode="External"/><Relationship Id="rId14" Type="http://schemas.openxmlformats.org/officeDocument/2006/relationships/hyperlink" Target="mailto:mnugent@telligen.com"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nhsn/pdfs/pscmanual/pcsmanual_current.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ahrq.gov/hai/pfp/haccost2017-results.html" TargetMode="External"/><Relationship Id="rId4" Type="http://schemas.openxmlformats.org/officeDocument/2006/relationships/hyperlink" Target="https://journals.sagepub.com/doi/pdf/10.1177/2158244016677747"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666529" y="1458740"/>
            <a:ext cx="8858944" cy="1790700"/>
          </a:xfrm>
        </p:spPr>
        <p:txBody>
          <a:bodyPr/>
          <a:lstStyle/>
          <a:p>
            <a:pPr>
              <a:lnSpc>
                <a:spcPct val="107000"/>
              </a:lnSpc>
              <a:spcAft>
                <a:spcPts val="451"/>
              </a:spcAft>
            </a:pPr>
            <a:r>
              <a:rPr lang="en-US" sz="4000" i="1" dirty="0">
                <a:solidFill>
                  <a:srgbClr val="2E74B5"/>
                </a:solidFill>
                <a:latin typeface="Calibri" panose="020F0502020204030204" pitchFamily="34" charset="0"/>
                <a:ea typeface="Calibri Light" panose="020F0302020204030204" pitchFamily="34" charset="0"/>
                <a:cs typeface="Calibri" panose="020F0502020204030204" pitchFamily="34" charset="0"/>
              </a:rPr>
              <a:t>Moving Forward</a:t>
            </a:r>
            <a:r>
              <a:rPr lang="en-US" sz="4000" dirty="0">
                <a:solidFill>
                  <a:srgbClr val="2E74B5"/>
                </a:solidFill>
                <a:latin typeface="Calibri" panose="020F0502020204030204" pitchFamily="34" charset="0"/>
                <a:ea typeface="Calibri Light" panose="020F0302020204030204" pitchFamily="34" charset="0"/>
                <a:cs typeface="Calibri" panose="020F0502020204030204" pitchFamily="34" charset="0"/>
              </a:rPr>
              <a:t> </a:t>
            </a:r>
            <a:r>
              <a:rPr lang="en-US" sz="4000" i="1" dirty="0">
                <a:solidFill>
                  <a:srgbClr val="2E74B5"/>
                </a:solidFill>
                <a:latin typeface="Calibri" panose="020F0502020204030204" pitchFamily="34" charset="0"/>
                <a:ea typeface="Calibri Light" panose="020F0302020204030204" pitchFamily="34" charset="0"/>
                <a:cs typeface="Calibri" panose="020F0502020204030204" pitchFamily="34" charset="0"/>
              </a:rPr>
              <a:t>Using Lessons Learned </a:t>
            </a:r>
            <a:br>
              <a:rPr lang="en-US" sz="4000" i="1" dirty="0">
                <a:solidFill>
                  <a:srgbClr val="2E74B5"/>
                </a:solidFill>
                <a:latin typeface="Calibri" panose="020F0502020204030204" pitchFamily="34" charset="0"/>
                <a:ea typeface="Calibri Light" panose="020F0302020204030204" pitchFamily="34" charset="0"/>
                <a:cs typeface="Calibri" panose="020F0502020204030204" pitchFamily="34" charset="0"/>
              </a:rPr>
            </a:br>
            <a:r>
              <a:rPr lang="en-US" sz="4000" i="1" dirty="0">
                <a:solidFill>
                  <a:srgbClr val="2E74B5"/>
                </a:solidFill>
                <a:latin typeface="Calibri" panose="020F0502020204030204" pitchFamily="34" charset="0"/>
                <a:ea typeface="Calibri Light" panose="020F0302020204030204" pitchFamily="34" charset="0"/>
                <a:cs typeface="Calibri" panose="020F0502020204030204" pitchFamily="34" charset="0"/>
              </a:rPr>
              <a:t>to Prevent Central Line-Associated Bloodstream Infections (CLABSI)</a:t>
            </a:r>
            <a:r>
              <a:rPr lang="en-US" sz="4000" dirty="0">
                <a:solidFill>
                  <a:srgbClr val="2E74B5"/>
                </a:solidFill>
                <a:latin typeface="Calibri" panose="020F0502020204030204" pitchFamily="34" charset="0"/>
                <a:ea typeface="Calibri Light" panose="020F0302020204030204" pitchFamily="34" charset="0"/>
                <a:cs typeface="Calibri" panose="020F0502020204030204" pitchFamily="34" charset="0"/>
              </a:rPr>
              <a:t> </a:t>
            </a:r>
            <a:endParaRPr lang="en-US" sz="4000" dirty="0"/>
          </a:p>
        </p:txBody>
      </p:sp>
      <p:sp>
        <p:nvSpPr>
          <p:cNvPr id="6" name="Subtitle 2"/>
          <p:cNvSpPr>
            <a:spLocks noGrp="1"/>
          </p:cNvSpPr>
          <p:nvPr>
            <p:ph type="subTitle" idx="1"/>
          </p:nvPr>
        </p:nvSpPr>
        <p:spPr>
          <a:xfrm>
            <a:off x="2019647" y="3345274"/>
            <a:ext cx="8712084" cy="1833555"/>
          </a:xfrm>
        </p:spPr>
        <p:txBody>
          <a:bodyPr/>
          <a:lstStyle/>
          <a:p>
            <a:pPr>
              <a:spcBef>
                <a:spcPts val="451"/>
              </a:spcBef>
            </a:pPr>
            <a:r>
              <a:rPr lang="en-US" sz="2400" dirty="0"/>
              <a:t>June 23, 2022</a:t>
            </a:r>
          </a:p>
          <a:p>
            <a:pPr>
              <a:spcBef>
                <a:spcPts val="451"/>
              </a:spcBef>
              <a:buClr>
                <a:srgbClr val="000000"/>
              </a:buClr>
            </a:pPr>
            <a:r>
              <a:rPr lang="en-US" sz="2000" dirty="0">
                <a:solidFill>
                  <a:schemeClr val="accent3">
                    <a:lumMod val="75000"/>
                  </a:schemeClr>
                </a:solidFill>
              </a:rPr>
              <a:t>Part 2 of the 5-part Joint HQIC ‘</a:t>
            </a:r>
            <a:r>
              <a:rPr lang="en-US" sz="2000" i="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Preventing Healthcare Associated Infections’ </a:t>
            </a:r>
          </a:p>
          <a:p>
            <a:pPr>
              <a:spcBef>
                <a:spcPts val="451"/>
              </a:spcBef>
              <a:buClr>
                <a:srgbClr val="000000"/>
              </a:buClr>
            </a:pPr>
            <a:r>
              <a:rPr lang="en-US" sz="2000" dirty="0">
                <a:solidFill>
                  <a:srgbClr val="63D6FC">
                    <a:lumMod val="75000"/>
                  </a:srgbClr>
                </a:solidFill>
                <a:latin typeface="Calibri" panose="020F0502020204030204" pitchFamily="34" charset="0"/>
                <a:ea typeface="Calibri" panose="020F0502020204030204" pitchFamily="34" charset="0"/>
                <a:cs typeface="Times New Roman" panose="02020603050405020304" pitchFamily="18" charset="0"/>
              </a:rPr>
              <a:t>Learning &amp; Action Network Series</a:t>
            </a:r>
            <a:endParaRPr lang="en-US" sz="2000"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b="1" dirty="0">
              <a:solidFill>
                <a:schemeClr val="accent5">
                  <a:lumMod val="75000"/>
                </a:schemeClr>
              </a:solidFill>
              <a:latin typeface="Calibri" panose="020F0502020204030204" pitchFamily="34" charset="0"/>
              <a:cs typeface="Times New Roman" panose="02020603050405020304" pitchFamily="18" charset="0"/>
            </a:endParaRPr>
          </a:p>
          <a:p>
            <a:pPr>
              <a:spcBef>
                <a:spcPts val="0"/>
              </a:spcBef>
            </a:pPr>
            <a:r>
              <a:rPr lang="en-US" b="1" i="1" dirty="0">
                <a:solidFill>
                  <a:srgbClr val="FF0000"/>
                </a:solidFill>
                <a:latin typeface="Calibri" panose="020F0502020204030204" pitchFamily="34" charset="0"/>
                <a:cs typeface="Times New Roman" panose="02020603050405020304" pitchFamily="18" charset="0"/>
              </a:rPr>
              <a:t>Please Note: This LAN is being recorded.</a:t>
            </a:r>
          </a:p>
          <a:p>
            <a:pPr>
              <a:spcBef>
                <a:spcPts val="0"/>
              </a:spcBef>
            </a:pPr>
            <a:endParaRPr lang="en-US" dirty="0">
              <a:solidFill>
                <a:schemeClr val="accent5">
                  <a:lumMod val="75000"/>
                </a:schemeClr>
              </a:solidFill>
            </a:endParaRPr>
          </a:p>
        </p:txBody>
      </p:sp>
      <p:sp>
        <p:nvSpPr>
          <p:cNvPr id="4" name="Slide Number Placeholder 3"/>
          <p:cNvSpPr>
            <a:spLocks noGrp="1"/>
          </p:cNvSpPr>
          <p:nvPr>
            <p:ph type="sldNum" idx="12"/>
          </p:nvPr>
        </p:nvSpPr>
        <p:spPr/>
        <p:txBody>
          <a:bodyPr/>
          <a:lstStyle/>
          <a:p>
            <a:pPr defTabSz="685783"/>
            <a:fld id="{00000000-1234-1234-1234-123412341234}" type="slidenum">
              <a:rPr lang="en-US"/>
              <a:pPr defTabSz="685783"/>
              <a:t>1</a:t>
            </a:fld>
            <a:endParaRPr lang="en-US" dirty="0"/>
          </a:p>
        </p:txBody>
      </p:sp>
    </p:spTree>
    <p:extLst>
      <p:ext uri="{BB962C8B-B14F-4D97-AF65-F5344CB8AC3E}">
        <p14:creationId xmlns:p14="http://schemas.microsoft.com/office/powerpoint/2010/main" val="1692938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Telligen</a:t>
            </a:r>
            <a:r>
              <a:rPr lang="en-US" dirty="0"/>
              <a:t> HQIC – Central Line Utilization Rate</a:t>
            </a:r>
          </a:p>
        </p:txBody>
      </p:sp>
      <p:pic>
        <p:nvPicPr>
          <p:cNvPr id="5" name="Picture 4">
            <a:extLst>
              <a:ext uri="{FF2B5EF4-FFF2-40B4-BE49-F238E27FC236}">
                <a16:creationId xmlns:a16="http://schemas.microsoft.com/office/drawing/2014/main" id="{D659949E-C03E-7A86-72F0-860ED75B5897}"/>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2287157" y="1619190"/>
            <a:ext cx="6995929" cy="3592889"/>
          </a:xfrm>
          <a:prstGeom prst="rect">
            <a:avLst/>
          </a:prstGeom>
        </p:spPr>
      </p:pic>
      <p:sp>
        <p:nvSpPr>
          <p:cNvPr id="6" name="TextBox 5">
            <a:extLst>
              <a:ext uri="{FF2B5EF4-FFF2-40B4-BE49-F238E27FC236}">
                <a16:creationId xmlns:a16="http://schemas.microsoft.com/office/drawing/2014/main" id="{8E89A1DF-14B0-F57B-E290-21E680600AF2}"/>
              </a:ext>
            </a:extLst>
          </p:cNvPr>
          <p:cNvSpPr txBox="1"/>
          <p:nvPr/>
        </p:nvSpPr>
        <p:spPr>
          <a:xfrm>
            <a:off x="6447325" y="1946442"/>
            <a:ext cx="966444" cy="461665"/>
          </a:xfrm>
          <a:prstGeom prst="rect">
            <a:avLst/>
          </a:prstGeom>
          <a:solidFill>
            <a:schemeClr val="accent3">
              <a:lumMod val="20000"/>
              <a:lumOff val="80000"/>
            </a:schemeClr>
          </a:solidFill>
        </p:spPr>
        <p:txBody>
          <a:bodyPr wrap="square" rtlCol="0">
            <a:spAutoFit/>
          </a:bodyPr>
          <a:lstStyle/>
          <a:p>
            <a:pPr defTabSz="685800"/>
            <a:r>
              <a:rPr lang="en-US" sz="1200" b="1" dirty="0">
                <a:solidFill>
                  <a:srgbClr val="000000"/>
                </a:solidFill>
                <a:latin typeface="Arial"/>
              </a:rPr>
              <a:t>Delta Peak Surge</a:t>
            </a:r>
          </a:p>
        </p:txBody>
      </p:sp>
      <p:cxnSp>
        <p:nvCxnSpPr>
          <p:cNvPr id="7" name="Straight Arrow Connector 6">
            <a:extLst>
              <a:ext uri="{FF2B5EF4-FFF2-40B4-BE49-F238E27FC236}">
                <a16:creationId xmlns:a16="http://schemas.microsoft.com/office/drawing/2014/main" id="{4F947B90-01F0-E99C-191A-5666B6EF9301}"/>
              </a:ext>
              <a:ext uri="{C183D7F6-B498-43B3-948B-1728B52AA6E4}">
                <adec:decorative xmlns="" xmlns:adec="http://schemas.microsoft.com/office/drawing/2017/decorative" val="1"/>
              </a:ext>
            </a:extLst>
          </p:cNvPr>
          <p:cNvCxnSpPr/>
          <p:nvPr/>
        </p:nvCxnSpPr>
        <p:spPr>
          <a:xfrm>
            <a:off x="6928015" y="2408107"/>
            <a:ext cx="0" cy="2105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C931401-6029-8141-293D-14075F799C70}"/>
              </a:ext>
            </a:extLst>
          </p:cNvPr>
          <p:cNvSpPr txBox="1"/>
          <p:nvPr/>
        </p:nvSpPr>
        <p:spPr>
          <a:xfrm>
            <a:off x="7487475" y="1992609"/>
            <a:ext cx="1058009" cy="461665"/>
          </a:xfrm>
          <a:prstGeom prst="rect">
            <a:avLst/>
          </a:prstGeom>
          <a:solidFill>
            <a:schemeClr val="accent4">
              <a:lumMod val="20000"/>
              <a:lumOff val="80000"/>
            </a:schemeClr>
          </a:solidFill>
        </p:spPr>
        <p:txBody>
          <a:bodyPr wrap="square" rtlCol="0">
            <a:spAutoFit/>
          </a:bodyPr>
          <a:lstStyle/>
          <a:p>
            <a:pPr defTabSz="685800"/>
            <a:r>
              <a:rPr lang="en-US" sz="1200" b="1" dirty="0">
                <a:solidFill>
                  <a:srgbClr val="000000"/>
                </a:solidFill>
                <a:latin typeface="Arial"/>
              </a:rPr>
              <a:t>Omicron Surge Start</a:t>
            </a:r>
          </a:p>
        </p:txBody>
      </p:sp>
      <p:cxnSp>
        <p:nvCxnSpPr>
          <p:cNvPr id="9" name="Straight Arrow Connector 8">
            <a:extLst>
              <a:ext uri="{FF2B5EF4-FFF2-40B4-BE49-F238E27FC236}">
                <a16:creationId xmlns:a16="http://schemas.microsoft.com/office/drawing/2014/main" id="{17859452-66B7-5F4F-B0B1-D8F3D8EDDE60}"/>
              </a:ext>
              <a:ext uri="{C183D7F6-B498-43B3-948B-1728B52AA6E4}">
                <adec:decorative xmlns="" xmlns:adec="http://schemas.microsoft.com/office/drawing/2017/decorative" val="1"/>
              </a:ext>
            </a:extLst>
          </p:cNvPr>
          <p:cNvCxnSpPr>
            <a:cxnSpLocks/>
          </p:cNvCxnSpPr>
          <p:nvPr/>
        </p:nvCxnSpPr>
        <p:spPr>
          <a:xfrm>
            <a:off x="7671586" y="2454274"/>
            <a:ext cx="0" cy="2105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Slide Number Placeholder 3"/>
          <p:cNvSpPr>
            <a:spLocks noGrp="1"/>
          </p:cNvSpPr>
          <p:nvPr>
            <p:ph type="sldNum" idx="12"/>
          </p:nvPr>
        </p:nvSpPr>
        <p:spPr/>
        <p:txBody>
          <a:bodyPr/>
          <a:lstStyle/>
          <a:p>
            <a:pPr defTabSz="685800">
              <a:buClr>
                <a:srgbClr val="000000"/>
              </a:buClr>
              <a:defRPr/>
            </a:pPr>
            <a:fld id="{00000000-1234-1234-1234-123412341234}" type="slidenum">
              <a:rPr lang="en-US" kern="0"/>
              <a:pPr defTabSz="685800">
                <a:buClr>
                  <a:srgbClr val="000000"/>
                </a:buClr>
                <a:defRPr/>
              </a:pPr>
              <a:t>10</a:t>
            </a:fld>
            <a:endParaRPr lang="en-US" kern="0" dirty="0"/>
          </a:p>
        </p:txBody>
      </p:sp>
    </p:spTree>
    <p:extLst>
      <p:ext uri="{BB962C8B-B14F-4D97-AF65-F5344CB8AC3E}">
        <p14:creationId xmlns:p14="http://schemas.microsoft.com/office/powerpoint/2010/main" val="130055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Compass HQIC – CLABSI Rates</a:t>
            </a:r>
          </a:p>
        </p:txBody>
      </p:sp>
      <p:pic>
        <p:nvPicPr>
          <p:cNvPr id="6" name="Picture 5">
            <a:extLst>
              <a:ext uri="{FF2B5EF4-FFF2-40B4-BE49-F238E27FC236}">
                <a16:creationId xmlns:a16="http://schemas.microsoft.com/office/drawing/2014/main" id="{FC5BE7DD-F796-73CC-88B9-028393D89F39}"/>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2580253" y="1462190"/>
            <a:ext cx="2834639" cy="2834639"/>
          </a:xfrm>
          <a:prstGeom prst="rect">
            <a:avLst/>
          </a:prstGeom>
        </p:spPr>
      </p:pic>
      <p:pic>
        <p:nvPicPr>
          <p:cNvPr id="8" name="Picture 7">
            <a:extLst>
              <a:ext uri="{FF2B5EF4-FFF2-40B4-BE49-F238E27FC236}">
                <a16:creationId xmlns:a16="http://schemas.microsoft.com/office/drawing/2014/main" id="{4D0BFDB6-B554-3767-A311-D952F1D202F8}"/>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6968548" y="1462190"/>
            <a:ext cx="2831595" cy="2831595"/>
          </a:xfrm>
          <a:prstGeom prst="rect">
            <a:avLst/>
          </a:prstGeom>
        </p:spPr>
      </p:pic>
      <p:sp>
        <p:nvSpPr>
          <p:cNvPr id="9" name="TextBox 8">
            <a:extLst>
              <a:ext uri="{FF2B5EF4-FFF2-40B4-BE49-F238E27FC236}">
                <a16:creationId xmlns:a16="http://schemas.microsoft.com/office/drawing/2014/main" id="{6B616A53-FDE4-0700-C33A-B2FCE3DA295B}"/>
              </a:ext>
            </a:extLst>
          </p:cNvPr>
          <p:cNvSpPr txBox="1"/>
          <p:nvPr/>
        </p:nvSpPr>
        <p:spPr>
          <a:xfrm>
            <a:off x="2071789" y="4344093"/>
            <a:ext cx="3851566" cy="1065676"/>
          </a:xfrm>
          <a:prstGeom prst="rect">
            <a:avLst/>
          </a:prstGeom>
          <a:noFill/>
        </p:spPr>
        <p:txBody>
          <a:bodyPr wrap="square">
            <a:spAutoFit/>
          </a:bodyPr>
          <a:lstStyle/>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Baseline</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Hospitals reporting at least 3 months of data between </a:t>
            </a:r>
          </a:p>
          <a:p>
            <a:pPr algn="just" defTabSz="685800">
              <a:lnSpc>
                <a:spcPct val="115000"/>
              </a:lnSpc>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January 2019 and August 2020</a:t>
            </a:r>
          </a:p>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Data Source</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NHSN</a:t>
            </a:r>
          </a:p>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Hospitals Reporting</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239</a:t>
            </a:r>
          </a:p>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Trend Direction</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Decreased/Lower is better</a:t>
            </a:r>
          </a:p>
        </p:txBody>
      </p:sp>
      <p:sp>
        <p:nvSpPr>
          <p:cNvPr id="10" name="TextBox 9">
            <a:extLst>
              <a:ext uri="{FF2B5EF4-FFF2-40B4-BE49-F238E27FC236}">
                <a16:creationId xmlns:a16="http://schemas.microsoft.com/office/drawing/2014/main" id="{68494620-9F95-DE0B-5CEC-41982F62E9A8}"/>
              </a:ext>
            </a:extLst>
          </p:cNvPr>
          <p:cNvSpPr txBox="1"/>
          <p:nvPr/>
        </p:nvSpPr>
        <p:spPr>
          <a:xfrm>
            <a:off x="6653749" y="4344093"/>
            <a:ext cx="4327364" cy="1065676"/>
          </a:xfrm>
          <a:prstGeom prst="rect">
            <a:avLst/>
          </a:prstGeom>
          <a:noFill/>
        </p:spPr>
        <p:txBody>
          <a:bodyPr wrap="square">
            <a:spAutoFit/>
          </a:bodyPr>
          <a:lstStyle/>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Baseline</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Hospitals reporting at least 3 months of data between </a:t>
            </a:r>
          </a:p>
          <a:p>
            <a:pPr algn="just" defTabSz="685800">
              <a:lnSpc>
                <a:spcPct val="115000"/>
              </a:lnSpc>
            </a:pP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January 2019 and August 2020</a:t>
            </a:r>
          </a:p>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Data Source</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NHSN</a:t>
            </a:r>
          </a:p>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Hospitals Reporting</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54 </a:t>
            </a:r>
          </a:p>
          <a:p>
            <a:pPr algn="just" defTabSz="685800">
              <a:lnSpc>
                <a:spcPct val="115000"/>
              </a:lnSpc>
            </a:pPr>
            <a:r>
              <a:rPr lang="en-US" sz="11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Trend Direction</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Decreased/Lower is better</a:t>
            </a:r>
          </a:p>
        </p:txBody>
      </p:sp>
      <p:sp>
        <p:nvSpPr>
          <p:cNvPr id="11" name="TextBox 10">
            <a:extLst>
              <a:ext uri="{FF2B5EF4-FFF2-40B4-BE49-F238E27FC236}">
                <a16:creationId xmlns:a16="http://schemas.microsoft.com/office/drawing/2014/main" id="{16739EBE-729D-C2EB-E3EA-D1710434DA09}"/>
              </a:ext>
            </a:extLst>
          </p:cNvPr>
          <p:cNvSpPr txBox="1"/>
          <p:nvPr/>
        </p:nvSpPr>
        <p:spPr>
          <a:xfrm>
            <a:off x="1525040" y="5593025"/>
            <a:ext cx="2631017" cy="242246"/>
          </a:xfrm>
          <a:prstGeom prst="rect">
            <a:avLst/>
          </a:prstGeom>
          <a:noFill/>
        </p:spPr>
        <p:txBody>
          <a:bodyPr wrap="square">
            <a:spAutoFit/>
          </a:bodyPr>
          <a:lstStyle/>
          <a:p>
            <a:pPr algn="just" defTabSz="685800">
              <a:lnSpc>
                <a:spcPct val="115000"/>
              </a:lnSpc>
            </a:pPr>
            <a:r>
              <a:rPr lang="en-US"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*Data from January 2022 onwards is still preliminary</a:t>
            </a:r>
          </a:p>
        </p:txBody>
      </p:sp>
      <p:sp>
        <p:nvSpPr>
          <p:cNvPr id="4" name="Slide Number Placeholder 3"/>
          <p:cNvSpPr>
            <a:spLocks noGrp="1"/>
          </p:cNvSpPr>
          <p:nvPr>
            <p:ph type="sldNum" idx="12"/>
          </p:nvPr>
        </p:nvSpPr>
        <p:spPr/>
        <p:txBody>
          <a:bodyPr/>
          <a:lstStyle/>
          <a:p>
            <a:pPr defTabSz="685800">
              <a:buClr>
                <a:srgbClr val="000000"/>
              </a:buClr>
              <a:defRPr/>
            </a:pPr>
            <a:fld id="{00000000-1234-1234-1234-123412341234}" type="slidenum">
              <a:rPr lang="en-US" kern="0"/>
              <a:pPr defTabSz="685800">
                <a:buClr>
                  <a:srgbClr val="000000"/>
                </a:buClr>
                <a:defRPr/>
              </a:pPr>
              <a:t>11</a:t>
            </a:fld>
            <a:endParaRPr lang="en-US" kern="0" dirty="0"/>
          </a:p>
        </p:txBody>
      </p:sp>
    </p:spTree>
    <p:extLst>
      <p:ext uri="{BB962C8B-B14F-4D97-AF65-F5344CB8AC3E}">
        <p14:creationId xmlns:p14="http://schemas.microsoft.com/office/powerpoint/2010/main" val="409361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39B"/>
                </a:solidFill>
              </a:rPr>
              <a:t>Alliant HQIC: Number of Central Line Days Per Patient Day demonstrates a downward trend over time</a:t>
            </a:r>
            <a:endParaRPr lang="en-US" dirty="0"/>
          </a:p>
        </p:txBody>
      </p:sp>
      <p:pic>
        <p:nvPicPr>
          <p:cNvPr id="5" name="Content Placeholder 8">
            <a:extLst>
              <a:ext uri="{C183D7F6-B498-43B3-948B-1728B52AA6E4}">
                <adec:decorative xmlns="" xmlns:adec="http://schemas.microsoft.com/office/drawing/2017/decorative" val="1"/>
              </a:ext>
            </a:extLst>
          </p:cNvPr>
          <p:cNvPicPr>
            <a:picLocks noGrp="1" noChangeAspect="1"/>
          </p:cNvPicPr>
          <p:nvPr>
            <p:ph idx="1"/>
          </p:nvPr>
        </p:nvPicPr>
        <p:blipFill>
          <a:blip r:embed="rId3"/>
          <a:stretch>
            <a:fillRect/>
          </a:stretch>
        </p:blipFill>
        <p:spPr>
          <a:xfrm>
            <a:off x="2728016" y="1564562"/>
            <a:ext cx="7330385" cy="3632712"/>
          </a:xfrm>
          <a:prstGeom prst="rect">
            <a:avLst/>
          </a:prstGeom>
          <a:ln>
            <a:solidFill>
              <a:schemeClr val="bg1">
                <a:lumMod val="85000"/>
              </a:schemeClr>
            </a:solidFill>
          </a:ln>
        </p:spPr>
      </p:pic>
      <p:sp>
        <p:nvSpPr>
          <p:cNvPr id="6" name="TextBox 5"/>
          <p:cNvSpPr txBox="1"/>
          <p:nvPr/>
        </p:nvSpPr>
        <p:spPr>
          <a:xfrm>
            <a:off x="2728016" y="5330578"/>
            <a:ext cx="2807747" cy="253916"/>
          </a:xfrm>
          <a:prstGeom prst="rect">
            <a:avLst/>
          </a:prstGeom>
          <a:noFill/>
        </p:spPr>
        <p:txBody>
          <a:bodyPr wrap="square" rtlCol="0">
            <a:spAutoFit/>
          </a:bodyPr>
          <a:lstStyle/>
          <a:p>
            <a:pPr defTabSz="685800"/>
            <a:r>
              <a:rPr lang="en-US" sz="1050" dirty="0">
                <a:solidFill>
                  <a:srgbClr val="000000"/>
                </a:solidFill>
                <a:latin typeface="Arial"/>
              </a:rPr>
              <a:t>N = 116/150 (77%) hospitals reporting</a:t>
            </a:r>
          </a:p>
        </p:txBody>
      </p:sp>
      <p:sp>
        <p:nvSpPr>
          <p:cNvPr id="7" name="TextBox 6"/>
          <p:cNvSpPr txBox="1"/>
          <p:nvPr/>
        </p:nvSpPr>
        <p:spPr>
          <a:xfrm>
            <a:off x="2728016" y="5584494"/>
            <a:ext cx="2534195" cy="253916"/>
          </a:xfrm>
          <a:prstGeom prst="rect">
            <a:avLst/>
          </a:prstGeom>
          <a:noFill/>
        </p:spPr>
        <p:txBody>
          <a:bodyPr wrap="square" rtlCol="0">
            <a:spAutoFit/>
          </a:bodyPr>
          <a:lstStyle/>
          <a:p>
            <a:pPr defTabSz="685800"/>
            <a:r>
              <a:rPr lang="en-US" sz="1050" dirty="0">
                <a:solidFill>
                  <a:srgbClr val="000000"/>
                </a:solidFill>
                <a:latin typeface="Arial"/>
              </a:rPr>
              <a:t>Source: NHSN (Power BI graphs)</a:t>
            </a:r>
          </a:p>
        </p:txBody>
      </p:sp>
      <p:sp>
        <p:nvSpPr>
          <p:cNvPr id="4" name="Slide Number Placeholder 3"/>
          <p:cNvSpPr>
            <a:spLocks noGrp="1"/>
          </p:cNvSpPr>
          <p:nvPr>
            <p:ph type="sldNum" idx="12"/>
          </p:nvPr>
        </p:nvSpPr>
        <p:spPr/>
        <p:txBody>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l" defTabSz="685800" rtl="0" eaLnBrk="1" fontAlgn="auto" latinLnBrk="0" hangingPunct="1">
                <a:lnSpc>
                  <a:spcPct val="100000"/>
                </a:lnSpc>
                <a:spcBef>
                  <a:spcPts val="0"/>
                </a:spcBef>
                <a:spcAft>
                  <a:spcPts val="0"/>
                </a:spcAft>
                <a:buClr>
                  <a:srgbClr val="000000"/>
                </a:buClr>
                <a:buSzTx/>
                <a:buFontTx/>
                <a:buNone/>
                <a:tabLst/>
                <a:defRPr/>
              </a:pPr>
              <a:t>12</a:t>
            </a:fld>
            <a:endParaRPr kumimoji="0" lang="en-US" sz="900" b="0" i="0" u="none" strike="noStrike" kern="0" cap="none" spc="0" normalizeH="0" baseline="0" noProof="0" dirty="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152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IPRO HQIC CLABSI Data By Hospital Type</a:t>
            </a:r>
          </a:p>
        </p:txBody>
      </p:sp>
      <p:pic>
        <p:nvPicPr>
          <p:cNvPr id="2051" name="Picture 3">
            <a:extLst>
              <a:ext uri="{FF2B5EF4-FFF2-40B4-BE49-F238E27FC236}">
                <a16:creationId xmlns:a16="http://schemas.microsoft.com/office/drawing/2014/main" id="{F8AA55CB-69BB-4E9E-88F1-A3D69EA83EE4}"/>
              </a:ext>
              <a:ext uri="{C183D7F6-B498-43B3-948B-1728B52AA6E4}">
                <adec:decorative xmlns=""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981" y="1626311"/>
            <a:ext cx="4537303" cy="306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0F2C96D-1DBD-483E-B679-BAF68DC59613}"/>
              </a:ext>
              <a:ext uri="{C183D7F6-B498-43B3-948B-1728B52AA6E4}">
                <adec:decorative xmlns=""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2740" y="1626311"/>
            <a:ext cx="4537304" cy="306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9698D3-D474-4A14-AA10-63D7570019A5}"/>
              </a:ext>
            </a:extLst>
          </p:cNvPr>
          <p:cNvSpPr txBox="1"/>
          <p:nvPr/>
        </p:nvSpPr>
        <p:spPr>
          <a:xfrm>
            <a:off x="1412146" y="4778063"/>
            <a:ext cx="3549112" cy="769441"/>
          </a:xfrm>
          <a:prstGeom prst="rect">
            <a:avLst/>
          </a:prstGeom>
          <a:noFill/>
        </p:spPr>
        <p:txBody>
          <a:bodyPr wrap="square" rtlCol="0">
            <a:spAutoFit/>
          </a:bodyPr>
          <a:lstStyle/>
          <a:p>
            <a:pPr defTabSz="685800"/>
            <a:r>
              <a:rPr lang="en-US" sz="1100" b="1" dirty="0">
                <a:solidFill>
                  <a:srgbClr val="000000"/>
                </a:solidFill>
                <a:latin typeface="Calibri" panose="020F0502020204030204" pitchFamily="34" charset="0"/>
                <a:cs typeface="Calibri" panose="020F0502020204030204" pitchFamily="34" charset="0"/>
              </a:rPr>
              <a:t>Data source</a:t>
            </a:r>
            <a:r>
              <a:rPr lang="en-US" sz="1100" dirty="0">
                <a:solidFill>
                  <a:srgbClr val="000000"/>
                </a:solidFill>
                <a:latin typeface="Calibri" panose="020F0502020204030204" pitchFamily="34" charset="0"/>
                <a:cs typeface="Calibri" panose="020F0502020204030204" pitchFamily="34" charset="0"/>
              </a:rPr>
              <a:t>: NHSN</a:t>
            </a:r>
          </a:p>
          <a:p>
            <a:pPr defTabSz="685800"/>
            <a:r>
              <a:rPr lang="en-US" sz="1100" b="1" dirty="0">
                <a:solidFill>
                  <a:srgbClr val="000000"/>
                </a:solidFill>
                <a:latin typeface="Calibri" panose="020F0502020204030204" pitchFamily="34" charset="0"/>
                <a:cs typeface="Calibri" panose="020F0502020204030204" pitchFamily="34" charset="0"/>
              </a:rPr>
              <a:t>Total number of observed events</a:t>
            </a:r>
            <a:r>
              <a:rPr lang="en-US" sz="1100" dirty="0">
                <a:solidFill>
                  <a:srgbClr val="000000"/>
                </a:solidFill>
                <a:latin typeface="Calibri" panose="020F0502020204030204" pitchFamily="34" charset="0"/>
                <a:cs typeface="Calibri" panose="020F0502020204030204" pitchFamily="34" charset="0"/>
              </a:rPr>
              <a:t>: 771</a:t>
            </a:r>
          </a:p>
          <a:p>
            <a:pPr defTabSz="685800"/>
            <a:r>
              <a:rPr lang="en-US" sz="1100" b="1" dirty="0">
                <a:solidFill>
                  <a:srgbClr val="000000"/>
                </a:solidFill>
                <a:latin typeface="Calibri" panose="020F0502020204030204" pitchFamily="34" charset="0"/>
                <a:cs typeface="Calibri" panose="020F0502020204030204" pitchFamily="34" charset="0"/>
              </a:rPr>
              <a:t>Total number of expected events</a:t>
            </a:r>
            <a:r>
              <a:rPr lang="en-US" sz="1100" dirty="0">
                <a:solidFill>
                  <a:srgbClr val="000000"/>
                </a:solidFill>
                <a:latin typeface="Calibri" panose="020F0502020204030204" pitchFamily="34" charset="0"/>
                <a:cs typeface="Calibri" panose="020F0502020204030204" pitchFamily="34" charset="0"/>
              </a:rPr>
              <a:t>: 747.7</a:t>
            </a:r>
          </a:p>
          <a:p>
            <a:pPr defTabSz="685800"/>
            <a:r>
              <a:rPr lang="en-US" sz="1100" b="1" dirty="0">
                <a:solidFill>
                  <a:srgbClr val="000000"/>
                </a:solidFill>
                <a:latin typeface="Calibri" panose="020F0502020204030204" pitchFamily="34" charset="0"/>
                <a:cs typeface="Calibri" panose="020F0502020204030204" pitchFamily="34" charset="0"/>
              </a:rPr>
              <a:t>20-month SIR</a:t>
            </a:r>
            <a:r>
              <a:rPr lang="en-US" sz="1100" dirty="0">
                <a:solidFill>
                  <a:srgbClr val="000000"/>
                </a:solidFill>
                <a:latin typeface="Calibri" panose="020F0502020204030204" pitchFamily="34" charset="0"/>
                <a:cs typeface="Calibri" panose="020F0502020204030204" pitchFamily="34" charset="0"/>
              </a:rPr>
              <a:t>: 1.031</a:t>
            </a:r>
          </a:p>
        </p:txBody>
      </p:sp>
      <p:sp>
        <p:nvSpPr>
          <p:cNvPr id="8" name="TextBox 7">
            <a:extLst>
              <a:ext uri="{FF2B5EF4-FFF2-40B4-BE49-F238E27FC236}">
                <a16:creationId xmlns:a16="http://schemas.microsoft.com/office/drawing/2014/main" id="{9DAF54A1-C48D-4163-B8FB-B8DE1BD57083}"/>
              </a:ext>
            </a:extLst>
          </p:cNvPr>
          <p:cNvSpPr txBox="1"/>
          <p:nvPr/>
        </p:nvSpPr>
        <p:spPr>
          <a:xfrm>
            <a:off x="6406805" y="4778062"/>
            <a:ext cx="3549112" cy="769441"/>
          </a:xfrm>
          <a:prstGeom prst="rect">
            <a:avLst/>
          </a:prstGeom>
          <a:noFill/>
        </p:spPr>
        <p:txBody>
          <a:bodyPr wrap="square" rtlCol="0">
            <a:spAutoFit/>
          </a:bodyPr>
          <a:lstStyle/>
          <a:p>
            <a:pPr defTabSz="685800"/>
            <a:r>
              <a:rPr lang="en-US" sz="1100" b="1" dirty="0">
                <a:solidFill>
                  <a:srgbClr val="000000"/>
                </a:solidFill>
                <a:latin typeface="Calibri" panose="020F0502020204030204" pitchFamily="34" charset="0"/>
                <a:cs typeface="Calibri" panose="020F0502020204030204" pitchFamily="34" charset="0"/>
              </a:rPr>
              <a:t>Data source</a:t>
            </a:r>
            <a:r>
              <a:rPr lang="en-US" sz="1100" dirty="0">
                <a:solidFill>
                  <a:srgbClr val="000000"/>
                </a:solidFill>
                <a:latin typeface="Calibri" panose="020F0502020204030204" pitchFamily="34" charset="0"/>
                <a:cs typeface="Calibri" panose="020F0502020204030204" pitchFamily="34" charset="0"/>
              </a:rPr>
              <a:t>: NHSN</a:t>
            </a:r>
          </a:p>
          <a:p>
            <a:pPr defTabSz="685800"/>
            <a:r>
              <a:rPr lang="en-US" sz="1100" b="1" dirty="0">
                <a:solidFill>
                  <a:srgbClr val="000000"/>
                </a:solidFill>
                <a:latin typeface="Calibri" panose="020F0502020204030204" pitchFamily="34" charset="0"/>
                <a:cs typeface="Calibri" panose="020F0502020204030204" pitchFamily="34" charset="0"/>
              </a:rPr>
              <a:t>Total number of events</a:t>
            </a:r>
            <a:r>
              <a:rPr lang="en-US" sz="1100" dirty="0">
                <a:solidFill>
                  <a:srgbClr val="000000"/>
                </a:solidFill>
                <a:latin typeface="Calibri" panose="020F0502020204030204" pitchFamily="34" charset="0"/>
                <a:cs typeface="Calibri" panose="020F0502020204030204" pitchFamily="34" charset="0"/>
              </a:rPr>
              <a:t>: 771</a:t>
            </a:r>
          </a:p>
          <a:p>
            <a:pPr defTabSz="685800"/>
            <a:r>
              <a:rPr lang="en-US" sz="1100" b="1" dirty="0">
                <a:solidFill>
                  <a:srgbClr val="000000"/>
                </a:solidFill>
                <a:latin typeface="Calibri" panose="020F0502020204030204" pitchFamily="34" charset="0"/>
                <a:cs typeface="Calibri" panose="020F0502020204030204" pitchFamily="34" charset="0"/>
              </a:rPr>
              <a:t>Total number in denominator</a:t>
            </a:r>
            <a:r>
              <a:rPr lang="en-US" sz="1100" dirty="0">
                <a:solidFill>
                  <a:srgbClr val="000000"/>
                </a:solidFill>
                <a:latin typeface="Calibri" panose="020F0502020204030204" pitchFamily="34" charset="0"/>
                <a:cs typeface="Calibri" panose="020F0502020204030204" pitchFamily="34" charset="0"/>
              </a:rPr>
              <a:t>: 784801</a:t>
            </a:r>
          </a:p>
          <a:p>
            <a:pPr defTabSz="685800"/>
            <a:r>
              <a:rPr lang="en-US" sz="1100" b="1" dirty="0">
                <a:solidFill>
                  <a:srgbClr val="000000"/>
                </a:solidFill>
                <a:latin typeface="Calibri" panose="020F0502020204030204" pitchFamily="34" charset="0"/>
                <a:cs typeface="Calibri" panose="020F0502020204030204" pitchFamily="34" charset="0"/>
              </a:rPr>
              <a:t>20-month rate</a:t>
            </a:r>
            <a:r>
              <a:rPr lang="en-US" sz="1100" dirty="0">
                <a:solidFill>
                  <a:srgbClr val="000000"/>
                </a:solidFill>
                <a:latin typeface="Calibri" panose="020F0502020204030204" pitchFamily="34" charset="0"/>
                <a:cs typeface="Calibri" panose="020F0502020204030204" pitchFamily="34" charset="0"/>
              </a:rPr>
              <a:t>: .0982%</a:t>
            </a:r>
          </a:p>
        </p:txBody>
      </p:sp>
      <p:sp>
        <p:nvSpPr>
          <p:cNvPr id="4" name="Slide Number Placeholder 3"/>
          <p:cNvSpPr>
            <a:spLocks noGrp="1"/>
          </p:cNvSpPr>
          <p:nvPr>
            <p:ph type="sldNum" idx="12"/>
          </p:nvPr>
        </p:nvSpPr>
        <p:spPr/>
        <p:txBody>
          <a:bodyPr/>
          <a:lstStyle/>
          <a:p>
            <a:pPr defTabSz="685800">
              <a:buClr>
                <a:srgbClr val="000000"/>
              </a:buClr>
              <a:defRPr/>
            </a:pPr>
            <a:fld id="{00000000-1234-1234-1234-123412341234}" type="slidenum">
              <a:rPr lang="en-US" kern="0"/>
              <a:pPr defTabSz="685800">
                <a:buClr>
                  <a:srgbClr val="000000"/>
                </a:buClr>
                <a:defRPr/>
              </a:pPr>
              <a:t>13</a:t>
            </a:fld>
            <a:endParaRPr lang="en-US" kern="0" dirty="0"/>
          </a:p>
        </p:txBody>
      </p:sp>
    </p:spTree>
    <p:extLst>
      <p:ext uri="{BB962C8B-B14F-4D97-AF65-F5344CB8AC3E}">
        <p14:creationId xmlns:p14="http://schemas.microsoft.com/office/powerpoint/2010/main" val="180044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1779528-A0B2-46CC-8696-85534BFF388A}"/>
              </a:ext>
            </a:extLst>
          </p:cNvPr>
          <p:cNvSpPr>
            <a:spLocks noGrp="1"/>
          </p:cNvSpPr>
          <p:nvPr>
            <p:ph type="title"/>
          </p:nvPr>
        </p:nvSpPr>
        <p:spPr>
          <a:xfrm>
            <a:off x="1977959" y="1875797"/>
            <a:ext cx="8218269" cy="1108199"/>
          </a:xfrm>
        </p:spPr>
        <p:txBody>
          <a:bodyPr>
            <a:noAutofit/>
          </a:bodyPr>
          <a:lstStyle/>
          <a:p>
            <a:pPr algn="ctr"/>
            <a:r>
              <a:rPr lang="en-US" sz="4000" dirty="0"/>
              <a:t>HSAG HQIC’s Approach to </a:t>
            </a:r>
            <a:br>
              <a:rPr lang="en-US" sz="4000" dirty="0"/>
            </a:br>
            <a:r>
              <a:rPr lang="en-US" sz="4000" dirty="0"/>
              <a:t>Healthcare-Associated Infection (HAI)</a:t>
            </a:r>
          </a:p>
        </p:txBody>
      </p:sp>
      <p:sp>
        <p:nvSpPr>
          <p:cNvPr id="5" name="Content Placeholder 2">
            <a:extLst>
              <a:ext uri="{FF2B5EF4-FFF2-40B4-BE49-F238E27FC236}">
                <a16:creationId xmlns:a16="http://schemas.microsoft.com/office/drawing/2014/main" id="{9A91BB55-AA8E-4B28-82AC-A1489FCCF0A7}"/>
              </a:ext>
            </a:extLst>
          </p:cNvPr>
          <p:cNvSpPr txBox="1">
            <a:spLocks/>
          </p:cNvSpPr>
          <p:nvPr/>
        </p:nvSpPr>
        <p:spPr>
          <a:xfrm>
            <a:off x="2515218" y="3464074"/>
            <a:ext cx="3571876" cy="1241822"/>
          </a:xfrm>
          <a:prstGeom prst="rect">
            <a:avLst/>
          </a:prstGeom>
          <a:noFill/>
          <a:ln>
            <a:noFill/>
          </a:ln>
        </p:spPr>
        <p:txBody>
          <a:bodyPr spcFirstLastPara="1" vert="horz" wrap="square" lIns="68580" tIns="34290" rIns="68580" bIns="34290" rtlCol="0" anchor="t" anchorCtr="0">
            <a:normAutofit lnSpcReduction="10000"/>
          </a:bodyPr>
          <a:lstStyle>
            <a:defPPr marR="0" lvl="0" algn="l" rtl="0">
              <a:lnSpc>
                <a:spcPct val="100000"/>
              </a:lnSpc>
              <a:spcBef>
                <a:spcPts val="0"/>
              </a:spcBef>
              <a:spcAft>
                <a:spcPts val="0"/>
              </a:spcAft>
            </a:defPPr>
            <a:lvl1pPr marL="342900" marR="0" lvl="0" indent="-342900" algn="l" defTabSz="914400" rtl="0" eaLnBrk="1" latinLnBrk="0" hangingPunct="1">
              <a:lnSpc>
                <a:spcPct val="90000"/>
              </a:lnSpc>
              <a:spcBef>
                <a:spcPct val="20000"/>
              </a:spcBef>
              <a:spcAft>
                <a:spcPts val="0"/>
              </a:spcAft>
              <a:buClr>
                <a:schemeClr val="dk1"/>
              </a:buClr>
              <a:buSzPts val="2800"/>
              <a:buFont typeface="Arial" panose="020B0604020202020204" pitchFamily="34" charset="0"/>
              <a:buChar char="•"/>
              <a:defRPr sz="3200" b="0" i="0" u="none" strike="noStrike" kern="1200" cap="none">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sym typeface="Calibri"/>
              </a:defRPr>
            </a:lvl1pPr>
            <a:lvl2pPr marL="742950" marR="0" lvl="1" indent="-285750" algn="l" defTabSz="914400" rtl="0" eaLnBrk="1" latinLnBrk="0" hangingPunct="1">
              <a:lnSpc>
                <a:spcPct val="90000"/>
              </a:lnSpc>
              <a:spcBef>
                <a:spcPct val="20000"/>
              </a:spcBef>
              <a:spcAft>
                <a:spcPts val="0"/>
              </a:spcAft>
              <a:buClr>
                <a:schemeClr val="dk1"/>
              </a:buClr>
              <a:buSzPts val="2400"/>
              <a:buFont typeface="Arial" panose="020B0604020202020204" pitchFamily="34" charset="0"/>
              <a:buChar char="–"/>
              <a:defRPr sz="2800" b="0" i="0" u="none" strike="noStrike" kern="1200" cap="none">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sym typeface="Calibri"/>
              </a:defRPr>
            </a:lvl2pPr>
            <a:lvl3pPr marL="1143000" marR="0" lvl="2" indent="-228600" algn="l" defTabSz="914400" rtl="0" eaLnBrk="1" latinLnBrk="0" hangingPunct="1">
              <a:lnSpc>
                <a:spcPct val="90000"/>
              </a:lnSpc>
              <a:spcBef>
                <a:spcPct val="20000"/>
              </a:spcBef>
              <a:spcAft>
                <a:spcPts val="0"/>
              </a:spcAft>
              <a:buClr>
                <a:schemeClr val="dk1"/>
              </a:buClr>
              <a:buSzPts val="2000"/>
              <a:buFont typeface="Arial" panose="020B0604020202020204" pitchFamily="34" charset="0"/>
              <a:buChar char="•"/>
              <a:defRPr sz="2400" b="0" i="0" u="none" strike="noStrike" kern="1200" cap="none">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sym typeface="Calibri"/>
              </a:defRPr>
            </a:lvl3pPr>
            <a:lvl4pPr marL="1600200" marR="0" lvl="3" indent="-228600" algn="l" defTabSz="914400" rtl="0" eaLnBrk="1" latinLnBrk="0" hangingPunct="1">
              <a:lnSpc>
                <a:spcPct val="90000"/>
              </a:lnSpc>
              <a:spcBef>
                <a:spcPct val="20000"/>
              </a:spcBef>
              <a:spcAft>
                <a:spcPts val="0"/>
              </a:spcAft>
              <a:buClr>
                <a:schemeClr val="dk1"/>
              </a:buClr>
              <a:buSzPts val="1800"/>
              <a:buFont typeface="Arial" panose="020B0604020202020204" pitchFamily="34" charset="0"/>
              <a:buChar char="–"/>
              <a:defRPr sz="2000" b="0" i="0" u="none" strike="noStrike" kern="1200" cap="none">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sym typeface="Calibri"/>
              </a:defRPr>
            </a:lvl4pPr>
            <a:lvl5pPr marL="2057400" marR="0" lvl="4" indent="-228600" algn="l" defTabSz="914400" rtl="0" eaLnBrk="1" latinLnBrk="0" hangingPunct="1">
              <a:lnSpc>
                <a:spcPct val="90000"/>
              </a:lnSpc>
              <a:spcBef>
                <a:spcPct val="20000"/>
              </a:spcBef>
              <a:spcAft>
                <a:spcPts val="0"/>
              </a:spcAft>
              <a:buClr>
                <a:schemeClr val="dk1"/>
              </a:buClr>
              <a:buSzPts val="1800"/>
              <a:buFont typeface="Arial" panose="020B0604020202020204" pitchFamily="34" charset="0"/>
              <a:buChar char="»"/>
              <a:defRPr sz="2000" b="0" i="0" u="none" strike="noStrike" kern="1200" cap="none">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sym typeface="Calibri"/>
              </a:defRPr>
            </a:lvl5pPr>
            <a:lvl6pPr marL="2514600" marR="0" lvl="5" indent="-228600" algn="l" defTabSz="914400" rtl="0" eaLnBrk="1" latinLnBrk="0" hangingPunct="1">
              <a:lnSpc>
                <a:spcPct val="90000"/>
              </a:lnSpc>
              <a:spcBef>
                <a:spcPct val="20000"/>
              </a:spcBef>
              <a:spcAft>
                <a:spcPts val="0"/>
              </a:spcAft>
              <a:buClr>
                <a:schemeClr val="dk1"/>
              </a:buClr>
              <a:buSzPts val="1800"/>
              <a:buFont typeface="Arial" panose="020B0604020202020204" pitchFamily="34" charset="0"/>
              <a:buChar char="•"/>
              <a:defRPr sz="2000" b="0" i="0" u="none" strike="noStrike" kern="1200" cap="none">
                <a:solidFill>
                  <a:schemeClr val="tx1"/>
                </a:solidFill>
                <a:latin typeface="+mn-lt"/>
                <a:ea typeface="+mn-ea"/>
                <a:cs typeface="+mn-cs"/>
                <a:sym typeface="Calibri"/>
              </a:defRPr>
            </a:lvl6pPr>
            <a:lvl7pPr marL="2971800" marR="0" lvl="6" indent="-228600" algn="l" defTabSz="914400" rtl="0" eaLnBrk="1" latinLnBrk="0" hangingPunct="1">
              <a:lnSpc>
                <a:spcPct val="90000"/>
              </a:lnSpc>
              <a:spcBef>
                <a:spcPct val="20000"/>
              </a:spcBef>
              <a:spcAft>
                <a:spcPts val="0"/>
              </a:spcAft>
              <a:buClr>
                <a:schemeClr val="dk1"/>
              </a:buClr>
              <a:buSzPts val="1800"/>
              <a:buFont typeface="Arial" panose="020B0604020202020204" pitchFamily="34" charset="0"/>
              <a:buChar char="•"/>
              <a:defRPr sz="2000" b="0" i="0" u="none" strike="noStrike" kern="1200" cap="none">
                <a:solidFill>
                  <a:schemeClr val="tx1"/>
                </a:solidFill>
                <a:latin typeface="+mn-lt"/>
                <a:ea typeface="+mn-ea"/>
                <a:cs typeface="+mn-cs"/>
                <a:sym typeface="Calibri"/>
              </a:defRPr>
            </a:lvl7pPr>
            <a:lvl8pPr marL="3429000" marR="0" lvl="7" indent="-228600" algn="l" defTabSz="914400" rtl="0" eaLnBrk="1" latinLnBrk="0" hangingPunct="1">
              <a:lnSpc>
                <a:spcPct val="90000"/>
              </a:lnSpc>
              <a:spcBef>
                <a:spcPct val="20000"/>
              </a:spcBef>
              <a:spcAft>
                <a:spcPts val="0"/>
              </a:spcAft>
              <a:buClr>
                <a:schemeClr val="dk1"/>
              </a:buClr>
              <a:buSzPts val="1800"/>
              <a:buFont typeface="Arial" panose="020B0604020202020204" pitchFamily="34" charset="0"/>
              <a:buChar char="•"/>
              <a:defRPr sz="2000" b="0" i="0" u="none" strike="noStrike" kern="1200" cap="none">
                <a:solidFill>
                  <a:schemeClr val="tx1"/>
                </a:solidFill>
                <a:latin typeface="+mn-lt"/>
                <a:ea typeface="+mn-ea"/>
                <a:cs typeface="+mn-cs"/>
                <a:sym typeface="Calibri"/>
              </a:defRPr>
            </a:lvl8pPr>
            <a:lvl9pPr marL="3886200" marR="0" lvl="8" indent="-228600" algn="l" defTabSz="914400" rtl="0" eaLnBrk="1" latinLnBrk="0" hangingPunct="1">
              <a:lnSpc>
                <a:spcPct val="90000"/>
              </a:lnSpc>
              <a:spcBef>
                <a:spcPct val="20000"/>
              </a:spcBef>
              <a:spcAft>
                <a:spcPts val="0"/>
              </a:spcAft>
              <a:buClr>
                <a:schemeClr val="dk1"/>
              </a:buClr>
              <a:buSzPts val="1800"/>
              <a:buFont typeface="Arial" panose="020B0604020202020204" pitchFamily="34" charset="0"/>
              <a:buChar char="•"/>
              <a:defRPr sz="2000" b="0" i="0" u="none" strike="noStrike" kern="1200" cap="none">
                <a:solidFill>
                  <a:schemeClr val="tx1"/>
                </a:solidFill>
                <a:latin typeface="+mn-lt"/>
                <a:ea typeface="+mn-ea"/>
                <a:cs typeface="+mn-cs"/>
                <a:sym typeface="Calibri"/>
              </a:defRPr>
            </a:lvl9pPr>
          </a:lstStyle>
          <a:p>
            <a:pPr marL="0" marR="0" lvl="0" indent="0" algn="ctr" defTabSz="685800" rtl="0" eaLnBrk="1" fontAlgn="auto" latinLnBrk="0" hangingPunct="1">
              <a:lnSpc>
                <a:spcPct val="90000"/>
              </a:lnSpc>
              <a:spcBef>
                <a:spcPts val="0"/>
              </a:spcBef>
              <a:spcAft>
                <a:spcPts val="0"/>
              </a:spcAft>
              <a:buClr>
                <a:srgbClr val="000000"/>
              </a:buClr>
              <a:buSzPts val="2800"/>
              <a:buFont typeface="Arial" panose="020B0604020202020204" pitchFamily="34" charset="0"/>
              <a:buNone/>
              <a:tabLst/>
              <a:defRPr/>
            </a:pPr>
            <a:r>
              <a:rPr kumimoji="0" lang="en-US" sz="18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rPr>
              <a:t>Christine Bailey MSN, RN, CSSGB</a:t>
            </a:r>
          </a:p>
          <a:p>
            <a:pPr marL="0" marR="0" lvl="0" indent="0" algn="ctr" defTabSz="685800" rtl="0" eaLnBrk="1" fontAlgn="auto" latinLnBrk="0" hangingPunct="1">
              <a:lnSpc>
                <a:spcPct val="90000"/>
              </a:lnSpc>
              <a:spcBef>
                <a:spcPts val="0"/>
              </a:spcBef>
              <a:spcAft>
                <a:spcPts val="0"/>
              </a:spcAft>
              <a:buClr>
                <a:srgbClr val="000000"/>
              </a:buClr>
              <a:buSzPts val="2800"/>
              <a:buFont typeface="Arial" panose="020B0604020202020204" pitchFamily="34" charset="0"/>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rPr>
              <a:t>Executive Director</a:t>
            </a:r>
          </a:p>
          <a:p>
            <a:pPr marL="0" marR="0" lvl="0" indent="0" algn="ctr" defTabSz="685800" rtl="0" eaLnBrk="1" fontAlgn="auto" latinLnBrk="0" hangingPunct="1">
              <a:lnSpc>
                <a:spcPct val="90000"/>
              </a:lnSpc>
              <a:spcBef>
                <a:spcPts val="0"/>
              </a:spcBef>
              <a:spcAft>
                <a:spcPts val="0"/>
              </a:spcAft>
              <a:buClr>
                <a:srgbClr val="000000"/>
              </a:buClr>
              <a:buSzPts val="2800"/>
              <a:buFont typeface="Arial" panose="020B0604020202020204" pitchFamily="34" charset="0"/>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rPr>
              <a:t>Health Services Advisory Group (HSAG)</a:t>
            </a:r>
          </a:p>
          <a:p>
            <a:pPr marL="0" marR="0" lvl="0" indent="0" algn="ctr" defTabSz="685800" rtl="0" eaLnBrk="1" fontAlgn="auto" latinLnBrk="0" hangingPunct="1">
              <a:lnSpc>
                <a:spcPct val="90000"/>
              </a:lnSpc>
              <a:spcBef>
                <a:spcPts val="0"/>
              </a:spcBef>
              <a:spcAft>
                <a:spcPts val="0"/>
              </a:spcAft>
              <a:buClr>
                <a:srgbClr val="000000"/>
              </a:buClr>
              <a:buSzPts val="2800"/>
              <a:buFont typeface="Arial" panose="020B0604020202020204" pitchFamily="34" charset="0"/>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hlinkClick r:id="rId3"/>
              </a:rPr>
              <a:t>cbailey@hsag.com</a:t>
            </a:r>
            <a:endPar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endParaRPr>
          </a:p>
          <a:p>
            <a:pPr marL="0" marR="0" lvl="0" indent="0" algn="ctr" defTabSz="685800" rtl="0" eaLnBrk="1" fontAlgn="auto" latinLnBrk="0" hangingPunct="1">
              <a:lnSpc>
                <a:spcPct val="90000"/>
              </a:lnSpc>
              <a:spcBef>
                <a:spcPts val="0"/>
              </a:spcBef>
              <a:spcAft>
                <a:spcPts val="0"/>
              </a:spcAft>
              <a:buClr>
                <a:srgbClr val="000000"/>
              </a:buClr>
              <a:buSzPts val="2800"/>
              <a:buFont typeface="Arial" panose="020B0604020202020204" pitchFamily="34" charset="0"/>
              <a:buNone/>
              <a:tabLst/>
              <a:defRPr/>
            </a:pPr>
            <a:endParaRPr kumimoji="0" lang="en-US" sz="1425"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endParaRPr>
          </a:p>
          <a:p>
            <a:pPr marL="0" marR="0" lvl="0" indent="0" algn="ctr" defTabSz="685800" rtl="0" eaLnBrk="1" fontAlgn="auto" latinLnBrk="0" hangingPunct="1">
              <a:lnSpc>
                <a:spcPct val="90000"/>
              </a:lnSpc>
              <a:spcBef>
                <a:spcPts val="0"/>
              </a:spcBef>
              <a:spcAft>
                <a:spcPts val="0"/>
              </a:spcAft>
              <a:buClr>
                <a:srgbClr val="000000"/>
              </a:buClr>
              <a:buSzPts val="2800"/>
              <a:buFont typeface="Arial" panose="020B0604020202020204" pitchFamily="34" charset="0"/>
              <a:buNone/>
              <a:tabLst/>
              <a:defRPr/>
            </a:pPr>
            <a:endParaRPr kumimoji="0" lang="en-US" sz="135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Tahoma" panose="020B0604030504040204" pitchFamily="34" charset="0"/>
              <a:cs typeface="Tahoma" panose="020B0604030504040204" pitchFamily="34" charset="0"/>
              <a:sym typeface="Calibri"/>
            </a:endParaRPr>
          </a:p>
        </p:txBody>
      </p:sp>
      <p:sp>
        <p:nvSpPr>
          <p:cNvPr id="6" name="Content Placeholder 2">
            <a:extLst>
              <a:ext uri="{FF2B5EF4-FFF2-40B4-BE49-F238E27FC236}">
                <a16:creationId xmlns:a16="http://schemas.microsoft.com/office/drawing/2014/main" id="{FDBD1DE8-1969-4FE8-9C15-7731E19009D0}"/>
              </a:ext>
            </a:extLst>
          </p:cNvPr>
          <p:cNvSpPr txBox="1">
            <a:spLocks/>
          </p:cNvSpPr>
          <p:nvPr/>
        </p:nvSpPr>
        <p:spPr>
          <a:xfrm>
            <a:off x="6327426" y="3464074"/>
            <a:ext cx="3265024" cy="1270397"/>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rPr>
              <a:t>Eli DeLille, MSN, RN, CIC, FAPIC</a:t>
            </a: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rPr>
              <a:t>Associate Director</a:t>
            </a: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rPr>
              <a:t>HSAG Infection Preventionist</a:t>
            </a: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hlinkClick r:id="rId4"/>
              </a:rPr>
              <a:t>edelille@hsag.com</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25"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Calibri"/>
              <a:sym typeface="Calibri"/>
            </a:endParaRPr>
          </a:p>
        </p:txBody>
      </p:sp>
    </p:spTree>
    <p:extLst>
      <p:ext uri="{BB962C8B-B14F-4D97-AF65-F5344CB8AC3E}">
        <p14:creationId xmlns:p14="http://schemas.microsoft.com/office/powerpoint/2010/main" val="417126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 TAP Strategy</a:t>
            </a:r>
          </a:p>
        </p:txBody>
      </p:sp>
      <p:sp>
        <p:nvSpPr>
          <p:cNvPr id="3" name="Slide Number Placeholder 2">
            <a:extLst>
              <a:ext uri="{C183D7F6-B498-43B3-948B-1728B52AA6E4}">
                <adec:decorative xmlns="" xmlns:adec="http://schemas.microsoft.com/office/drawing/2017/decorative" val="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extBox 13"/>
          <p:cNvSpPr txBox="1"/>
          <p:nvPr/>
        </p:nvSpPr>
        <p:spPr>
          <a:xfrm>
            <a:off x="2961174" y="1758091"/>
            <a:ext cx="1107163" cy="52322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a:t>
            </a: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arget</a:t>
            </a:r>
          </a:p>
        </p:txBody>
      </p:sp>
      <p:sp>
        <p:nvSpPr>
          <p:cNvPr id="15" name="TextBox 14"/>
          <p:cNvSpPr txBox="1"/>
          <p:nvPr/>
        </p:nvSpPr>
        <p:spPr>
          <a:xfrm>
            <a:off x="2931476" y="3174064"/>
            <a:ext cx="1154483" cy="52322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a:t>
            </a: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ssess</a:t>
            </a:r>
          </a:p>
        </p:txBody>
      </p:sp>
      <p:sp>
        <p:nvSpPr>
          <p:cNvPr id="16" name="TextBox 15"/>
          <p:cNvSpPr txBox="1"/>
          <p:nvPr/>
        </p:nvSpPr>
        <p:spPr>
          <a:xfrm>
            <a:off x="2838308" y="4735323"/>
            <a:ext cx="1340816" cy="52322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P</a:t>
            </a: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revent</a:t>
            </a:r>
          </a:p>
        </p:txBody>
      </p:sp>
      <p:sp>
        <p:nvSpPr>
          <p:cNvPr id="17" name="Rectangle 16" descr="TAP Reports&#10;Run NHSN TAP Reports&#10;Identify facilities/units with opportunities for improvement &#10;"/>
          <p:cNvSpPr/>
          <p:nvPr/>
        </p:nvSpPr>
        <p:spPr>
          <a:xfrm>
            <a:off x="4229573" y="1436183"/>
            <a:ext cx="6865148" cy="1257701"/>
          </a:xfrm>
          <a:prstGeom prst="rect">
            <a:avLst/>
          </a:prstGeom>
          <a:solidFill>
            <a:srgbClr val="D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TAP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Run National Healthcare Safety Network (NHSN) TAP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Identify facilities/units with opportunities for improvement. </a:t>
            </a:r>
          </a:p>
        </p:txBody>
      </p:sp>
      <p:sp>
        <p:nvSpPr>
          <p:cNvPr id="18" name="Rectangle 17" descr="TAP Assessments&#10;Assessment tool/survey&#10;Measure perceptions and practices with the facility&#10;Identifies knowledge gaps in core areas&#10;"/>
          <p:cNvSpPr/>
          <p:nvPr/>
        </p:nvSpPr>
        <p:spPr>
          <a:xfrm>
            <a:off x="4229573" y="2804150"/>
            <a:ext cx="6865148" cy="1378895"/>
          </a:xfrm>
          <a:prstGeom prst="rect">
            <a:avLst/>
          </a:prstGeom>
          <a:solidFill>
            <a:srgbClr val="DDF1D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TAP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Utilize an assessment tool/survey.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Measure perceptions and practices with the facility.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Identify knowledge gaps in core areas.</a:t>
            </a:r>
          </a:p>
        </p:txBody>
      </p:sp>
      <p:sp>
        <p:nvSpPr>
          <p:cNvPr id="19" name="Rectangle 18" descr="TAP Tools&#10;Resources and tools&#10;Implementation guide&#10;Strategies in the targeted facilities/units to reduce &#10;infection rates&#10;"/>
          <p:cNvSpPr/>
          <p:nvPr/>
        </p:nvSpPr>
        <p:spPr>
          <a:xfrm>
            <a:off x="4229571" y="4287823"/>
            <a:ext cx="6865148" cy="1471477"/>
          </a:xfrm>
          <a:prstGeom prst="rect">
            <a:avLst/>
          </a:prstGeom>
          <a:solidFill>
            <a:srgbClr val="FFE9D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TAP Tools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Access resources and tools.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Follow the implementation guide.</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Develop strategies in the targeted facilities/units to reduce </a:t>
            </a:r>
            <a:b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infection rates.</a:t>
            </a:r>
          </a:p>
        </p:txBody>
      </p:sp>
      <p:pic>
        <p:nvPicPr>
          <p:cNvPr id="24" name="Picture 23">
            <a:extLst>
              <a:ext uri="{C183D7F6-B498-43B3-948B-1728B52AA6E4}">
                <adec:decorative xmlns=""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6760" y="1592944"/>
            <a:ext cx="853514" cy="853514"/>
          </a:xfrm>
          <a:prstGeom prst="rect">
            <a:avLst/>
          </a:prstGeom>
        </p:spPr>
      </p:pic>
      <p:pic>
        <p:nvPicPr>
          <p:cNvPr id="25" name="Picture 24">
            <a:extLst>
              <a:ext uri="{C183D7F6-B498-43B3-948B-1728B52AA6E4}">
                <adec:decorative xmlns=""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6760" y="3008917"/>
            <a:ext cx="853514" cy="853514"/>
          </a:xfrm>
          <a:prstGeom prst="rect">
            <a:avLst/>
          </a:prstGeom>
        </p:spPr>
      </p:pic>
      <p:pic>
        <p:nvPicPr>
          <p:cNvPr id="26" name="Picture 25">
            <a:extLst>
              <a:ext uri="{C183D7F6-B498-43B3-948B-1728B52AA6E4}">
                <adec:decorative xmlns=""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6760" y="4570176"/>
            <a:ext cx="853514" cy="853514"/>
          </a:xfrm>
          <a:prstGeom prst="rect">
            <a:avLst/>
          </a:prstGeom>
        </p:spPr>
      </p:pic>
    </p:spTree>
    <p:extLst>
      <p:ext uri="{BB962C8B-B14F-4D97-AF65-F5344CB8AC3E}">
        <p14:creationId xmlns:p14="http://schemas.microsoft.com/office/powerpoint/2010/main" val="3999882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C07439-CE68-4939-941B-D862208F9A8D}"/>
              </a:ext>
              <a:ext uri="{C183D7F6-B498-43B3-948B-1728B52AA6E4}">
                <adec:decorative xmlns="" xmlns:adec="http://schemas.microsoft.com/office/drawing/2017/decorative" val="1"/>
              </a:ext>
            </a:extLst>
          </p:cNvPr>
          <p:cNvSpPr/>
          <p:nvPr/>
        </p:nvSpPr>
        <p:spPr>
          <a:xfrm>
            <a:off x="1762126" y="2623350"/>
            <a:ext cx="7162802" cy="1067822"/>
          </a:xfrm>
          <a:prstGeom prst="rect">
            <a:avLst/>
          </a:prstGeom>
          <a:solidFill>
            <a:srgbClr val="D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0458AB6-76D3-4DE4-9094-5C10310060D0}"/>
              </a:ext>
              <a:ext uri="{C183D7F6-B498-43B3-948B-1728B52AA6E4}">
                <adec:decorative xmlns="" xmlns:adec="http://schemas.microsoft.com/office/drawing/2017/decorative" val="1"/>
              </a:ext>
            </a:extLst>
          </p:cNvPr>
          <p:cNvSpPr/>
          <p:nvPr/>
        </p:nvSpPr>
        <p:spPr>
          <a:xfrm>
            <a:off x="1752601" y="1523969"/>
            <a:ext cx="7162802" cy="995865"/>
          </a:xfrm>
          <a:prstGeom prst="rect">
            <a:avLst/>
          </a:prstGeom>
          <a:solidFill>
            <a:srgbClr val="D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8245B73-6A29-4C5F-85CC-855E5FBA278B}"/>
              </a:ext>
              <a:ext uri="{C183D7F6-B498-43B3-948B-1728B52AA6E4}">
                <adec:decorative xmlns="" xmlns:adec="http://schemas.microsoft.com/office/drawing/2017/decorative" val="1"/>
              </a:ext>
            </a:extLst>
          </p:cNvPr>
          <p:cNvSpPr/>
          <p:nvPr/>
        </p:nvSpPr>
        <p:spPr>
          <a:xfrm>
            <a:off x="1752600" y="3781583"/>
            <a:ext cx="8162926" cy="1052010"/>
          </a:xfrm>
          <a:prstGeom prst="rect">
            <a:avLst/>
          </a:prstGeom>
          <a:solidFill>
            <a:srgbClr val="D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extLst>
              <a:ext uri="{FF2B5EF4-FFF2-40B4-BE49-F238E27FC236}">
                <a16:creationId xmlns:a16="http://schemas.microsoft.com/office/drawing/2014/main" id="{A75F3FE7-6DAC-4E8A-8E11-65CD6A937F66}"/>
              </a:ext>
              <a:ext uri="{C183D7F6-B498-43B3-948B-1728B52AA6E4}">
                <adec:decorative xmlns="" xmlns:adec="http://schemas.microsoft.com/office/drawing/2017/decorative" val="1"/>
              </a:ext>
            </a:extLst>
          </p:cNvPr>
          <p:cNvSpPr/>
          <p:nvPr/>
        </p:nvSpPr>
        <p:spPr>
          <a:xfrm rot="10800000">
            <a:off x="6857997" y="3748321"/>
            <a:ext cx="3076577" cy="1098185"/>
          </a:xfrm>
          <a:prstGeom prst="homePlate">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a:bodyPr>
          <a:lstStyle/>
          <a:p>
            <a:r>
              <a:rPr lang="en-US" dirty="0"/>
              <a:t>TAP Reports Overview</a:t>
            </a:r>
          </a:p>
        </p:txBody>
      </p:sp>
      <p:sp>
        <p:nvSpPr>
          <p:cNvPr id="5" name="Content Placeholder 4"/>
          <p:cNvSpPr>
            <a:spLocks noGrp="1"/>
          </p:cNvSpPr>
          <p:nvPr>
            <p:ph type="body" idx="1"/>
          </p:nvPr>
        </p:nvSpPr>
        <p:spPr>
          <a:xfrm>
            <a:off x="1689463" y="1394701"/>
            <a:ext cx="8316898" cy="4194175"/>
          </a:xfrm>
        </p:spPr>
        <p:txBody>
          <a:bodyPr>
            <a:normAutofit/>
          </a:bodyPr>
          <a:lstStyle/>
          <a:p>
            <a:pPr>
              <a:lnSpc>
                <a:spcPct val="90000"/>
              </a:lnSpc>
              <a:spcBef>
                <a:spcPts val="1800"/>
              </a:spcBef>
            </a:pPr>
            <a:r>
              <a:rPr lang="en-US" dirty="0"/>
              <a:t>Examines NHSN data </a:t>
            </a:r>
            <a:br>
              <a:rPr lang="en-US" dirty="0"/>
            </a:br>
            <a:r>
              <a:rPr lang="en-US" sz="3000" dirty="0"/>
              <a:t>(CLABSI, CAUTI, CDI, and MRSA).</a:t>
            </a:r>
            <a:r>
              <a:rPr lang="en-US" sz="3000" baseline="30000" dirty="0"/>
              <a:t>*</a:t>
            </a:r>
          </a:p>
          <a:p>
            <a:pPr>
              <a:lnSpc>
                <a:spcPct val="90000"/>
              </a:lnSpc>
              <a:spcBef>
                <a:spcPts val="2400"/>
              </a:spcBef>
            </a:pPr>
            <a:r>
              <a:rPr lang="en-US" dirty="0"/>
              <a:t>Targets prevention efforts to </a:t>
            </a:r>
            <a:br>
              <a:rPr lang="en-US" dirty="0"/>
            </a:br>
            <a:r>
              <a:rPr lang="en-US" dirty="0"/>
              <a:t>the areas of greatest need.</a:t>
            </a:r>
          </a:p>
          <a:p>
            <a:pPr>
              <a:lnSpc>
                <a:spcPct val="90000"/>
              </a:lnSpc>
              <a:spcBef>
                <a:spcPts val="5000"/>
              </a:spcBef>
            </a:pPr>
            <a:r>
              <a:rPr lang="en-US" dirty="0"/>
              <a:t>Uses the CAD metric.</a:t>
            </a:r>
            <a:endParaRPr lang="en-US" b="1" dirty="0"/>
          </a:p>
        </p:txBody>
      </p:sp>
      <p:sp>
        <p:nvSpPr>
          <p:cNvPr id="11" name="TextBox 10">
            <a:extLst>
              <a:ext uri="{FF2B5EF4-FFF2-40B4-BE49-F238E27FC236}">
                <a16:creationId xmlns:a16="http://schemas.microsoft.com/office/drawing/2014/main" id="{8AE3905E-F859-49F3-B542-32C25A0845F5}"/>
              </a:ext>
            </a:extLst>
          </p:cNvPr>
          <p:cNvSpPr txBox="1"/>
          <p:nvPr/>
        </p:nvSpPr>
        <p:spPr>
          <a:xfrm>
            <a:off x="7193280" y="3882804"/>
            <a:ext cx="2722246" cy="840230"/>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The number of prevented infections needed to reach </a:t>
            </a:r>
            <a:b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the target prevention goal.</a:t>
            </a:r>
          </a:p>
        </p:txBody>
      </p:sp>
      <p:sp>
        <p:nvSpPr>
          <p:cNvPr id="7" name="TextBox 6" descr="The standardized infection ratio (SIR) can be an ambiguous number.&#10;The CAD provides a definite target toward which to aim your improvement efforts.&#10;"/>
          <p:cNvSpPr txBox="1"/>
          <p:nvPr/>
        </p:nvSpPr>
        <p:spPr>
          <a:xfrm>
            <a:off x="1752600" y="4942545"/>
            <a:ext cx="8162926" cy="646331"/>
          </a:xfrm>
          <a:prstGeom prst="rect">
            <a:avLst/>
          </a:prstGeom>
          <a:solidFill>
            <a:schemeClr val="accent6">
              <a:lumMod val="20000"/>
              <a:lumOff val="80000"/>
            </a:schemeClr>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The standardized infection ratio (SIR) can be an ambiguous number.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The CAD provides a definite target toward which to aim your improvement efforts.</a:t>
            </a:r>
          </a:p>
        </p:txBody>
      </p:sp>
      <p:sp>
        <p:nvSpPr>
          <p:cNvPr id="3" name="TextBox 2">
            <a:extLst>
              <a:ext uri="{FF2B5EF4-FFF2-40B4-BE49-F238E27FC236}">
                <a16:creationId xmlns:a16="http://schemas.microsoft.com/office/drawing/2014/main" id="{A3D90806-1D9A-4414-B49C-EE3BC2C65934}"/>
              </a:ext>
            </a:extLst>
          </p:cNvPr>
          <p:cNvSpPr txBox="1"/>
          <p:nvPr/>
        </p:nvSpPr>
        <p:spPr>
          <a:xfrm>
            <a:off x="9978663" y="4199910"/>
            <a:ext cx="1874438" cy="1465016"/>
          </a:xfrm>
          <a:prstGeom prst="rect">
            <a:avLst/>
          </a:prstGeom>
          <a:noFill/>
        </p:spPr>
        <p:txBody>
          <a:bodyPr wrap="square" rtlCol="0">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*CAD = c</a:t>
            </a:r>
            <a:r>
              <a:rPr lang="en-US" sz="1100" dirty="0" err="1">
                <a:solidFill>
                  <a:prstClr val="black">
                    <a:lumMod val="85000"/>
                    <a:lumOff val="15000"/>
                  </a:prstClr>
                </a:solidFill>
                <a:latin typeface="Calibri" panose="020F0502020204030204"/>
              </a:rPr>
              <a:t>umulative</a:t>
            </a:r>
            <a:r>
              <a:rPr lang="en-US" sz="1100" dirty="0">
                <a:solidFill>
                  <a:prstClr val="black">
                    <a:lumMod val="85000"/>
                    <a:lumOff val="15000"/>
                  </a:prstClr>
                </a:solidFill>
                <a:latin typeface="Calibri" panose="020F0502020204030204"/>
              </a:rPr>
              <a:t> attributable difference</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CAUTI = catheter-association urinary tract infection</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CDI = </a:t>
            </a:r>
            <a:r>
              <a:rPr kumimoji="0" lang="en-US" sz="1100" b="0" i="1"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Clostridioides</a:t>
            </a:r>
            <a:r>
              <a:rPr kumimoji="0" lang="en-US" sz="11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difficile </a:t>
            </a:r>
            <a:r>
              <a:rPr kumimoji="0" lang="en-US" sz="11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infection</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MRSA = Methicillin-resistant </a:t>
            </a:r>
            <a:r>
              <a:rPr kumimoji="0" lang="en-US" sz="11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Staphylococcus aureus</a:t>
            </a:r>
          </a:p>
        </p:txBody>
      </p:sp>
      <p:sp>
        <p:nvSpPr>
          <p:cNvPr id="14" name="Oval 13">
            <a:extLst>
              <a:ext uri="{FF2B5EF4-FFF2-40B4-BE49-F238E27FC236}">
                <a16:creationId xmlns:a16="http://schemas.microsoft.com/office/drawing/2014/main" id="{5E53C8B6-FADC-4C5F-B5C3-A04BA9BA5FD0}"/>
              </a:ext>
              <a:ext uri="{C183D7F6-B498-43B3-948B-1728B52AA6E4}">
                <adec:decorative xmlns="" xmlns:adec="http://schemas.microsoft.com/office/drawing/2017/decorative" val="1"/>
              </a:ext>
            </a:extLst>
          </p:cNvPr>
          <p:cNvSpPr/>
          <p:nvPr/>
        </p:nvSpPr>
        <p:spPr>
          <a:xfrm rot="19957422">
            <a:off x="7909552" y="1351163"/>
            <a:ext cx="1971451" cy="2358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27AB276-84E5-477A-8956-EE5D9343498B}"/>
              </a:ex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678472">
            <a:off x="8038481" y="1380309"/>
            <a:ext cx="2122521" cy="2176392"/>
          </a:xfrm>
          <a:prstGeom prst="rect">
            <a:avLst/>
          </a:prstGeom>
        </p:spPr>
      </p:pic>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39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DEBE-ECE0-4A49-AA8A-FF3EA9567351}"/>
              </a:ext>
            </a:extLst>
          </p:cNvPr>
          <p:cNvSpPr>
            <a:spLocks noGrp="1"/>
          </p:cNvSpPr>
          <p:nvPr>
            <p:ph type="title"/>
          </p:nvPr>
        </p:nvSpPr>
        <p:spPr/>
        <p:txBody>
          <a:bodyPr/>
          <a:lstStyle/>
          <a:p>
            <a:r>
              <a:rPr lang="en-US" dirty="0"/>
              <a:t>TAP for Small and Critical Access Hospitals, Too!</a:t>
            </a:r>
          </a:p>
        </p:txBody>
      </p:sp>
      <p:pic>
        <p:nvPicPr>
          <p:cNvPr id="10" name="Picture 9">
            <a:extLst>
              <a:ext uri="{FF2B5EF4-FFF2-40B4-BE49-F238E27FC236}">
                <a16:creationId xmlns:a16="http://schemas.microsoft.com/office/drawing/2014/main" id="{7695A153-0C9E-47BF-A678-139A7E369B05}"/>
              </a:ex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376" y="2394549"/>
            <a:ext cx="3415448" cy="3415448"/>
          </a:xfrm>
          <a:prstGeom prst="rect">
            <a:avLst/>
          </a:prstGeom>
        </p:spPr>
      </p:pic>
      <p:sp>
        <p:nvSpPr>
          <p:cNvPr id="7" name="Speech Bubble: Oval 6">
            <a:extLst>
              <a:ext uri="{FF2B5EF4-FFF2-40B4-BE49-F238E27FC236}">
                <a16:creationId xmlns:a16="http://schemas.microsoft.com/office/drawing/2014/main" id="{047EDCE3-4215-46D3-891D-8A32EBC99834}"/>
              </a:ext>
            </a:extLst>
          </p:cNvPr>
          <p:cNvSpPr/>
          <p:nvPr/>
        </p:nvSpPr>
        <p:spPr>
          <a:xfrm>
            <a:off x="2911262" y="1631025"/>
            <a:ext cx="2362200" cy="1527048"/>
          </a:xfrm>
          <a:prstGeom prst="wedgeEllipseCallout">
            <a:avLst>
              <a:gd name="adj1" fmla="val -44175"/>
              <a:gd name="adj2" fmla="val 60698"/>
            </a:avLst>
          </a:prstGeom>
          <a:solidFill>
            <a:schemeClr val="bg1">
              <a:lumMod val="8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are too small to use TAP!</a:t>
            </a:r>
          </a:p>
        </p:txBody>
      </p:sp>
      <p:sp>
        <p:nvSpPr>
          <p:cNvPr id="8" name="Rectangle: Rounded Corners 7">
            <a:extLst>
              <a:ext uri="{FF2B5EF4-FFF2-40B4-BE49-F238E27FC236}">
                <a16:creationId xmlns:a16="http://schemas.microsoft.com/office/drawing/2014/main" id="{9917914C-CB6F-4A83-9193-C9CC7E0DE22B}"/>
              </a:ext>
            </a:extLst>
          </p:cNvPr>
          <p:cNvSpPr/>
          <p:nvPr/>
        </p:nvSpPr>
        <p:spPr>
          <a:xfrm>
            <a:off x="5943600" y="1649124"/>
            <a:ext cx="4953000" cy="3475773"/>
          </a:xfrm>
          <a:prstGeom prst="roundRect">
            <a:avLst/>
          </a:prstGeom>
          <a:solidFill>
            <a:srgbClr val="D9EDFF"/>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nchorCtr="0"/>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Many small facilities’ predicted number of infections is less than 1.</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 cannot generate an SIR.</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generate a CAD!</a:t>
            </a:r>
          </a:p>
        </p:txBody>
      </p:sp>
      <p:sp>
        <p:nvSpPr>
          <p:cNvPr id="4" name="Slide Number Placeholder 3">
            <a:extLst>
              <a:ext uri="{FF2B5EF4-FFF2-40B4-BE49-F238E27FC236}">
                <a16:creationId xmlns:a16="http://schemas.microsoft.com/office/drawing/2014/main" id="{9F613F53-F5B8-4338-8BAE-F603ECE6A09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24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CAD</a:t>
            </a:r>
          </a:p>
        </p:txBody>
      </p:sp>
      <p:pic>
        <p:nvPicPr>
          <p:cNvPr id="5" name="Picture 4" descr="Hospital-level CAD = (Observed infections ICU-Expected infections ICU SIR threshold) + (Observed infections Ward-Expected Infections Ward SIR threshold)&#10;Unit-Level CAD =" title="Image of how the CAD is calculated"/>
          <p:cNvPicPr/>
          <p:nvPr/>
        </p:nvPicPr>
        <p:blipFill>
          <a:blip r:embed="rId3"/>
          <a:stretch>
            <a:fillRect/>
          </a:stretch>
        </p:blipFill>
        <p:spPr>
          <a:xfrm>
            <a:off x="2294659" y="1636003"/>
            <a:ext cx="7602682" cy="2819401"/>
          </a:xfrm>
          <a:prstGeom prst="rect">
            <a:avLst/>
          </a:prstGeom>
          <a:ln>
            <a:solidFill>
              <a:schemeClr val="tx1"/>
            </a:solidFill>
          </a:ln>
          <a:effectLst/>
        </p:spPr>
      </p:pic>
      <p:sp>
        <p:nvSpPr>
          <p:cNvPr id="3" name="TextBox 2"/>
          <p:cNvSpPr txBox="1"/>
          <p:nvPr/>
        </p:nvSpPr>
        <p:spPr>
          <a:xfrm>
            <a:off x="2743200" y="4526847"/>
            <a:ext cx="6457024" cy="10926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CAD = </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Observed Infections – Expected Infections * SIR Threshold</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Remember your order of 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Expected Infections * SIR Threshold – Observed</a:t>
            </a:r>
          </a:p>
        </p:txBody>
      </p:sp>
      <p:sp>
        <p:nvSpPr>
          <p:cNvPr id="9" name="32-Point Star 8"/>
          <p:cNvSpPr/>
          <p:nvPr/>
        </p:nvSpPr>
        <p:spPr>
          <a:xfrm>
            <a:off x="2010905" y="4526847"/>
            <a:ext cx="736600" cy="629355"/>
          </a:xfrm>
          <a:prstGeom prst="star32">
            <a:avLst/>
          </a:prstGeom>
          <a:solidFill>
            <a:srgbClr val="8BD08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TIP</a:t>
            </a: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485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799E893-DC9F-4350-8DE7-DC8C2DCB7B05}"/>
              </a:ext>
              <a:ext uri="{C183D7F6-B498-43B3-948B-1728B52AA6E4}">
                <adec:decorative xmlns="" xmlns:adec="http://schemas.microsoft.com/office/drawing/2017/decorative" val="1"/>
              </a:ext>
            </a:extLst>
          </p:cNvPr>
          <p:cNvSpPr/>
          <p:nvPr/>
        </p:nvSpPr>
        <p:spPr>
          <a:xfrm>
            <a:off x="5758543" y="1332411"/>
            <a:ext cx="6511834" cy="4330336"/>
          </a:xfrm>
          <a:custGeom>
            <a:avLst/>
            <a:gdLst>
              <a:gd name="connsiteX0" fmla="*/ 2004646 w 4525108"/>
              <a:gd name="connsiteY0" fmla="*/ 0 h 5029200"/>
              <a:gd name="connsiteX1" fmla="*/ 4525108 w 4525108"/>
              <a:gd name="connsiteY1" fmla="*/ 11723 h 5029200"/>
              <a:gd name="connsiteX2" fmla="*/ 4513385 w 4525108"/>
              <a:gd name="connsiteY2" fmla="*/ 3423139 h 5029200"/>
              <a:gd name="connsiteX3" fmla="*/ 0 w 4525108"/>
              <a:gd name="connsiteY3" fmla="*/ 5029200 h 5029200"/>
              <a:gd name="connsiteX4" fmla="*/ 2004646 w 4525108"/>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108" h="5029200">
                <a:moveTo>
                  <a:pt x="2004646" y="0"/>
                </a:moveTo>
                <a:lnTo>
                  <a:pt x="4525108" y="11723"/>
                </a:lnTo>
                <a:cubicBezTo>
                  <a:pt x="4521200" y="1148862"/>
                  <a:pt x="4517293" y="2286000"/>
                  <a:pt x="4513385" y="3423139"/>
                </a:cubicBezTo>
                <a:lnTo>
                  <a:pt x="0" y="5029200"/>
                </a:lnTo>
                <a:lnTo>
                  <a:pt x="2004646" y="0"/>
                </a:lnTo>
                <a:close/>
              </a:path>
            </a:pathLst>
          </a:custGeom>
          <a:solidFill>
            <a:srgbClr val="E7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SUR Reports Overview</a:t>
            </a:r>
          </a:p>
        </p:txBody>
      </p:sp>
      <p:sp>
        <p:nvSpPr>
          <p:cNvPr id="5" name="Content Placeholder 4"/>
          <p:cNvSpPr>
            <a:spLocks noGrp="1"/>
          </p:cNvSpPr>
          <p:nvPr>
            <p:ph type="body" idx="1"/>
          </p:nvPr>
        </p:nvSpPr>
        <p:spPr>
          <a:xfrm>
            <a:off x="838200" y="1564560"/>
            <a:ext cx="10515600" cy="4194175"/>
          </a:xfrm>
        </p:spPr>
        <p:txBody>
          <a:bodyPr>
            <a:normAutofit fontScale="92500" lnSpcReduction="10000"/>
          </a:bodyPr>
          <a:lstStyle/>
          <a:p>
            <a:pPr>
              <a:spcBef>
                <a:spcPts val="1200"/>
              </a:spcBef>
            </a:pPr>
            <a:r>
              <a:rPr lang="en-US" dirty="0"/>
              <a:t>Focuses on the utilization of devices.</a:t>
            </a:r>
          </a:p>
          <a:p>
            <a:pPr>
              <a:spcBef>
                <a:spcPts val="1200"/>
              </a:spcBef>
            </a:pPr>
            <a:r>
              <a:rPr lang="en-US" dirty="0"/>
              <a:t>Requires no additional data entry.</a:t>
            </a:r>
          </a:p>
          <a:p>
            <a:pPr>
              <a:spcBef>
                <a:spcPts val="1200"/>
              </a:spcBef>
            </a:pPr>
            <a:r>
              <a:rPr lang="en-US" dirty="0"/>
              <a:t>Is a scalable, risk-adjusted </a:t>
            </a:r>
            <a:br>
              <a:rPr lang="en-US" dirty="0"/>
            </a:br>
            <a:r>
              <a:rPr lang="en-US" dirty="0"/>
              <a:t>measure.</a:t>
            </a:r>
          </a:p>
          <a:p>
            <a:pPr>
              <a:spcBef>
                <a:spcPts val="1200"/>
              </a:spcBef>
            </a:pPr>
            <a:r>
              <a:rPr lang="en-US" dirty="0"/>
              <a:t>Determines predicted device </a:t>
            </a:r>
            <a:br>
              <a:rPr lang="en-US" dirty="0"/>
            </a:br>
            <a:r>
              <a:rPr lang="en-US" dirty="0"/>
              <a:t>days using a logistic </a:t>
            </a:r>
            <a:br>
              <a:rPr lang="en-US" dirty="0"/>
            </a:br>
            <a:r>
              <a:rPr lang="en-US" dirty="0"/>
              <a:t>regression model.</a:t>
            </a:r>
          </a:p>
          <a:p>
            <a:pPr>
              <a:spcBef>
                <a:spcPts val="1200"/>
              </a:spcBef>
            </a:pPr>
            <a:r>
              <a:rPr lang="en-US" dirty="0"/>
              <a:t>Uses a metric called the </a:t>
            </a:r>
            <a:br>
              <a:rPr lang="en-US" dirty="0"/>
            </a:br>
            <a:r>
              <a:rPr lang="en-US" b="1" dirty="0"/>
              <a:t>standardized utilization </a:t>
            </a:r>
            <a:br>
              <a:rPr lang="en-US" b="1" dirty="0"/>
            </a:br>
            <a:r>
              <a:rPr lang="en-US" b="1" dirty="0"/>
              <a:t>ratio </a:t>
            </a:r>
            <a:r>
              <a:rPr lang="en-US" dirty="0"/>
              <a:t>(SUR).</a:t>
            </a:r>
          </a:p>
        </p:txBody>
      </p:sp>
      <p:sp>
        <p:nvSpPr>
          <p:cNvPr id="7" name="TextBox 6" descr="The standardized infection ratio (SIR) can be an ambiguous number.&#10;The CAD provides a definite target toward which to aim your improvement efforts.&#10;"/>
          <p:cNvSpPr txBox="1"/>
          <p:nvPr/>
        </p:nvSpPr>
        <p:spPr>
          <a:xfrm>
            <a:off x="8267700" y="1989319"/>
            <a:ext cx="2895600" cy="2308324"/>
          </a:xfrm>
          <a:prstGeom prst="rect">
            <a:avLst/>
          </a:prstGeom>
          <a:noFill/>
          <a:ln w="28575">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The SUR provides an external comparison between facilities and units, which can be used to aim your improvement efforts.</a:t>
            </a:r>
          </a:p>
        </p:txBody>
      </p:sp>
      <p:sp>
        <p:nvSpPr>
          <p:cNvPr id="6" name="Slide Number Placeholder 5"/>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19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82" y="511800"/>
            <a:ext cx="7886700" cy="765521"/>
          </a:xfrm>
        </p:spPr>
        <p:txBody>
          <a:bodyPr/>
          <a:lstStyle/>
          <a:p>
            <a:r>
              <a:rPr lang="en-US" dirty="0"/>
              <a:t>How to Use the Chat Box Feature</a:t>
            </a:r>
          </a:p>
        </p:txBody>
      </p:sp>
      <p:sp>
        <p:nvSpPr>
          <p:cNvPr id="3" name="Text Placeholder 2">
            <a:extLst>
              <a:ext uri="{C183D7F6-B498-43B3-948B-1728B52AA6E4}">
                <adec:decorative xmlns="" xmlns:adec="http://schemas.microsoft.com/office/drawing/2017/decorative" val="1"/>
              </a:ext>
            </a:extLst>
          </p:cNvPr>
          <p:cNvSpPr>
            <a:spLocks noGrp="1"/>
          </p:cNvSpPr>
          <p:nvPr>
            <p:ph type="body" idx="1"/>
          </p:nvPr>
        </p:nvSpPr>
        <p:spPr>
          <a:xfrm>
            <a:off x="2132470" y="1486527"/>
            <a:ext cx="8106753" cy="3657600"/>
          </a:xfrm>
        </p:spPr>
        <p:txBody>
          <a:bodyPr/>
          <a:lstStyle/>
          <a:p>
            <a:pPr marL="0" indent="0">
              <a:lnSpc>
                <a:spcPct val="100000"/>
              </a:lnSpc>
              <a:spcBef>
                <a:spcPts val="0"/>
              </a:spcBef>
              <a:spcAft>
                <a:spcPts val="451"/>
              </a:spcAft>
              <a:buClrTx/>
              <a:buSzTx/>
              <a:buNone/>
            </a:pPr>
            <a:r>
              <a:rPr lang="en-US" sz="1800" b="1" kern="1200" dirty="0">
                <a:solidFill>
                  <a:srgbClr val="000000"/>
                </a:solidFill>
                <a:latin typeface="Arial"/>
                <a:ea typeface="+mn-ea"/>
                <a:cs typeface="+mn-cs"/>
              </a:rPr>
              <a:t>To send a Chat Message:</a:t>
            </a:r>
          </a:p>
          <a:p>
            <a:pPr marL="214308" indent="-214308">
              <a:lnSpc>
                <a:spcPct val="100000"/>
              </a:lnSpc>
              <a:spcBef>
                <a:spcPts val="0"/>
              </a:spcBef>
              <a:buClr>
                <a:srgbClr val="00539B"/>
              </a:buClr>
              <a:buSzTx/>
              <a:buFont typeface="Wingdings" panose="05000000000000000000" pitchFamily="2" charset="2"/>
              <a:buChar char="Ø"/>
            </a:pPr>
            <a:r>
              <a:rPr lang="en-US" sz="1500" b="1" kern="1200" dirty="0">
                <a:solidFill>
                  <a:srgbClr val="000000"/>
                </a:solidFill>
                <a:latin typeface="Arial"/>
                <a:ea typeface="+mn-ea"/>
                <a:cs typeface="+mn-cs"/>
              </a:rPr>
              <a:t>Open</a:t>
            </a:r>
            <a:r>
              <a:rPr lang="en-US" sz="1500" kern="1200" dirty="0">
                <a:solidFill>
                  <a:srgbClr val="000000"/>
                </a:solidFill>
                <a:latin typeface="Arial"/>
                <a:ea typeface="+mn-ea"/>
                <a:cs typeface="+mn-cs"/>
              </a:rPr>
              <a:t> the </a:t>
            </a:r>
            <a:r>
              <a:rPr lang="en-US" sz="1500" b="1" kern="1200" dirty="0">
                <a:solidFill>
                  <a:srgbClr val="000000"/>
                </a:solidFill>
                <a:latin typeface="Arial"/>
                <a:ea typeface="+mn-ea"/>
                <a:cs typeface="+mn-cs"/>
              </a:rPr>
              <a:t>Chat</a:t>
            </a:r>
            <a:r>
              <a:rPr lang="en-US" sz="1500" kern="1200" dirty="0">
                <a:solidFill>
                  <a:srgbClr val="000000"/>
                </a:solidFill>
                <a:latin typeface="Arial"/>
                <a:ea typeface="+mn-ea"/>
                <a:cs typeface="+mn-cs"/>
              </a:rPr>
              <a:t> Panel</a:t>
            </a:r>
          </a:p>
          <a:p>
            <a:pPr marL="85723" indent="0">
              <a:buNone/>
            </a:pPr>
            <a:endParaRPr lang="en-US" dirty="0"/>
          </a:p>
        </p:txBody>
      </p:sp>
      <p:pic>
        <p:nvPicPr>
          <p:cNvPr id="5" name="Picture 4" descr="WebEx participant buttons"/>
          <p:cNvPicPr>
            <a:picLocks noChangeAspect="1"/>
          </p:cNvPicPr>
          <p:nvPr/>
        </p:nvPicPr>
        <p:blipFill>
          <a:blip r:embed="rId3"/>
          <a:stretch>
            <a:fillRect/>
          </a:stretch>
        </p:blipFill>
        <p:spPr>
          <a:xfrm>
            <a:off x="2212569" y="2670461"/>
            <a:ext cx="2810472" cy="613655"/>
          </a:xfrm>
          <a:prstGeom prst="rect">
            <a:avLst/>
          </a:prstGeom>
        </p:spPr>
      </p:pic>
      <p:cxnSp>
        <p:nvCxnSpPr>
          <p:cNvPr id="8" name="Straight Arrow Connector 7">
            <a:extLst>
              <a:ext uri="{C183D7F6-B498-43B3-948B-1728B52AA6E4}">
                <adec:decorative xmlns="" xmlns:adec="http://schemas.microsoft.com/office/drawing/2017/decorative" val="1"/>
              </a:ext>
            </a:extLst>
          </p:cNvPr>
          <p:cNvCxnSpPr/>
          <p:nvPr/>
        </p:nvCxnSpPr>
        <p:spPr>
          <a:xfrm flipH="1">
            <a:off x="3926833" y="2162294"/>
            <a:ext cx="1" cy="40703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5427914" y="2852381"/>
            <a:ext cx="2100621" cy="2217275"/>
          </a:xfrm>
          <a:prstGeom prst="rect">
            <a:avLst/>
          </a:prstGeom>
          <a:ln w="19050">
            <a:solidFill>
              <a:schemeClr val="tx1"/>
            </a:solidFill>
          </a:ln>
        </p:spPr>
      </p:pic>
      <p:sp>
        <p:nvSpPr>
          <p:cNvPr id="11" name="Rectangle 10">
            <a:extLst>
              <a:ext uri="{C183D7F6-B498-43B3-948B-1728B52AA6E4}">
                <adec:decorative xmlns="" xmlns:adec="http://schemas.microsoft.com/office/drawing/2017/decorative" val="1"/>
              </a:ext>
            </a:extLst>
          </p:cNvPr>
          <p:cNvSpPr/>
          <p:nvPr/>
        </p:nvSpPr>
        <p:spPr>
          <a:xfrm>
            <a:off x="2203863" y="3742307"/>
            <a:ext cx="3003639" cy="1733808"/>
          </a:xfrm>
          <a:prstGeom prst="rect">
            <a:avLst/>
          </a:prstGeom>
          <a:solidFill>
            <a:schemeClr val="accent5">
              <a:lumMod val="20000"/>
              <a:lumOff val="80000"/>
            </a:schemeClr>
          </a:solidFill>
        </p:spPr>
        <p:txBody>
          <a:bodyPr wrap="square">
            <a:spAutoFit/>
          </a:bodyPr>
          <a:lstStyle/>
          <a:p>
            <a:pPr marL="557199" lvl="1" indent="-214308" defTabSz="685783">
              <a:spcAft>
                <a:spcPts val="451"/>
              </a:spcAft>
              <a:buFont typeface="Wingdings" panose="05000000000000000000" pitchFamily="2" charset="2"/>
              <a:buChar char="Ø"/>
              <a:defRPr/>
            </a:pPr>
            <a:r>
              <a:rPr lang="en-US" sz="1500" b="1" i="1" dirty="0">
                <a:solidFill>
                  <a:srgbClr val="000000"/>
                </a:solidFill>
                <a:latin typeface="Arial"/>
              </a:rPr>
              <a:t>Scroll </a:t>
            </a:r>
            <a:r>
              <a:rPr lang="en-US" sz="1500" i="1" dirty="0">
                <a:solidFill>
                  <a:srgbClr val="000000"/>
                </a:solidFill>
                <a:latin typeface="Arial"/>
              </a:rPr>
              <a:t>All the Way </a:t>
            </a:r>
            <a:r>
              <a:rPr lang="en-US" sz="1500" b="1" i="1" dirty="0">
                <a:solidFill>
                  <a:srgbClr val="000000"/>
                </a:solidFill>
                <a:latin typeface="Arial"/>
              </a:rPr>
              <a:t>Down </a:t>
            </a:r>
          </a:p>
          <a:p>
            <a:pPr marL="557199" lvl="1" indent="-214308" defTabSz="685783">
              <a:spcAft>
                <a:spcPts val="451"/>
              </a:spcAft>
              <a:buFont typeface="Wingdings" panose="05000000000000000000" pitchFamily="2" charset="2"/>
              <a:buChar char="Ø"/>
              <a:defRPr/>
            </a:pPr>
            <a:r>
              <a:rPr lang="en-US" sz="1500" b="1" i="1" dirty="0">
                <a:solidFill>
                  <a:srgbClr val="0070C0"/>
                </a:solidFill>
                <a:latin typeface="Arial"/>
              </a:rPr>
              <a:t>Select “To: Everyone</a:t>
            </a:r>
            <a:r>
              <a:rPr lang="en-US" sz="1500" i="1" dirty="0">
                <a:solidFill>
                  <a:srgbClr val="0070C0"/>
                </a:solidFill>
                <a:latin typeface="Arial"/>
              </a:rPr>
              <a:t>”    </a:t>
            </a:r>
          </a:p>
          <a:p>
            <a:pPr marL="900091" lvl="2" indent="-214308" defTabSz="685783">
              <a:spcAft>
                <a:spcPts val="451"/>
              </a:spcAft>
              <a:buFont typeface="Wingdings" panose="05000000000000000000" pitchFamily="2" charset="2"/>
              <a:buChar char="Ø"/>
              <a:defRPr/>
            </a:pPr>
            <a:r>
              <a:rPr lang="en-US" sz="1500" b="1" i="1" dirty="0">
                <a:solidFill>
                  <a:srgbClr val="000000"/>
                </a:solidFill>
                <a:latin typeface="Arial"/>
              </a:rPr>
              <a:t>Do not </a:t>
            </a:r>
            <a:r>
              <a:rPr lang="en-US" sz="1500" i="1" dirty="0">
                <a:solidFill>
                  <a:srgbClr val="000000"/>
                </a:solidFill>
                <a:latin typeface="Arial"/>
              </a:rPr>
              <a:t>select </a:t>
            </a:r>
          </a:p>
          <a:p>
            <a:pPr marL="685783" lvl="2" defTabSz="685783">
              <a:spcAft>
                <a:spcPts val="451"/>
              </a:spcAft>
              <a:defRPr/>
            </a:pPr>
            <a:r>
              <a:rPr lang="en-US" sz="1500" i="1" dirty="0">
                <a:solidFill>
                  <a:srgbClr val="000000"/>
                </a:solidFill>
                <a:latin typeface="Arial"/>
              </a:rPr>
              <a:t>   “</a:t>
            </a:r>
            <a:r>
              <a:rPr lang="en-US" sz="1500" b="1" i="1" dirty="0">
                <a:solidFill>
                  <a:srgbClr val="000000"/>
                </a:solidFill>
                <a:latin typeface="Arial"/>
              </a:rPr>
              <a:t>All Attendees</a:t>
            </a:r>
            <a:r>
              <a:rPr lang="en-US" sz="1500" i="1" dirty="0">
                <a:solidFill>
                  <a:srgbClr val="000000"/>
                </a:solidFill>
                <a:latin typeface="Arial"/>
              </a:rPr>
              <a:t>”</a:t>
            </a:r>
          </a:p>
          <a:p>
            <a:pPr marL="557199" lvl="1" indent="-214308" defTabSz="685783">
              <a:buFont typeface="Wingdings" panose="05000000000000000000" pitchFamily="2" charset="2"/>
              <a:buChar char="Ø"/>
              <a:defRPr/>
            </a:pPr>
            <a:r>
              <a:rPr lang="en-US" sz="1500" b="1" dirty="0">
                <a:solidFill>
                  <a:srgbClr val="000000"/>
                </a:solidFill>
                <a:latin typeface="Arial"/>
              </a:rPr>
              <a:t>Type</a:t>
            </a:r>
            <a:r>
              <a:rPr lang="en-US" sz="1500" dirty="0">
                <a:solidFill>
                  <a:srgbClr val="000000"/>
                </a:solidFill>
                <a:latin typeface="Arial"/>
              </a:rPr>
              <a:t> </a:t>
            </a:r>
            <a:r>
              <a:rPr lang="en-US" sz="1500" b="1" dirty="0">
                <a:solidFill>
                  <a:srgbClr val="000000"/>
                </a:solidFill>
                <a:latin typeface="Arial"/>
              </a:rPr>
              <a:t>message</a:t>
            </a:r>
            <a:r>
              <a:rPr lang="en-US" sz="1500" dirty="0">
                <a:solidFill>
                  <a:srgbClr val="000000"/>
                </a:solidFill>
                <a:latin typeface="Arial"/>
              </a:rPr>
              <a:t> in Text Box and press</a:t>
            </a:r>
            <a:r>
              <a:rPr lang="en-US" sz="1500" b="1" dirty="0">
                <a:solidFill>
                  <a:srgbClr val="000000"/>
                </a:solidFill>
                <a:latin typeface="Arial"/>
              </a:rPr>
              <a:t> Enter</a:t>
            </a:r>
            <a:endParaRPr lang="en-US" sz="1351" i="1" dirty="0">
              <a:solidFill>
                <a:srgbClr val="000000"/>
              </a:solidFill>
              <a:latin typeface="Arial"/>
            </a:endParaRPr>
          </a:p>
        </p:txBody>
      </p:sp>
      <p:cxnSp>
        <p:nvCxnSpPr>
          <p:cNvPr id="13" name="Straight Arrow Connector 12">
            <a:extLst>
              <a:ext uri="{C183D7F6-B498-43B3-948B-1728B52AA6E4}">
                <adec:decorative xmlns="" xmlns:adec="http://schemas.microsoft.com/office/drawing/2017/decorative" val="1"/>
              </a:ext>
            </a:extLst>
          </p:cNvPr>
          <p:cNvCxnSpPr/>
          <p:nvPr/>
        </p:nvCxnSpPr>
        <p:spPr>
          <a:xfrm>
            <a:off x="4729423" y="4333869"/>
            <a:ext cx="587236" cy="55068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Callout 18">
            <a:extLst>
              <a:ext uri="{C183D7F6-B498-43B3-948B-1728B52AA6E4}">
                <adec:decorative xmlns="" xmlns:adec="http://schemas.microsoft.com/office/drawing/2017/decorative" val="1"/>
              </a:ext>
            </a:extLst>
          </p:cNvPr>
          <p:cNvSpPr/>
          <p:nvPr/>
        </p:nvSpPr>
        <p:spPr>
          <a:xfrm>
            <a:off x="8318485" y="1722407"/>
            <a:ext cx="2961208" cy="2965971"/>
          </a:xfrm>
          <a:prstGeom prst="wedgeEllipseCallou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US" sz="2400" b="1" dirty="0">
                <a:solidFill>
                  <a:srgbClr val="000000"/>
                </a:solidFill>
                <a:latin typeface="Calibri" panose="020F0502020204030204" pitchFamily="34" charset="0"/>
                <a:cs typeface="Calibri" panose="020F0502020204030204" pitchFamily="34" charset="0"/>
              </a:rPr>
              <a:t>Enter in Chat:</a:t>
            </a:r>
          </a:p>
          <a:p>
            <a:pPr marL="214308" indent="-214308" defTabSz="685783">
              <a:buFont typeface="Arial" panose="020B0604020202020204" pitchFamily="34" charset="0"/>
              <a:buChar char="•"/>
              <a:defRPr/>
            </a:pPr>
            <a:r>
              <a:rPr lang="en-US" sz="2400" b="1" dirty="0">
                <a:solidFill>
                  <a:srgbClr val="000000"/>
                </a:solidFill>
                <a:latin typeface="Calibri" panose="020F0502020204030204" pitchFamily="34" charset="0"/>
                <a:cs typeface="Calibri" panose="020F0502020204030204" pitchFamily="34" charset="0"/>
              </a:rPr>
              <a:t>Name</a:t>
            </a:r>
          </a:p>
          <a:p>
            <a:pPr marL="214308" indent="-214308" defTabSz="685783">
              <a:buFont typeface="Arial" panose="020B0604020202020204" pitchFamily="34" charset="0"/>
              <a:buChar char="•"/>
              <a:defRPr/>
            </a:pPr>
            <a:r>
              <a:rPr lang="en-US" sz="2400" b="1" dirty="0">
                <a:solidFill>
                  <a:srgbClr val="000000"/>
                </a:solidFill>
                <a:latin typeface="Calibri" panose="020F0502020204030204" pitchFamily="34" charset="0"/>
                <a:cs typeface="Calibri" panose="020F0502020204030204" pitchFamily="34" charset="0"/>
              </a:rPr>
              <a:t>Role</a:t>
            </a:r>
          </a:p>
          <a:p>
            <a:pPr marL="214308" indent="-214308" defTabSz="685783">
              <a:buFont typeface="Arial" panose="020B0604020202020204" pitchFamily="34" charset="0"/>
              <a:buChar char="•"/>
              <a:defRPr/>
            </a:pPr>
            <a:r>
              <a:rPr lang="en-US" sz="2400" b="1" dirty="0">
                <a:solidFill>
                  <a:srgbClr val="000000"/>
                </a:solidFill>
                <a:latin typeface="Calibri" panose="020F0502020204030204" pitchFamily="34" charset="0"/>
                <a:cs typeface="Calibri" panose="020F0502020204030204" pitchFamily="34" charset="0"/>
              </a:rPr>
              <a:t>Organization</a:t>
            </a:r>
          </a:p>
          <a:p>
            <a:pPr marL="214308" indent="-214308" defTabSz="685783">
              <a:buFont typeface="Arial" panose="020B0604020202020204" pitchFamily="34" charset="0"/>
              <a:buChar char="•"/>
              <a:defRPr/>
            </a:pPr>
            <a:r>
              <a:rPr lang="en-US" sz="2400" b="1" dirty="0">
                <a:solidFill>
                  <a:srgbClr val="000000"/>
                </a:solidFill>
                <a:latin typeface="Calibri" panose="020F0502020204030204" pitchFamily="34" charset="0"/>
                <a:cs typeface="Calibri" panose="020F0502020204030204" pitchFamily="34" charset="0"/>
              </a:rPr>
              <a:t>State</a:t>
            </a:r>
          </a:p>
          <a:p>
            <a:pPr marL="214308" indent="-214308" algn="ctr" defTabSz="685783">
              <a:buFont typeface="Arial" panose="020B0604020202020204" pitchFamily="34" charset="0"/>
              <a:buChar char="•"/>
              <a:defRPr/>
            </a:pPr>
            <a:endParaRPr lang="en-US" sz="1351" dirty="0">
              <a:solidFill>
                <a:srgbClr val="FFFFFF"/>
              </a:solidFill>
              <a:latin typeface="Arial"/>
            </a:endParaRPr>
          </a:p>
        </p:txBody>
      </p:sp>
      <p:pic>
        <p:nvPicPr>
          <p:cNvPr id="12" name="Picture 11">
            <a:extLst>
              <a:ext uri="{FF2B5EF4-FFF2-40B4-BE49-F238E27FC236}">
                <a16:creationId xmlns:a16="http://schemas.microsoft.com/office/drawing/2014/main" id="{69FB260E-CE57-5649-AAFC-4FA91249E4C5}"/>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2203863" y="2708561"/>
            <a:ext cx="2810472" cy="613655"/>
          </a:xfrm>
          <a:prstGeom prst="rect">
            <a:avLst/>
          </a:prstGeom>
        </p:spPr>
      </p:pic>
      <p:sp>
        <p:nvSpPr>
          <p:cNvPr id="4" name="Slide Number Placeholder 3"/>
          <p:cNvSpPr>
            <a:spLocks noGrp="1"/>
          </p:cNvSpPr>
          <p:nvPr>
            <p:ph type="sldNum" idx="12"/>
          </p:nvPr>
        </p:nvSpPr>
        <p:spPr/>
        <p:txBody>
          <a:bodyPr/>
          <a:lstStyle/>
          <a:p>
            <a:pPr defTabSz="685783">
              <a:defRPr/>
            </a:pPr>
            <a:fld id="{00000000-1234-1234-1234-123412341234}" type="slidenum">
              <a:rPr lang="en-US"/>
              <a:pPr defTabSz="685783">
                <a:defRPr/>
              </a:pPr>
              <a:t>2</a:t>
            </a:fld>
            <a:endParaRPr lang="en-US" dirty="0"/>
          </a:p>
        </p:txBody>
      </p:sp>
    </p:spTree>
    <p:extLst>
      <p:ext uri="{BB962C8B-B14F-4D97-AF65-F5344CB8AC3E}">
        <p14:creationId xmlns:p14="http://schemas.microsoft.com/office/powerpoint/2010/main" val="2410454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612F-C26B-46F1-8CE8-2FFA34F6B95C}"/>
              </a:ext>
            </a:extLst>
          </p:cNvPr>
          <p:cNvSpPr>
            <a:spLocks noGrp="1"/>
          </p:cNvSpPr>
          <p:nvPr>
            <p:ph type="title"/>
          </p:nvPr>
        </p:nvSpPr>
        <p:spPr>
          <a:xfrm>
            <a:off x="838200" y="152400"/>
            <a:ext cx="10515600" cy="930275"/>
          </a:xfrm>
        </p:spPr>
        <p:txBody>
          <a:bodyPr/>
          <a:lstStyle/>
          <a:p>
            <a:r>
              <a:rPr lang="en-US" dirty="0"/>
              <a:t>Benefits of the TAP/SUR Approach	</a:t>
            </a:r>
          </a:p>
        </p:txBody>
      </p:sp>
      <p:sp>
        <p:nvSpPr>
          <p:cNvPr id="6" name="Rectangle 5">
            <a:extLst>
              <a:ext uri="{FF2B5EF4-FFF2-40B4-BE49-F238E27FC236}">
                <a16:creationId xmlns:a16="http://schemas.microsoft.com/office/drawing/2014/main" id="{D5AD5FD1-F841-479B-9491-EBE7F68591BD}"/>
              </a:ext>
              <a:ext uri="{C183D7F6-B498-43B3-948B-1728B52AA6E4}">
                <adec:decorative xmlns="" xmlns:adec="http://schemas.microsoft.com/office/drawing/2017/decorative" val="1"/>
              </a:ext>
            </a:extLst>
          </p:cNvPr>
          <p:cNvSpPr/>
          <p:nvPr/>
        </p:nvSpPr>
        <p:spPr>
          <a:xfrm>
            <a:off x="1753333" y="2133600"/>
            <a:ext cx="8686800" cy="35909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Pentagon 6">
            <a:extLst>
              <a:ext uri="{FF2B5EF4-FFF2-40B4-BE49-F238E27FC236}">
                <a16:creationId xmlns:a16="http://schemas.microsoft.com/office/drawing/2014/main" id="{4731B62E-4E6F-4C58-8FB8-F777068BBFAD}"/>
              </a:ext>
              <a:ext uri="{C183D7F6-B498-43B3-948B-1728B52AA6E4}">
                <adec:decorative xmlns="" xmlns:adec="http://schemas.microsoft.com/office/drawing/2017/decorative" val="1"/>
              </a:ext>
            </a:extLst>
          </p:cNvPr>
          <p:cNvSpPr/>
          <p:nvPr/>
        </p:nvSpPr>
        <p:spPr>
          <a:xfrm>
            <a:off x="1769453" y="3505200"/>
            <a:ext cx="8441347" cy="9906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7D4059-44EC-425A-819D-81579BC2CF3D}"/>
              </a:ext>
              <a:ext uri="{C183D7F6-B498-43B3-948B-1728B52AA6E4}">
                <adec:decorative xmlns="" xmlns:adec="http://schemas.microsoft.com/office/drawing/2017/decorative" val="1"/>
              </a:ext>
            </a:extLst>
          </p:cNvPr>
          <p:cNvSpPr/>
          <p:nvPr/>
        </p:nvSpPr>
        <p:spPr>
          <a:xfrm>
            <a:off x="1752600" y="1103222"/>
            <a:ext cx="8686800" cy="9332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B879593-DB5F-4634-9189-614C202012CE}"/>
              </a:ext>
            </a:extLst>
          </p:cNvPr>
          <p:cNvSpPr>
            <a:spLocks noGrp="1"/>
          </p:cNvSpPr>
          <p:nvPr>
            <p:ph idx="1"/>
          </p:nvPr>
        </p:nvSpPr>
        <p:spPr>
          <a:xfrm>
            <a:off x="1805013" y="1133475"/>
            <a:ext cx="8617534" cy="4621304"/>
          </a:xfrm>
        </p:spPr>
        <p:txBody>
          <a:bodyPr>
            <a:normAutofit fontScale="92500" lnSpcReduction="20000"/>
          </a:bodyPr>
          <a:lstStyle/>
          <a:p>
            <a:pPr>
              <a:lnSpc>
                <a:spcPct val="110000"/>
              </a:lnSpc>
              <a:spcBef>
                <a:spcPts val="1800"/>
              </a:spcBef>
            </a:pPr>
            <a:r>
              <a:rPr lang="en-US" sz="3000" dirty="0"/>
              <a:t>Reduces facility burden by leveraging mandatory reporting requirements.</a:t>
            </a:r>
            <a:endParaRPr lang="en-US" sz="3000" b="1" dirty="0"/>
          </a:p>
          <a:p>
            <a:pPr>
              <a:lnSpc>
                <a:spcPct val="110000"/>
              </a:lnSpc>
              <a:spcBef>
                <a:spcPts val="1800"/>
              </a:spcBef>
            </a:pPr>
            <a:r>
              <a:rPr lang="en-US" sz="3000" dirty="0"/>
              <a:t>Provides real-world improvement targets.</a:t>
            </a:r>
          </a:p>
          <a:p>
            <a:pPr>
              <a:lnSpc>
                <a:spcPct val="110000"/>
              </a:lnSpc>
              <a:spcBef>
                <a:spcPts val="1800"/>
              </a:spcBef>
            </a:pPr>
            <a:r>
              <a:rPr lang="en-US" sz="3000" dirty="0"/>
              <a:t>Is a data-driven approach to quality improvement.</a:t>
            </a:r>
          </a:p>
          <a:p>
            <a:pPr>
              <a:lnSpc>
                <a:spcPct val="110000"/>
              </a:lnSpc>
              <a:spcBef>
                <a:spcPts val="1800"/>
              </a:spcBef>
            </a:pPr>
            <a:r>
              <a:rPr lang="en-US" sz="3000" dirty="0"/>
              <a:t>Surveillance definitions and mapping provide a true “apples-to-apples” comparison.</a:t>
            </a:r>
          </a:p>
          <a:p>
            <a:pPr lvl="1">
              <a:lnSpc>
                <a:spcPct val="110000"/>
              </a:lnSpc>
              <a:spcBef>
                <a:spcPts val="400"/>
              </a:spcBef>
              <a:buFont typeface="Courier New" panose="02070309020205020404" pitchFamily="49" charset="0"/>
              <a:buChar char="­"/>
            </a:pPr>
            <a:r>
              <a:rPr lang="en-US" sz="2600" dirty="0"/>
              <a:t>Interventions are more meaningful because they </a:t>
            </a:r>
            <a:br>
              <a:rPr lang="en-US" sz="2600" dirty="0"/>
            </a:br>
            <a:r>
              <a:rPr lang="en-US" sz="2600" dirty="0"/>
              <a:t>target the hospitals and units with the most </a:t>
            </a:r>
            <a:br>
              <a:rPr lang="en-US" sz="2600" dirty="0"/>
            </a:br>
            <a:r>
              <a:rPr lang="en-US" sz="2600" dirty="0"/>
              <a:t>opportunity for improvement. </a:t>
            </a:r>
          </a:p>
        </p:txBody>
      </p:sp>
      <p:sp>
        <p:nvSpPr>
          <p:cNvPr id="4" name="Slide Number Placeholder 3">
            <a:extLst>
              <a:ext uri="{FF2B5EF4-FFF2-40B4-BE49-F238E27FC236}">
                <a16:creationId xmlns:a16="http://schemas.microsoft.com/office/drawing/2014/main" id="{D59A706C-FBD8-479B-BACE-5FA0E9323916}"/>
              </a:ext>
            </a:extLst>
          </p:cNvPr>
          <p:cNvSpPr>
            <a:spLocks noGrp="1"/>
          </p:cNvSpPr>
          <p:nvPr>
            <p:ph type="sldNum" sz="quarter" idx="12"/>
          </p:nvPr>
        </p:nvSpPr>
        <p:spPr/>
        <p:txBody>
          <a:bodyPr/>
          <a:lstStyle/>
          <a:p>
            <a:fld id="{F1932CD8-2456-4537-B600-04522923C878}" type="slidenum">
              <a:rPr lang="en-US" smtClean="0"/>
              <a:pPr/>
              <a:t>20</a:t>
            </a:fld>
            <a:endParaRPr lang="en-US" dirty="0"/>
          </a:p>
        </p:txBody>
      </p:sp>
    </p:spTree>
    <p:extLst>
      <p:ext uri="{BB962C8B-B14F-4D97-AF65-F5344CB8AC3E}">
        <p14:creationId xmlns:p14="http://schemas.microsoft.com/office/powerpoint/2010/main" val="36777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800C-7569-410E-9F0B-94FFFD75C2EE}"/>
              </a:ext>
            </a:extLst>
          </p:cNvPr>
          <p:cNvSpPr>
            <a:spLocks noGrp="1"/>
          </p:cNvSpPr>
          <p:nvPr>
            <p:ph type="title"/>
          </p:nvPr>
        </p:nvSpPr>
        <p:spPr/>
        <p:txBody>
          <a:bodyPr/>
          <a:lstStyle/>
          <a:p>
            <a:r>
              <a:rPr lang="en-US" dirty="0"/>
              <a:t>SUR Calculator</a:t>
            </a:r>
          </a:p>
        </p:txBody>
      </p:sp>
      <p:pic>
        <p:nvPicPr>
          <p:cNvPr id="6" name="Content Placeholder 5" descr="SUR calculator">
            <a:extLst>
              <a:ext uri="{FF2B5EF4-FFF2-40B4-BE49-F238E27FC236}">
                <a16:creationId xmlns:a16="http://schemas.microsoft.com/office/drawing/2014/main" id="{5BDCDCEE-528D-4931-89E4-E082351FA81F}"/>
              </a:ext>
            </a:extLst>
          </p:cNvPr>
          <p:cNvPicPr>
            <a:picLocks noGrp="1" noChangeAspect="1"/>
          </p:cNvPicPr>
          <p:nvPr>
            <p:ph idx="4294967295"/>
          </p:nvPr>
        </p:nvPicPr>
        <p:blipFill>
          <a:blip r:embed="rId3"/>
          <a:stretch>
            <a:fillRect/>
          </a:stretch>
        </p:blipFill>
        <p:spPr>
          <a:xfrm>
            <a:off x="1567542" y="1397523"/>
            <a:ext cx="9367157" cy="714523"/>
          </a:xfrm>
        </p:spPr>
      </p:pic>
      <p:pic>
        <p:nvPicPr>
          <p:cNvPr id="8" name="Picture 7" descr="Acute Care Hospitals CLABSI">
            <a:extLst>
              <a:ext uri="{FF2B5EF4-FFF2-40B4-BE49-F238E27FC236}">
                <a16:creationId xmlns:a16="http://schemas.microsoft.com/office/drawing/2014/main" id="{F0F4F999-8DE1-436A-996D-AD3A707515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71677" y="2112046"/>
            <a:ext cx="3410219" cy="3621663"/>
          </a:xfrm>
          <a:prstGeom prst="rect">
            <a:avLst/>
          </a:prstGeom>
        </p:spPr>
      </p:pic>
      <p:pic>
        <p:nvPicPr>
          <p:cNvPr id="10" name="Picture 9" descr="Acute Care Hospitals CAUTI">
            <a:extLst>
              <a:ext uri="{FF2B5EF4-FFF2-40B4-BE49-F238E27FC236}">
                <a16:creationId xmlns:a16="http://schemas.microsoft.com/office/drawing/2014/main" id="{7B875BD8-4461-4BC2-B5FF-E0F54FFF5FA5}"/>
              </a:ext>
            </a:extLst>
          </p:cNvPr>
          <p:cNvPicPr>
            <a:picLocks noChangeAspect="1"/>
          </p:cNvPicPr>
          <p:nvPr/>
        </p:nvPicPr>
        <p:blipFill>
          <a:blip r:embed="rId5"/>
          <a:stretch>
            <a:fillRect/>
          </a:stretch>
        </p:blipFill>
        <p:spPr>
          <a:xfrm>
            <a:off x="6607146" y="2112046"/>
            <a:ext cx="3764761" cy="3543394"/>
          </a:xfrm>
          <a:prstGeom prst="rect">
            <a:avLst/>
          </a:prstGeom>
        </p:spPr>
      </p:pic>
      <p:sp>
        <p:nvSpPr>
          <p:cNvPr id="4" name="Slide Number Placeholder 3">
            <a:extLst>
              <a:ext uri="{FF2B5EF4-FFF2-40B4-BE49-F238E27FC236}">
                <a16:creationId xmlns:a16="http://schemas.microsoft.com/office/drawing/2014/main" id="{1DC9F647-E772-479D-96E5-C05CD5DAD77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9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D9C4B6-1225-4641-AEDD-FA3B6DC5CDE5}"/>
              </a:ext>
              <a:ext uri="{C183D7F6-B498-43B3-948B-1728B52AA6E4}">
                <adec:decorative xmlns=""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142"/>
          <a:stretch/>
        </p:blipFill>
        <p:spPr>
          <a:xfrm>
            <a:off x="7106604" y="2067733"/>
            <a:ext cx="3677305" cy="2956451"/>
          </a:xfrm>
          <a:prstGeom prst="rect">
            <a:avLst/>
          </a:prstGeom>
        </p:spPr>
      </p:pic>
      <p:sp>
        <p:nvSpPr>
          <p:cNvPr id="6" name="Title 5">
            <a:extLst>
              <a:ext uri="{FF2B5EF4-FFF2-40B4-BE49-F238E27FC236}">
                <a16:creationId xmlns:a16="http://schemas.microsoft.com/office/drawing/2014/main" id="{E6E951C0-A61D-484A-97A1-C91ADACC4797}"/>
              </a:ext>
            </a:extLst>
          </p:cNvPr>
          <p:cNvSpPr>
            <a:spLocks noGrp="1"/>
          </p:cNvSpPr>
          <p:nvPr>
            <p:ph type="title"/>
          </p:nvPr>
        </p:nvSpPr>
        <p:spPr/>
        <p:txBody>
          <a:bodyPr>
            <a:normAutofit/>
          </a:bodyPr>
          <a:lstStyle/>
          <a:p>
            <a:r>
              <a:rPr lang="en-US" sz="4400" dirty="0"/>
              <a:t>CLABSI on the Rise</a:t>
            </a:r>
          </a:p>
        </p:txBody>
      </p:sp>
      <p:sp>
        <p:nvSpPr>
          <p:cNvPr id="4" name="Slide Number Placeholder 3">
            <a:extLst>
              <a:ext uri="{FF2B5EF4-FFF2-40B4-BE49-F238E27FC236}">
                <a16:creationId xmlns:a16="http://schemas.microsoft.com/office/drawing/2014/main" id="{698A7367-EFAD-4654-92F4-0D942D3D62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336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COVID-19 on HAIs</a:t>
            </a:r>
          </a:p>
        </p:txBody>
      </p:sp>
      <p:pic>
        <p:nvPicPr>
          <p:cNvPr id="5" name="Content Placeholder 4" descr="The Impact of COVID-19 on HAIs">
            <a:extLst>
              <a:ext uri="{FF2B5EF4-FFF2-40B4-BE49-F238E27FC236}">
                <a16:creationId xmlns:a16="http://schemas.microsoft.com/office/drawing/2014/main" id="{2CD36A83-8816-4615-A4D0-6A55B3832907}"/>
              </a:ext>
            </a:extLst>
          </p:cNvPr>
          <p:cNvPicPr>
            <a:picLocks noGrp="1" noChangeAspect="1"/>
          </p:cNvPicPr>
          <p:nvPr>
            <p:ph idx="4294967295"/>
          </p:nvPr>
        </p:nvPicPr>
        <p:blipFill>
          <a:blip r:embed="rId3"/>
          <a:stretch>
            <a:fillRect/>
          </a:stretch>
        </p:blipFill>
        <p:spPr>
          <a:xfrm>
            <a:off x="1703847" y="1392540"/>
            <a:ext cx="8591006" cy="3769183"/>
          </a:xfrm>
          <a:prstGeom prst="rect">
            <a:avLst/>
          </a:prstGeom>
        </p:spPr>
      </p:pic>
      <p:sp>
        <p:nvSpPr>
          <p:cNvPr id="6" name="TextBox 5">
            <a:extLst>
              <a:ext uri="{FF2B5EF4-FFF2-40B4-BE49-F238E27FC236}">
                <a16:creationId xmlns:a16="http://schemas.microsoft.com/office/drawing/2014/main" id="{E3EEF7C6-71A8-40C4-B039-A66F49D8FF27}"/>
              </a:ext>
            </a:extLst>
          </p:cNvPr>
          <p:cNvSpPr txBox="1"/>
          <p:nvPr/>
        </p:nvSpPr>
        <p:spPr>
          <a:xfrm>
            <a:off x="1626196" y="5265405"/>
            <a:ext cx="6324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The impact of coronavirus disease 2019 (COVID-19) on healthcare-associated infections in 2020: A summary of data reported to the National Healthcare Safety Network | Infection Control &amp; Hospital Epidemiology | Cambridge Core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124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B952-4CE8-41F8-96F6-3C9714034527}"/>
              </a:ext>
            </a:extLst>
          </p:cNvPr>
          <p:cNvSpPr>
            <a:spLocks noGrp="1"/>
          </p:cNvSpPr>
          <p:nvPr>
            <p:ph type="title"/>
          </p:nvPr>
        </p:nvSpPr>
        <p:spPr/>
        <p:txBody>
          <a:bodyPr/>
          <a:lstStyle/>
          <a:p>
            <a:r>
              <a:rPr lang="en-US" dirty="0"/>
              <a:t>HSAG HQIC CLABSI Performance</a:t>
            </a:r>
          </a:p>
        </p:txBody>
      </p:sp>
      <p:sp>
        <p:nvSpPr>
          <p:cNvPr id="7" name="Rectangle: Rounded Corners 6">
            <a:extLst>
              <a:ext uri="{FF2B5EF4-FFF2-40B4-BE49-F238E27FC236}">
                <a16:creationId xmlns:a16="http://schemas.microsoft.com/office/drawing/2014/main" id="{33E994B5-D68B-4047-9B78-3F55F106D806}"/>
              </a:ext>
            </a:extLst>
          </p:cNvPr>
          <p:cNvSpPr/>
          <p:nvPr/>
        </p:nvSpPr>
        <p:spPr>
          <a:xfrm>
            <a:off x="4016404" y="1440753"/>
            <a:ext cx="3892492" cy="457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CLABSI SIR—All Units</a:t>
            </a:r>
          </a:p>
        </p:txBody>
      </p:sp>
      <p:grpSp>
        <p:nvGrpSpPr>
          <p:cNvPr id="3" name="Group 2">
            <a:extLst>
              <a:ext uri="{FF2B5EF4-FFF2-40B4-BE49-F238E27FC236}">
                <a16:creationId xmlns:a16="http://schemas.microsoft.com/office/drawing/2014/main" id="{15BE89A3-4DAD-6944-851E-047880DA5912}"/>
              </a:ext>
              <a:ext uri="{C183D7F6-B498-43B3-948B-1728B52AA6E4}">
                <adec:decorative xmlns="" xmlns:adec="http://schemas.microsoft.com/office/drawing/2017/decorative" val="1"/>
              </a:ext>
            </a:extLst>
          </p:cNvPr>
          <p:cNvGrpSpPr/>
          <p:nvPr/>
        </p:nvGrpSpPr>
        <p:grpSpPr>
          <a:xfrm>
            <a:off x="1538655" y="2093762"/>
            <a:ext cx="9059231" cy="3254226"/>
            <a:chOff x="1538655" y="2093762"/>
            <a:chExt cx="9059231" cy="3254226"/>
          </a:xfrm>
        </p:grpSpPr>
        <p:pic>
          <p:nvPicPr>
            <p:cNvPr id="6" name="Picture 5">
              <a:extLst>
                <a:ext uri="{FF2B5EF4-FFF2-40B4-BE49-F238E27FC236}">
                  <a16:creationId xmlns:a16="http://schemas.microsoft.com/office/drawing/2014/main" id="{A496077D-0A0D-4AE4-AECA-DD03E93402AE}"/>
                </a:ext>
              </a:extLst>
            </p:cNvPr>
            <p:cNvPicPr>
              <a:picLocks noChangeAspect="1"/>
            </p:cNvPicPr>
            <p:nvPr/>
          </p:nvPicPr>
          <p:blipFill>
            <a:blip r:embed="rId3"/>
            <a:stretch>
              <a:fillRect/>
            </a:stretch>
          </p:blipFill>
          <p:spPr>
            <a:xfrm>
              <a:off x="1538655" y="2730058"/>
              <a:ext cx="9059231" cy="2406479"/>
            </a:xfrm>
            <a:prstGeom prst="rect">
              <a:avLst/>
            </a:prstGeom>
          </p:spPr>
        </p:pic>
        <p:sp>
          <p:nvSpPr>
            <p:cNvPr id="9" name="Rectangle: Rounded Corners 8">
              <a:extLst>
                <a:ext uri="{FF2B5EF4-FFF2-40B4-BE49-F238E27FC236}">
                  <a16:creationId xmlns:a16="http://schemas.microsoft.com/office/drawing/2014/main" id="{7079752B-D9FA-426E-86DB-FD0DA1D58AFC}"/>
                </a:ext>
              </a:extLst>
            </p:cNvPr>
            <p:cNvSpPr/>
            <p:nvPr/>
          </p:nvSpPr>
          <p:spPr>
            <a:xfrm>
              <a:off x="2356338" y="2891249"/>
              <a:ext cx="1143000" cy="6858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2019 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SIR = 0.64</a:t>
              </a:r>
            </a:p>
          </p:txBody>
        </p:sp>
        <p:cxnSp>
          <p:nvCxnSpPr>
            <p:cNvPr id="13" name="Straight Connector 12">
              <a:extLst>
                <a:ext uri="{FF2B5EF4-FFF2-40B4-BE49-F238E27FC236}">
                  <a16:creationId xmlns:a16="http://schemas.microsoft.com/office/drawing/2014/main" id="{C102EF92-4090-43E8-B338-5FA366668BF1}"/>
                </a:ext>
              </a:extLst>
            </p:cNvPr>
            <p:cNvCxnSpPr/>
            <p:nvPr/>
          </p:nvCxnSpPr>
          <p:spPr>
            <a:xfrm flipV="1">
              <a:off x="4572000" y="3577049"/>
              <a:ext cx="0" cy="1066800"/>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FE3800E2-EC1C-41A3-9EDF-248C231776B3}"/>
                </a:ext>
              </a:extLst>
            </p:cNvPr>
            <p:cNvSpPr/>
            <p:nvPr/>
          </p:nvSpPr>
          <p:spPr>
            <a:xfrm>
              <a:off x="4133851" y="3124245"/>
              <a:ext cx="876299" cy="45280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Start</a:t>
              </a:r>
            </a:p>
          </p:txBody>
        </p:sp>
        <p:cxnSp>
          <p:nvCxnSpPr>
            <p:cNvPr id="16" name="Straight Connector 15">
              <a:extLst>
                <a:ext uri="{FF2B5EF4-FFF2-40B4-BE49-F238E27FC236}">
                  <a16:creationId xmlns:a16="http://schemas.microsoft.com/office/drawing/2014/main" id="{3ABB9808-3EC4-4106-BF6E-FFCF7810F617}"/>
                </a:ext>
              </a:extLst>
            </p:cNvPr>
            <p:cNvCxnSpPr/>
            <p:nvPr/>
          </p:nvCxnSpPr>
          <p:spPr>
            <a:xfrm>
              <a:off x="1828800" y="3881849"/>
              <a:ext cx="2514600" cy="0"/>
            </a:xfrm>
            <a:prstGeom prst="line">
              <a:avLst/>
            </a:prstGeom>
            <a:ln w="19050">
              <a:solidFill>
                <a:schemeClr val="accent3">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019560C-1142-4F75-94DF-62C54A995587}"/>
                </a:ext>
              </a:extLst>
            </p:cNvPr>
            <p:cNvSpPr/>
            <p:nvPr/>
          </p:nvSpPr>
          <p:spPr>
            <a:xfrm>
              <a:off x="5867400" y="4623334"/>
              <a:ext cx="609588"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F5E9638-116F-4D6D-86AF-B3E4E9792CD1}"/>
                </a:ext>
              </a:extLst>
            </p:cNvPr>
            <p:cNvSpPr txBox="1"/>
            <p:nvPr/>
          </p:nvSpPr>
          <p:spPr>
            <a:xfrm>
              <a:off x="5676894" y="5041011"/>
              <a:ext cx="990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COVID Surge</a:t>
              </a:r>
            </a:p>
          </p:txBody>
        </p:sp>
        <p:sp>
          <p:nvSpPr>
            <p:cNvPr id="19" name="Rectangle 18">
              <a:extLst>
                <a:ext uri="{FF2B5EF4-FFF2-40B4-BE49-F238E27FC236}">
                  <a16:creationId xmlns:a16="http://schemas.microsoft.com/office/drawing/2014/main" id="{4FA93D3F-A560-4759-9A9C-D5C3086EA6F5}"/>
                </a:ext>
              </a:extLst>
            </p:cNvPr>
            <p:cNvSpPr/>
            <p:nvPr/>
          </p:nvSpPr>
          <p:spPr>
            <a:xfrm>
              <a:off x="6975355" y="4609634"/>
              <a:ext cx="609588"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98792BF-6F78-4F36-9FBF-BDE3F36C50CC}"/>
                </a:ext>
              </a:extLst>
            </p:cNvPr>
            <p:cNvSpPr/>
            <p:nvPr/>
          </p:nvSpPr>
          <p:spPr>
            <a:xfrm>
              <a:off x="8786620" y="4643849"/>
              <a:ext cx="609588"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9DB0220-053A-4004-B234-6476F0CF8AA7}"/>
                </a:ext>
              </a:extLst>
            </p:cNvPr>
            <p:cNvSpPr txBox="1"/>
            <p:nvPr/>
          </p:nvSpPr>
          <p:spPr>
            <a:xfrm>
              <a:off x="6784849" y="5070989"/>
              <a:ext cx="990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COVID Surge</a:t>
              </a:r>
            </a:p>
          </p:txBody>
        </p:sp>
        <p:sp>
          <p:nvSpPr>
            <p:cNvPr id="22" name="TextBox 21">
              <a:extLst>
                <a:ext uri="{FF2B5EF4-FFF2-40B4-BE49-F238E27FC236}">
                  <a16:creationId xmlns:a16="http://schemas.microsoft.com/office/drawing/2014/main" id="{EAAC6BFB-6090-4EA4-8FB4-0CD786BFED1F}"/>
                </a:ext>
              </a:extLst>
            </p:cNvPr>
            <p:cNvSpPr txBox="1"/>
            <p:nvPr/>
          </p:nvSpPr>
          <p:spPr>
            <a:xfrm>
              <a:off x="8596114" y="5070988"/>
              <a:ext cx="990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COVID Surge</a:t>
              </a:r>
            </a:p>
          </p:txBody>
        </p:sp>
        <p:cxnSp>
          <p:nvCxnSpPr>
            <p:cNvPr id="30" name="Straight Connector 29">
              <a:extLst>
                <a:ext uri="{FF2B5EF4-FFF2-40B4-BE49-F238E27FC236}">
                  <a16:creationId xmlns:a16="http://schemas.microsoft.com/office/drawing/2014/main" id="{0DCCC235-A2E5-4E88-BAD6-D7A9BD4DC130}"/>
                </a:ext>
              </a:extLst>
            </p:cNvPr>
            <p:cNvCxnSpPr/>
            <p:nvPr/>
          </p:nvCxnSpPr>
          <p:spPr>
            <a:xfrm flipV="1">
              <a:off x="6400800" y="3000105"/>
              <a:ext cx="0" cy="1565985"/>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2D798D14-031A-408B-BA9F-04ABAC1E3DD2}"/>
                </a:ext>
              </a:extLst>
            </p:cNvPr>
            <p:cNvSpPr/>
            <p:nvPr/>
          </p:nvSpPr>
          <p:spPr>
            <a:xfrm>
              <a:off x="5962651" y="2572507"/>
              <a:ext cx="876299" cy="45280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HQIC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Start</a:t>
              </a:r>
            </a:p>
          </p:txBody>
        </p:sp>
        <p:sp>
          <p:nvSpPr>
            <p:cNvPr id="32" name="Rectangle: Rounded Corners 31">
              <a:extLst>
                <a:ext uri="{FF2B5EF4-FFF2-40B4-BE49-F238E27FC236}">
                  <a16:creationId xmlns:a16="http://schemas.microsoft.com/office/drawing/2014/main" id="{DAB51971-431B-421E-9EDB-01326EAF9D89}"/>
                </a:ext>
              </a:extLst>
            </p:cNvPr>
            <p:cNvSpPr/>
            <p:nvPr/>
          </p:nvSpPr>
          <p:spPr>
            <a:xfrm>
              <a:off x="8305800" y="2093762"/>
              <a:ext cx="2057400" cy="6858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Current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SIR = 1.12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(04/01/2021 – 03/31/2022)</a:t>
              </a:r>
            </a:p>
          </p:txBody>
        </p:sp>
      </p:grpSp>
      <p:sp>
        <p:nvSpPr>
          <p:cNvPr id="4" name="Slide Number Placeholder 3">
            <a:extLst>
              <a:ext uri="{FF2B5EF4-FFF2-40B4-BE49-F238E27FC236}">
                <a16:creationId xmlns:a16="http://schemas.microsoft.com/office/drawing/2014/main" id="{2146BFD4-577D-4F5E-A608-66B115DF2A5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202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1779528-A0B2-46CC-8696-85534BFF388A}"/>
              </a:ext>
            </a:extLst>
          </p:cNvPr>
          <p:cNvSpPr>
            <a:spLocks noGrp="1"/>
          </p:cNvSpPr>
          <p:nvPr>
            <p:ph type="title"/>
          </p:nvPr>
        </p:nvSpPr>
        <p:spPr>
          <a:xfrm>
            <a:off x="815224" y="1770611"/>
            <a:ext cx="10515600" cy="1162569"/>
          </a:xfrm>
        </p:spPr>
        <p:txBody>
          <a:bodyPr>
            <a:normAutofit fontScale="90000"/>
          </a:bodyPr>
          <a:lstStyle/>
          <a:p>
            <a:pPr algn="ctr"/>
            <a:r>
              <a:rPr lang="en-US" sz="4000" dirty="0"/>
              <a:t>Self Regional Healthcare</a:t>
            </a:r>
            <a:br>
              <a:rPr lang="en-US" sz="4000" dirty="0"/>
            </a:br>
            <a:r>
              <a:rPr lang="en-US" sz="4000" dirty="0"/>
              <a:t> Success Story</a:t>
            </a:r>
          </a:p>
        </p:txBody>
      </p:sp>
      <p:pic>
        <p:nvPicPr>
          <p:cNvPr id="10" name="Picture 9">
            <a:extLst>
              <a:ext uri="{FF2B5EF4-FFF2-40B4-BE49-F238E27FC236}">
                <a16:creationId xmlns:a16="http://schemas.microsoft.com/office/drawing/2014/main" id="{C656282B-7BA2-45E1-9D6B-3DCA3FD579B1}"/>
              </a:ext>
              <a:ext uri="{C183D7F6-B498-43B3-948B-1728B52AA6E4}">
                <adec:decorative xmlns="" xmlns:adec="http://schemas.microsoft.com/office/drawing/2017/decorative" val="1"/>
              </a:ext>
            </a:extLst>
          </p:cNvPr>
          <p:cNvPicPr>
            <a:picLocks noChangeAspect="1"/>
          </p:cNvPicPr>
          <p:nvPr/>
        </p:nvPicPr>
        <p:blipFill rotWithShape="1">
          <a:blip r:embed="rId3"/>
          <a:srcRect t="-1" b="1625"/>
          <a:stretch/>
        </p:blipFill>
        <p:spPr>
          <a:xfrm>
            <a:off x="609599" y="5771630"/>
            <a:ext cx="11059887" cy="925261"/>
          </a:xfrm>
          <a:prstGeom prst="rect">
            <a:avLst/>
          </a:prstGeom>
        </p:spPr>
      </p:pic>
      <p:sp>
        <p:nvSpPr>
          <p:cNvPr id="2" name="Rectangle 1"/>
          <p:cNvSpPr/>
          <p:nvPr/>
        </p:nvSpPr>
        <p:spPr>
          <a:xfrm>
            <a:off x="4727171" y="3152075"/>
            <a:ext cx="3336175" cy="1200329"/>
          </a:xfrm>
          <a:prstGeom prst="rect">
            <a:avLst/>
          </a:prstGeom>
        </p:spPr>
        <p:txBody>
          <a:bodyPr wrap="square">
            <a:spAutoFit/>
          </a:bodyPr>
          <a:lstStyle/>
          <a:p>
            <a:pPr marL="85723" defTabSz="685783"/>
            <a:r>
              <a:rPr lang="en-US" b="1" dirty="0">
                <a:solidFill>
                  <a:srgbClr val="000000"/>
                </a:solidFill>
                <a:latin typeface="Calibri" panose="020F0502020204030204" pitchFamily="34" charset="0"/>
                <a:cs typeface="Calibri" panose="020F0502020204030204" pitchFamily="34" charset="0"/>
              </a:rPr>
              <a:t>Jennifer Clary, MS BS RRT </a:t>
            </a:r>
          </a:p>
          <a:p>
            <a:pPr marL="85723" defTabSz="685783"/>
            <a:r>
              <a:rPr lang="en-US" dirty="0">
                <a:solidFill>
                  <a:srgbClr val="000000"/>
                </a:solidFill>
                <a:latin typeface="Calibri" panose="020F0502020204030204" pitchFamily="34" charset="0"/>
                <a:cs typeface="Calibri" panose="020F0502020204030204" pitchFamily="34" charset="0"/>
              </a:rPr>
              <a:t>Director, Quality Management </a:t>
            </a:r>
          </a:p>
          <a:p>
            <a:pPr marL="85723" defTabSz="685783"/>
            <a:r>
              <a:rPr lang="en-US" dirty="0">
                <a:solidFill>
                  <a:srgbClr val="000000"/>
                </a:solidFill>
                <a:latin typeface="Calibri" panose="020F0502020204030204" pitchFamily="34" charset="0"/>
                <a:cs typeface="Calibri" panose="020F0502020204030204" pitchFamily="34" charset="0"/>
              </a:rPr>
              <a:t>Self Regional Healthcare</a:t>
            </a:r>
          </a:p>
          <a:p>
            <a:pPr marL="85723" defTabSz="685783"/>
            <a:r>
              <a:rPr lang="en-US" dirty="0">
                <a:solidFill>
                  <a:srgbClr val="000000"/>
                </a:solidFill>
                <a:latin typeface="Calibri" panose="020F0502020204030204" pitchFamily="34" charset="0"/>
                <a:cs typeface="Calibri" panose="020F0502020204030204" pitchFamily="34" charset="0"/>
              </a:rPr>
              <a:t>HSAG HQIC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2CD8-2456-4537-B600-04522923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1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B201038-B805-4A2B-B064-D6CF850010DA}"/>
              </a:ext>
              <a:ext uri="{C183D7F6-B498-43B3-948B-1728B52AA6E4}">
                <adec:decorative xmlns="" xmlns:adec="http://schemas.microsoft.com/office/drawing/2017/decorative" val="1"/>
              </a:ext>
            </a:extLst>
          </p:cNvPr>
          <p:cNvPicPr>
            <a:picLocks noGrp="1" noChangeAspect="1"/>
          </p:cNvPicPr>
          <p:nvPr>
            <p:ph sz="half" idx="1"/>
          </p:nvPr>
        </p:nvPicPr>
        <p:blipFill rotWithShape="1">
          <a:blip r:embed="rId3"/>
          <a:srcRect l="25175" r="1349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CEDA51-60C0-4952-8840-D78943583EDC}"/>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Self Regional Healthcare</a:t>
            </a:r>
          </a:p>
        </p:txBody>
      </p:sp>
      <p:sp>
        <p:nvSpPr>
          <p:cNvPr id="6" name="Content Placeholder 5">
            <a:extLst>
              <a:ext uri="{FF2B5EF4-FFF2-40B4-BE49-F238E27FC236}">
                <a16:creationId xmlns:a16="http://schemas.microsoft.com/office/drawing/2014/main" id="{A1F714BD-C67E-4585-912B-7581181D30C9}"/>
              </a:ext>
            </a:extLst>
          </p:cNvPr>
          <p:cNvSpPr>
            <a:spLocks noGrp="1"/>
          </p:cNvSpPr>
          <p:nvPr>
            <p:ph sz="half" idx="2"/>
          </p:nvPr>
        </p:nvSpPr>
        <p:spPr>
          <a:xfrm>
            <a:off x="838200" y="2434201"/>
            <a:ext cx="3822189" cy="3742762"/>
          </a:xfrm>
        </p:spPr>
        <p:txBody>
          <a:bodyPr vert="horz" lIns="91440" tIns="45720" rIns="91440" bIns="45720" rtlCol="0">
            <a:normAutofit/>
          </a:bodyPr>
          <a:lstStyle/>
          <a:p>
            <a:r>
              <a:rPr lang="en-US" sz="1700" dirty="0"/>
              <a:t>358 Bed Hospital</a:t>
            </a:r>
          </a:p>
          <a:p>
            <a:pPr lvl="1"/>
            <a:r>
              <a:rPr lang="en-US" sz="1700" dirty="0"/>
              <a:t>DNV and ISO Accredited</a:t>
            </a:r>
          </a:p>
          <a:p>
            <a:pPr lvl="1"/>
            <a:r>
              <a:rPr lang="en-US" sz="1700" dirty="0"/>
              <a:t>Level 3 Accredited Trauma Center</a:t>
            </a:r>
          </a:p>
          <a:p>
            <a:pPr lvl="1"/>
            <a:r>
              <a:rPr lang="en-US" sz="1700" dirty="0"/>
              <a:t>DNV Primary Stroke Center</a:t>
            </a:r>
          </a:p>
          <a:p>
            <a:pPr lvl="1"/>
            <a:r>
              <a:rPr lang="en-US" sz="1700" dirty="0"/>
              <a:t>Accredited Chest Pain Center</a:t>
            </a:r>
          </a:p>
          <a:p>
            <a:pPr lvl="1"/>
            <a:r>
              <a:rPr lang="en-US" sz="1700" dirty="0"/>
              <a:t> COC Accredited Cancer Center</a:t>
            </a:r>
          </a:p>
          <a:p>
            <a:pPr lvl="1"/>
            <a:r>
              <a:rPr lang="en-US" sz="1700" dirty="0"/>
              <a:t>Gallup Great Workplace Award Winner</a:t>
            </a:r>
          </a:p>
          <a:p>
            <a:pPr lvl="1"/>
            <a:r>
              <a:rPr lang="en-US" sz="1700" dirty="0"/>
              <a:t>Get with the Guidelines Gold Plus Stroke and Chest Pain recognition for 2022</a:t>
            </a:r>
          </a:p>
          <a:p>
            <a:pPr lvl="1"/>
            <a:r>
              <a:rPr lang="en-US" sz="1700" dirty="0"/>
              <a:t>Leapfrog A Rating for Spring 2022</a:t>
            </a:r>
          </a:p>
        </p:txBody>
      </p:sp>
    </p:spTree>
    <p:extLst>
      <p:ext uri="{BB962C8B-B14F-4D97-AF65-F5344CB8AC3E}">
        <p14:creationId xmlns:p14="http://schemas.microsoft.com/office/powerpoint/2010/main" val="348879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2A653E-5BA4-4AB8-BE4E-4A546BF6096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Self Regional Healthcare </a:t>
            </a: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27726D4-8F67-4B33-91D2-C67A384D0121}"/>
              </a:ext>
              <a:ext uri="{C183D7F6-B498-43B3-948B-1728B52AA6E4}">
                <adec:decorative xmlns="" xmlns:adec="http://schemas.microsoft.com/office/drawing/2017/decorative" val="1"/>
              </a:ext>
            </a:extLst>
          </p:cNvPr>
          <p:cNvPicPr>
            <a:picLocks noGrp="1" noChangeAspect="1"/>
          </p:cNvPicPr>
          <p:nvPr>
            <p:ph idx="1"/>
          </p:nvPr>
        </p:nvPicPr>
        <p:blipFill rotWithShape="1">
          <a:blip r:embed="rId3"/>
          <a:srcRect r="1395"/>
          <a:stretch/>
        </p:blipFill>
        <p:spPr>
          <a:xfrm>
            <a:off x="5200088" y="492573"/>
            <a:ext cx="6461013" cy="5880796"/>
          </a:xfrm>
          <a:prstGeom prst="rect">
            <a:avLst/>
          </a:prstGeom>
        </p:spPr>
      </p:pic>
    </p:spTree>
    <p:extLst>
      <p:ext uri="{BB962C8B-B14F-4D97-AF65-F5344CB8AC3E}">
        <p14:creationId xmlns:p14="http://schemas.microsoft.com/office/powerpoint/2010/main" val="2012001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2E1A5B-357B-4898-85AC-EC6EE988D0A5}"/>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kern="1200" dirty="0">
                <a:solidFill>
                  <a:srgbClr val="FFFFFF"/>
                </a:solidFill>
                <a:latin typeface="+mj-lt"/>
                <a:ea typeface="+mj-ea"/>
                <a:cs typeface="+mj-cs"/>
              </a:rPr>
              <a:t>Current State of Self Regional Healthcare 2021 </a:t>
            </a:r>
          </a:p>
        </p:txBody>
      </p:sp>
      <p:graphicFrame>
        <p:nvGraphicFramePr>
          <p:cNvPr id="7" name="Chart 6">
            <a:extLst>
              <a:ext uri="{FF2B5EF4-FFF2-40B4-BE49-F238E27FC236}">
                <a16:creationId xmlns:a16="http://schemas.microsoft.com/office/drawing/2014/main" id="{41389260-0A10-4D44-87A1-2C77BB3D813D}"/>
              </a:ext>
              <a:ext uri="{C183D7F6-B498-43B3-948B-1728B52AA6E4}">
                <adec:decorative xmlns="" xmlns:adec="http://schemas.microsoft.com/office/drawing/2017/decorative" val="1"/>
              </a:ext>
            </a:extLst>
          </p:cNvPr>
          <p:cNvGraphicFramePr>
            <a:graphicFrameLocks/>
          </p:cNvGraphicFramePr>
          <p:nvPr>
            <p:extLst>
              <p:ext uri="{D42A27DB-BD31-4B8C-83A1-F6EECF244321}">
                <p14:modId xmlns:p14="http://schemas.microsoft.com/office/powerpoint/2010/main" val="908571220"/>
              </p:ext>
            </p:extLst>
          </p:nvPr>
        </p:nvGraphicFramePr>
        <p:xfrm>
          <a:off x="566744" y="2660287"/>
          <a:ext cx="6579910" cy="3646887"/>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6D30126-6314-4A93-B27E-5C66CF781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5FF3F4D-AC0C-4A74-8699-A1A567279480}"/>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In FY 2020 and FY 2021, more than half of the CLABSIs had been reported in the ICU. </a:t>
            </a:r>
          </a:p>
        </p:txBody>
      </p:sp>
    </p:spTree>
    <p:extLst>
      <p:ext uri="{BB962C8B-B14F-4D97-AF65-F5344CB8AC3E}">
        <p14:creationId xmlns:p14="http://schemas.microsoft.com/office/powerpoint/2010/main" val="3877943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6B5D57-19A1-4BEB-9FCB-C7F099F217B0}"/>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We had seen success in the past……</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5B51649-C895-4CDD-8071-B29F6871B3ED}"/>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1675443" y="2509911"/>
            <a:ext cx="8786015" cy="3997637"/>
          </a:xfrm>
          <a:prstGeom prst="rect">
            <a:avLst/>
          </a:prstGeom>
        </p:spPr>
      </p:pic>
    </p:spTree>
    <p:extLst>
      <p:ext uri="{BB962C8B-B14F-4D97-AF65-F5344CB8AC3E}">
        <p14:creationId xmlns:p14="http://schemas.microsoft.com/office/powerpoint/2010/main" val="132623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idx="1"/>
          </p:nvPr>
        </p:nvSpPr>
        <p:spPr>
          <a:xfrm>
            <a:off x="1861706" y="1456498"/>
            <a:ext cx="7886700" cy="4031021"/>
          </a:xfrm>
        </p:spPr>
        <p:txBody>
          <a:bodyPr/>
          <a:lstStyle/>
          <a:p>
            <a:pPr>
              <a:spcAft>
                <a:spcPts val="600"/>
              </a:spcAft>
            </a:pPr>
            <a:r>
              <a:rPr lang="en-US" dirty="0"/>
              <a:t>Welcome and Introductions</a:t>
            </a:r>
          </a:p>
          <a:p>
            <a:pPr>
              <a:spcBef>
                <a:spcPts val="900"/>
              </a:spcBef>
              <a:spcAft>
                <a:spcPts val="600"/>
              </a:spcAft>
            </a:pPr>
            <a:r>
              <a:rPr lang="en-US" dirty="0"/>
              <a:t>Setting the Stage and Review of HQIC Data</a:t>
            </a:r>
          </a:p>
          <a:p>
            <a:pPr>
              <a:spcBef>
                <a:spcPts val="900"/>
              </a:spcBef>
              <a:spcAft>
                <a:spcPts val="600"/>
              </a:spcAft>
            </a:pPr>
            <a:r>
              <a:rPr lang="en-US" dirty="0"/>
              <a:t>Presentations by Subject Matter Experts </a:t>
            </a:r>
          </a:p>
          <a:p>
            <a:pPr>
              <a:spcBef>
                <a:spcPts val="900"/>
              </a:spcBef>
              <a:spcAft>
                <a:spcPts val="600"/>
              </a:spcAft>
            </a:pPr>
            <a:r>
              <a:rPr lang="en-US" dirty="0"/>
              <a:t>Sharing of Hospital Success Story</a:t>
            </a:r>
          </a:p>
          <a:p>
            <a:pPr>
              <a:spcBef>
                <a:spcPts val="900"/>
              </a:spcBef>
              <a:spcAft>
                <a:spcPts val="600"/>
              </a:spcAft>
            </a:pPr>
            <a:r>
              <a:rPr lang="en-US" dirty="0"/>
              <a:t>Interactive Q&amp;A/Open Discussion</a:t>
            </a:r>
          </a:p>
          <a:p>
            <a:pPr>
              <a:spcBef>
                <a:spcPts val="900"/>
              </a:spcBef>
              <a:spcAft>
                <a:spcPts val="600"/>
              </a:spcAft>
            </a:pPr>
            <a:r>
              <a:rPr lang="en-US" dirty="0"/>
              <a:t>Key Takeaways</a:t>
            </a:r>
          </a:p>
          <a:p>
            <a:r>
              <a:rPr lang="en-US" dirty="0"/>
              <a:t>Upcoming Events</a:t>
            </a:r>
          </a:p>
        </p:txBody>
      </p:sp>
      <p:sp>
        <p:nvSpPr>
          <p:cNvPr id="4" name="Slide Number Placeholder 3"/>
          <p:cNvSpPr>
            <a:spLocks noGrp="1"/>
          </p:cNvSpPr>
          <p:nvPr>
            <p:ph type="sldNum" idx="12"/>
          </p:nvPr>
        </p:nvSpPr>
        <p:spPr/>
        <p:txBody>
          <a:bodyPr/>
          <a:lstStyle/>
          <a:p>
            <a:pPr defTabSz="685783">
              <a:buClr>
                <a:srgbClr val="000000"/>
              </a:buClr>
              <a:defRPr/>
            </a:pPr>
            <a:fld id="{00000000-1234-1234-1234-123412341234}" type="slidenum">
              <a:rPr lang="en-US" kern="0"/>
              <a:pPr defTabSz="685783">
                <a:buClr>
                  <a:srgbClr val="000000"/>
                </a:buClr>
                <a:defRPr/>
              </a:pPr>
              <a:t>3</a:t>
            </a:fld>
            <a:endParaRPr lang="en-US" kern="0" dirty="0"/>
          </a:p>
        </p:txBody>
      </p:sp>
    </p:spTree>
    <p:extLst>
      <p:ext uri="{BB962C8B-B14F-4D97-AF65-F5344CB8AC3E}">
        <p14:creationId xmlns:p14="http://schemas.microsoft.com/office/powerpoint/2010/main" val="1648688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160B-19D3-9842-B2F3-9BF4307EC499}"/>
              </a:ext>
            </a:extLst>
          </p:cNvPr>
          <p:cNvSpPr>
            <a:spLocks noGrp="1"/>
          </p:cNvSpPr>
          <p:nvPr>
            <p:ph type="title"/>
          </p:nvPr>
        </p:nvSpPr>
        <p:spPr>
          <a:xfrm>
            <a:off x="321733" y="-1592012"/>
            <a:ext cx="11353801" cy="1325563"/>
          </a:xfrm>
        </p:spPr>
        <p:txBody>
          <a:bodyPr/>
          <a:lstStyle/>
          <a:p>
            <a:r>
              <a:rPr lang="en-US" dirty="0"/>
              <a:t>SUR Data fy2017 – FY2021-ICU-Central Line Data</a:t>
            </a:r>
          </a:p>
        </p:txBody>
      </p:sp>
      <p:pic>
        <p:nvPicPr>
          <p:cNvPr id="5" name="Picture 4">
            <a:extLst>
              <a:ext uri="{FF2B5EF4-FFF2-40B4-BE49-F238E27FC236}">
                <a16:creationId xmlns:a16="http://schemas.microsoft.com/office/drawing/2014/main" id="{B5EDC1D0-AEA0-4261-BB8D-39B94CD813FA}"/>
              </a:ext>
              <a:ext uri="{C183D7F6-B498-43B3-948B-1728B52AA6E4}">
                <adec:decorative xmlns="" xmlns:adec="http://schemas.microsoft.com/office/drawing/2017/decorative" val="1"/>
              </a:ext>
            </a:extLst>
          </p:cNvPr>
          <p:cNvPicPr>
            <a:picLocks noChangeAspect="1"/>
          </p:cNvPicPr>
          <p:nvPr/>
        </p:nvPicPr>
        <p:blipFill rotWithShape="1">
          <a:blip r:embed="rId3"/>
          <a:srcRect r="-1" b="806"/>
          <a:stretch/>
        </p:blipFill>
        <p:spPr>
          <a:xfrm>
            <a:off x="321733" y="321733"/>
            <a:ext cx="11548534" cy="6214534"/>
          </a:xfrm>
          <a:prstGeom prst="rect">
            <a:avLst/>
          </a:prstGeom>
        </p:spPr>
      </p:pic>
    </p:spTree>
    <p:extLst>
      <p:ext uri="{BB962C8B-B14F-4D97-AF65-F5344CB8AC3E}">
        <p14:creationId xmlns:p14="http://schemas.microsoft.com/office/powerpoint/2010/main" val="352265771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D98CAC-3EFF-4342-BD5A-6C0E8CAB4C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6D3DD4C-6FF1-47FC-81FE-C0B181D5FF35}"/>
              </a:ext>
            </a:extLst>
          </p:cNvPr>
          <p:cNvSpPr>
            <a:spLocks noGrp="1"/>
          </p:cNvSpPr>
          <p:nvPr>
            <p:ph type="ctrTitle"/>
          </p:nvPr>
        </p:nvSpPr>
        <p:spPr>
          <a:xfrm>
            <a:off x="838200" y="914402"/>
            <a:ext cx="10515600" cy="2659957"/>
          </a:xfrm>
        </p:spPr>
        <p:txBody>
          <a:bodyPr>
            <a:normAutofit/>
          </a:bodyPr>
          <a:lstStyle/>
          <a:p>
            <a:r>
              <a:rPr lang="en-US" sz="8000">
                <a:solidFill>
                  <a:srgbClr val="FFFFFF"/>
                </a:solidFill>
              </a:rPr>
              <a:t>So What Happened?</a:t>
            </a:r>
          </a:p>
        </p:txBody>
      </p:sp>
    </p:spTree>
    <p:extLst>
      <p:ext uri="{BB962C8B-B14F-4D97-AF65-F5344CB8AC3E}">
        <p14:creationId xmlns:p14="http://schemas.microsoft.com/office/powerpoint/2010/main" val="3729456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D9D5-6C31-48CF-A3CA-F893010B46DA}"/>
              </a:ext>
            </a:extLst>
          </p:cNvPr>
          <p:cNvSpPr>
            <a:spLocks noGrp="1"/>
          </p:cNvSpPr>
          <p:nvPr>
            <p:ph type="title"/>
          </p:nvPr>
        </p:nvSpPr>
        <p:spPr>
          <a:xfrm>
            <a:off x="804672" y="723578"/>
            <a:ext cx="3387106" cy="1645501"/>
          </a:xfrm>
        </p:spPr>
        <p:txBody>
          <a:bodyPr vert="horz" lIns="91440" tIns="45720" rIns="91440" bIns="45720" rtlCol="0" anchor="ctr">
            <a:normAutofit/>
          </a:bodyPr>
          <a:lstStyle/>
          <a:p>
            <a:r>
              <a:rPr lang="en-US" dirty="0"/>
              <a:t>COVID Happened…..</a:t>
            </a:r>
          </a:p>
        </p:txBody>
      </p:sp>
      <p:sp>
        <p:nvSpPr>
          <p:cNvPr id="14" name="TextBox 13">
            <a:extLst>
              <a:ext uri="{FF2B5EF4-FFF2-40B4-BE49-F238E27FC236}">
                <a16:creationId xmlns:a16="http://schemas.microsoft.com/office/drawing/2014/main" id="{94BA5DB0-7DFD-4615-93CD-A6B924026F86}"/>
              </a:ext>
            </a:extLst>
          </p:cNvPr>
          <p:cNvSpPr txBox="1"/>
          <p:nvPr/>
        </p:nvSpPr>
        <p:spPr>
          <a:xfrm>
            <a:off x="804672" y="2548467"/>
            <a:ext cx="3387105" cy="3628495"/>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Highest Number of Admits during COVID (1</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surge): 235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Highest Number of deaths during COVID (1</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surge): 51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BB6D9F6-3E47-45AD-8461-718A3C87E3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3B16A00-A549-4B07-B8C2-4B3A966D9E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8D34136-6C29-41CB-ACCD-6CE0AB588F65}"/>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5009463" y="512408"/>
            <a:ext cx="3775899" cy="3285032"/>
          </a:xfrm>
          <a:prstGeom prst="rect">
            <a:avLst/>
          </a:prstGeom>
        </p:spPr>
      </p:pic>
      <p:sp>
        <p:nvSpPr>
          <p:cNvPr id="25" name="Rectangle 24">
            <a:extLst>
              <a:ext uri="{FF2B5EF4-FFF2-40B4-BE49-F238E27FC236}">
                <a16:creationId xmlns:a16="http://schemas.microsoft.com/office/drawing/2014/main" id="{33B86BAE-87B4-4192-ABB2-627FFC965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0110DED-7C64-4EA6-BB8E-460EDA96A000}"/>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9449990" y="474133"/>
            <a:ext cx="2097801" cy="2717800"/>
          </a:xfrm>
          <a:prstGeom prst="rect">
            <a:avLst/>
          </a:prstGeom>
        </p:spPr>
      </p:pic>
      <p:sp>
        <p:nvSpPr>
          <p:cNvPr id="27" name="Rectangle 26">
            <a:extLst>
              <a:ext uri="{FF2B5EF4-FFF2-40B4-BE49-F238E27FC236}">
                <a16:creationId xmlns:a16="http://schemas.microsoft.com/office/drawing/2014/main" id="{22BB4F03-4463-45CC-89A7-8E03412EDD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7E3934-E471-4AE4-8D31-3BF019C8C0CF}"/>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5355954" y="4318312"/>
            <a:ext cx="3082916" cy="2065554"/>
          </a:xfrm>
          <a:prstGeom prst="rect">
            <a:avLst/>
          </a:prstGeom>
        </p:spPr>
      </p:pic>
      <p:sp>
        <p:nvSpPr>
          <p:cNvPr id="29" name="Rectangle 28">
            <a:extLst>
              <a:ext uri="{FF2B5EF4-FFF2-40B4-BE49-F238E27FC236}">
                <a16:creationId xmlns:a16="http://schemas.microsoft.com/office/drawing/2014/main" id="{80E1AEAE-1F52-4C29-925C-27738417E9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222111D-F92E-402E-8B48-4A15C605A22F}"/>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9279639" y="3826247"/>
            <a:ext cx="2438503" cy="2401667"/>
          </a:xfrm>
          <a:prstGeom prst="rect">
            <a:avLst/>
          </a:prstGeom>
        </p:spPr>
      </p:pic>
    </p:spTree>
    <p:extLst>
      <p:ext uri="{BB962C8B-B14F-4D97-AF65-F5344CB8AC3E}">
        <p14:creationId xmlns:p14="http://schemas.microsoft.com/office/powerpoint/2010/main" val="130382439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57C708-CA0A-432E-A3F8-6DDAB12D6EF6}"/>
              </a:ext>
            </a:extLst>
          </p:cNvPr>
          <p:cNvSpPr>
            <a:spLocks noGrp="1"/>
          </p:cNvSpPr>
          <p:nvPr>
            <p:ph type="ctrTitle"/>
          </p:nvPr>
        </p:nvSpPr>
        <p:spPr>
          <a:xfrm>
            <a:off x="7464614" y="1783959"/>
            <a:ext cx="4087306" cy="2889114"/>
          </a:xfrm>
        </p:spPr>
        <p:txBody>
          <a:bodyPr anchor="b">
            <a:normAutofit/>
          </a:bodyPr>
          <a:lstStyle/>
          <a:p>
            <a:pPr algn="l"/>
            <a:r>
              <a:rPr lang="en-US" sz="5400"/>
              <a:t>So What Did We Do?</a:t>
            </a:r>
          </a:p>
        </p:txBody>
      </p:sp>
      <p:sp>
        <p:nvSpPr>
          <p:cNvPr id="13" name="Freeform: Shape 10">
            <a:extLst>
              <a:ext uri="{FF2B5EF4-FFF2-40B4-BE49-F238E27FC236}">
                <a16:creationId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6" descr="Sticky notes with question marks">
            <a:extLst>
              <a:ext uri="{FF2B5EF4-FFF2-40B4-BE49-F238E27FC236}">
                <a16:creationId xmlns:a16="http://schemas.microsoft.com/office/drawing/2014/main" id="{5CA576EB-DB91-CAED-101A-C14F5636DEBE}"/>
              </a:ext>
            </a:extLst>
          </p:cNvPr>
          <p:cNvPicPr>
            <a:picLocks noChangeAspect="1"/>
          </p:cNvPicPr>
          <p:nvPr/>
        </p:nvPicPr>
        <p:blipFill rotWithShape="1">
          <a:blip r:embed="rId3"/>
          <a:srcRect l="17016" r="1457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937244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27B839B-9ADE-406B-8590-F1CAEDED45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
            <a:extLst>
              <a:ext uri="{FF2B5EF4-FFF2-40B4-BE49-F238E27FC236}">
                <a16:creationId xmlns:a16="http://schemas.microsoft.com/office/drawing/2014/main" id="{CFE45BF0-46DB-408C-B5F7-7B117168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6">
            <a:extLst>
              <a:ext uri="{FF2B5EF4-FFF2-40B4-BE49-F238E27FC236}">
                <a16:creationId xmlns:a16="http://schemas.microsoft.com/office/drawing/2014/main" id="{2AEBC8F2-97B1-41B4-93F1-2D289E197F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7">
            <a:extLst>
              <a:ext uri="{FF2B5EF4-FFF2-40B4-BE49-F238E27FC236}">
                <a16:creationId xmlns:a16="http://schemas.microsoft.com/office/drawing/2014/main" id="{472E3A19-F5D5-48FC-BB9C-48C2F68F59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
            <a:extLst>
              <a:ext uri="{FF2B5EF4-FFF2-40B4-BE49-F238E27FC236}">
                <a16:creationId xmlns:a16="http://schemas.microsoft.com/office/drawing/2014/main" id="{7A62E32F-BB65-43A8-8EB5-92346890E5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4E91B64-9FCC-451E-AFB4-A827D63293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7ABFC2-C3EB-4C4C-ACB5-1A25140C02B7}"/>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Process Improvement to the Rescue</a:t>
            </a:r>
          </a:p>
        </p:txBody>
      </p:sp>
      <p:sp>
        <p:nvSpPr>
          <p:cNvPr id="3" name="Content Placeholder 2">
            <a:extLst>
              <a:ext uri="{FF2B5EF4-FFF2-40B4-BE49-F238E27FC236}">
                <a16:creationId xmlns:a16="http://schemas.microsoft.com/office/drawing/2014/main" id="{A2AA1301-AE14-40A5-8635-BE70E1624B5F}"/>
              </a:ext>
            </a:extLst>
          </p:cNvPr>
          <p:cNvSpPr>
            <a:spLocks noGrp="1"/>
          </p:cNvSpPr>
          <p:nvPr>
            <p:ph idx="1"/>
          </p:nvPr>
        </p:nvSpPr>
        <p:spPr>
          <a:xfrm>
            <a:off x="1367624" y="2490436"/>
            <a:ext cx="9708995" cy="3567173"/>
          </a:xfrm>
        </p:spPr>
        <p:txBody>
          <a:bodyPr anchor="ctr">
            <a:normAutofit/>
          </a:bodyPr>
          <a:lstStyle/>
          <a:p>
            <a:r>
              <a:rPr lang="en-US" sz="1900" dirty="0"/>
              <a:t>30 day Physician Led Team in August 2021</a:t>
            </a:r>
          </a:p>
          <a:p>
            <a:pPr lvl="1"/>
            <a:r>
              <a:rPr lang="en-US" sz="1900" dirty="0"/>
              <a:t>A comprehensive, multidisciplinary approach to process improvement led by a physician partner champion who can facilitate problem solving for challenging problems,</a:t>
            </a:r>
          </a:p>
          <a:p>
            <a:pPr lvl="1"/>
            <a:r>
              <a:rPr lang="en-US" sz="1900" dirty="0"/>
              <a:t>Held over 4 meetings</a:t>
            </a:r>
          </a:p>
          <a:p>
            <a:r>
              <a:rPr lang="en-US" sz="1900" dirty="0"/>
              <a:t>Formed with front line team members in ICU, intensivists, and ER</a:t>
            </a:r>
          </a:p>
          <a:p>
            <a:r>
              <a:rPr lang="en-US" sz="1900" dirty="0"/>
              <a:t>Goals set: Reduce CLABSI in ICU by 75%</a:t>
            </a:r>
          </a:p>
          <a:p>
            <a:pPr marL="0" indent="0">
              <a:buNone/>
            </a:pPr>
            <a:r>
              <a:rPr lang="en-US" sz="1900" dirty="0"/>
              <a:t>                       Reduce CAUTI in ICU by 75%</a:t>
            </a:r>
          </a:p>
          <a:p>
            <a:r>
              <a:rPr lang="en-US" sz="1900" dirty="0"/>
              <a:t>Pre-work done including fishbone diagram and team member interviews, including barriers and </a:t>
            </a:r>
            <a:r>
              <a:rPr lang="en-US" sz="1900" b="1" dirty="0"/>
              <a:t>THEIR</a:t>
            </a:r>
            <a:r>
              <a:rPr lang="en-US" sz="1900" dirty="0"/>
              <a:t> solutions</a:t>
            </a:r>
          </a:p>
          <a:p>
            <a:r>
              <a:rPr lang="en-US" sz="1900" dirty="0"/>
              <a:t>Each follow up meeting included what was working well and what needed more assistance</a:t>
            </a:r>
          </a:p>
        </p:txBody>
      </p:sp>
    </p:spTree>
    <p:extLst>
      <p:ext uri="{BB962C8B-B14F-4D97-AF65-F5344CB8AC3E}">
        <p14:creationId xmlns:p14="http://schemas.microsoft.com/office/powerpoint/2010/main" val="3035826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E4F293-0A40-4AA3-8747-1C7D9F3EEA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5D1CC8B8-2CD1-45F6-9CED-CA31040022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8" name="Freeform 44">
              <a:extLst>
                <a:ext uri="{FF2B5EF4-FFF2-40B4-BE49-F238E27FC236}">
                  <a16:creationId xmlns:a16="http://schemas.microsoft.com/office/drawing/2014/main" id="{D0486316-3F2D-434E-AF23-A8EDD6E78DD9}"/>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5">
              <a:extLst>
                <a:ext uri="{FF2B5EF4-FFF2-40B4-BE49-F238E27FC236}">
                  <a16:creationId xmlns:a16="http://schemas.microsoft.com/office/drawing/2014/main" id="{2AF5945E-96EF-472A-8B30-5AC427AA400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46">
              <a:extLst>
                <a:ext uri="{FF2B5EF4-FFF2-40B4-BE49-F238E27FC236}">
                  <a16:creationId xmlns:a16="http://schemas.microsoft.com/office/drawing/2014/main" id="{F43F39F5-753C-4BA6-AF2B-6F0EEE25AD4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7">
              <a:extLst>
                <a:ext uri="{FF2B5EF4-FFF2-40B4-BE49-F238E27FC236}">
                  <a16:creationId xmlns:a16="http://schemas.microsoft.com/office/drawing/2014/main" id="{2CC5073C-8188-4DE4-B2AB-9C87DDA4F0F7}"/>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EF2074A-D7D4-4AF6-866A-31DDF66B1F7B}"/>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B03B095-38FF-4AA1-AE0A-6E8B8CB2446F}"/>
              </a:ext>
            </a:extLst>
          </p:cNvPr>
          <p:cNvSpPr>
            <a:spLocks noGrp="1"/>
          </p:cNvSpPr>
          <p:nvPr>
            <p:ph type="title"/>
          </p:nvPr>
        </p:nvSpPr>
        <p:spPr>
          <a:xfrm>
            <a:off x="1353666" y="759805"/>
            <a:ext cx="10000133" cy="1325563"/>
          </a:xfrm>
        </p:spPr>
        <p:txBody>
          <a:bodyPr>
            <a:normAutofit/>
          </a:bodyPr>
          <a:lstStyle/>
          <a:p>
            <a:r>
              <a:rPr lang="en-US" sz="4000">
                <a:solidFill>
                  <a:srgbClr val="FFFFFF"/>
                </a:solidFill>
              </a:rPr>
              <a:t>Action Items That Were Identified</a:t>
            </a:r>
          </a:p>
        </p:txBody>
      </p:sp>
      <p:graphicFrame>
        <p:nvGraphicFramePr>
          <p:cNvPr id="4" name="Content Placeholder 3">
            <a:extLst>
              <a:ext uri="{FF2B5EF4-FFF2-40B4-BE49-F238E27FC236}">
                <a16:creationId xmlns:a16="http://schemas.microsoft.com/office/drawing/2014/main" id="{681C22B1-91B2-4E79-8C3A-4CEB7E91E0C2}"/>
              </a:ext>
            </a:extLst>
          </p:cNvPr>
          <p:cNvGraphicFramePr>
            <a:graphicFrameLocks noGrp="1"/>
          </p:cNvGraphicFramePr>
          <p:nvPr>
            <p:ph idx="1"/>
          </p:nvPr>
        </p:nvGraphicFramePr>
        <p:xfrm>
          <a:off x="1422492" y="2810634"/>
          <a:ext cx="9507780" cy="3093112"/>
        </p:xfrm>
        <a:graphic>
          <a:graphicData uri="http://schemas.openxmlformats.org/drawingml/2006/table">
            <a:tbl>
              <a:tblPr firstRow="1" firstCol="1" bandRow="1">
                <a:noFill/>
              </a:tblPr>
              <a:tblGrid>
                <a:gridCol w="3326688">
                  <a:extLst>
                    <a:ext uri="{9D8B030D-6E8A-4147-A177-3AD203B41FA5}">
                      <a16:colId xmlns:a16="http://schemas.microsoft.com/office/drawing/2014/main" val="4128563835"/>
                    </a:ext>
                  </a:extLst>
                </a:gridCol>
                <a:gridCol w="2250071">
                  <a:extLst>
                    <a:ext uri="{9D8B030D-6E8A-4147-A177-3AD203B41FA5}">
                      <a16:colId xmlns:a16="http://schemas.microsoft.com/office/drawing/2014/main" val="822244558"/>
                    </a:ext>
                  </a:extLst>
                </a:gridCol>
                <a:gridCol w="1464654">
                  <a:extLst>
                    <a:ext uri="{9D8B030D-6E8A-4147-A177-3AD203B41FA5}">
                      <a16:colId xmlns:a16="http://schemas.microsoft.com/office/drawing/2014/main" val="2410539250"/>
                    </a:ext>
                  </a:extLst>
                </a:gridCol>
                <a:gridCol w="2466367">
                  <a:extLst>
                    <a:ext uri="{9D8B030D-6E8A-4147-A177-3AD203B41FA5}">
                      <a16:colId xmlns:a16="http://schemas.microsoft.com/office/drawing/2014/main" val="4200719281"/>
                    </a:ext>
                  </a:extLst>
                </a:gridCol>
              </a:tblGrid>
              <a:tr h="281192">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Create Daily Line Rounds checklist</a:t>
                      </a:r>
                      <a:endParaRPr lang="en-US" sz="1200" b="0" i="0" u="none" strike="noStrike" cap="none" spc="0">
                        <a:solidFill>
                          <a:schemeClr val="tx1"/>
                        </a:solidFill>
                        <a:effectLst/>
                        <a:latin typeface="Arial" panose="020B0604020202020204" pitchFamily="34" charset="0"/>
                      </a:endParaRPr>
                    </a:p>
                  </a:txBody>
                  <a:tcPr marL="33666" marR="33666" marT="7370" marB="67333" anchor="b">
                    <a:lnL w="12700" cmpd="sng">
                      <a:noFill/>
                    </a:lnL>
                    <a:lnR w="12700" cmpd="sng">
                      <a:noFill/>
                    </a:lnR>
                    <a:lnT w="9525" cap="flat" cmpd="sng" algn="ctr">
                      <a:noFill/>
                      <a:prstDash val="solid"/>
                    </a:lnT>
                    <a:lnB w="38100" cmpd="sng">
                      <a:noFill/>
                    </a:lnB>
                    <a:noFill/>
                  </a:tcPr>
                </a:tc>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Jennifer</a:t>
                      </a:r>
                      <a:endParaRPr lang="en-US" sz="1200" b="0" i="0" u="none" strike="noStrike" cap="none" spc="0">
                        <a:solidFill>
                          <a:schemeClr val="tx1"/>
                        </a:solidFill>
                        <a:effectLst/>
                        <a:latin typeface="Arial" panose="020B0604020202020204" pitchFamily="34" charset="0"/>
                      </a:endParaRPr>
                    </a:p>
                  </a:txBody>
                  <a:tcPr marL="33666" marR="33666" marT="7370" marB="67333" anchor="b">
                    <a:lnL w="12700" cmpd="sng">
                      <a:noFill/>
                    </a:lnL>
                    <a:lnR w="12700" cmpd="sng">
                      <a:noFill/>
                    </a:lnR>
                    <a:lnT w="9525" cap="flat" cmpd="sng" algn="ctr">
                      <a:noFill/>
                      <a:prstDash val="solid"/>
                    </a:lnT>
                    <a:lnB w="38100" cmpd="sng">
                      <a:noFill/>
                    </a:lnB>
                    <a:noFill/>
                  </a:tcPr>
                </a:tc>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8/4/21</a:t>
                      </a:r>
                      <a:endParaRPr lang="en-US" sz="1200" b="0" i="0" u="none" strike="noStrike" cap="none" spc="0">
                        <a:solidFill>
                          <a:schemeClr val="tx1"/>
                        </a:solidFill>
                        <a:effectLst/>
                        <a:latin typeface="Arial" panose="020B0604020202020204" pitchFamily="34" charset="0"/>
                      </a:endParaRPr>
                    </a:p>
                  </a:txBody>
                  <a:tcPr marL="33666" marR="33666" marT="7370" marB="67333" anchor="b">
                    <a:lnL w="12700" cmpd="sng">
                      <a:noFill/>
                    </a:lnL>
                    <a:lnR w="12700" cmpd="sng">
                      <a:noFill/>
                    </a:lnR>
                    <a:lnT w="9525" cap="flat" cmpd="sng" algn="ctr">
                      <a:noFill/>
                      <a:prstDash val="solid"/>
                    </a:lnT>
                    <a:lnB w="38100" cmpd="sng">
                      <a:noFill/>
                    </a:lnB>
                    <a:noFill/>
                  </a:tcPr>
                </a:tc>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Complete</a:t>
                      </a:r>
                      <a:endParaRPr lang="en-US" sz="1200" b="0" i="0" u="none" strike="noStrike" cap="none" spc="0">
                        <a:solidFill>
                          <a:schemeClr val="tx1"/>
                        </a:solidFill>
                        <a:effectLst/>
                        <a:latin typeface="Arial" panose="020B0604020202020204" pitchFamily="34" charset="0"/>
                      </a:endParaRPr>
                    </a:p>
                  </a:txBody>
                  <a:tcPr marL="33666" marR="33666" marT="7370" marB="67333"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617803170"/>
                  </a:ext>
                </a:extLst>
              </a:tr>
              <a:tr h="281192">
                <a:tc>
                  <a:txBody>
                    <a:bodyPr/>
                    <a:lstStyle/>
                    <a:p>
                      <a:pPr marL="0" marR="0" algn="l" fontAlgn="t">
                        <a:spcBef>
                          <a:spcPts val="0"/>
                        </a:spcBef>
                        <a:spcAft>
                          <a:spcPts val="0"/>
                        </a:spcAft>
                      </a:pPr>
                      <a:r>
                        <a:rPr lang="en-US" sz="1200" b="0" i="0" u="none" strike="noStrike" cap="none" spc="0">
                          <a:solidFill>
                            <a:schemeClr val="tx1"/>
                          </a:solidFill>
                          <a:effectLst/>
                          <a:latin typeface="Times New Roman" panose="02020603050405020304" pitchFamily="18" charset="0"/>
                          <a:ea typeface="Times New Roman" panose="02020603050405020304" pitchFamily="18" charset="0"/>
                        </a:rPr>
                        <a:t>Attend revised daily line rounds 10am ICU</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Jennifer/Leslie/MD/ICU RN</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Beginning 8/4/21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Ongoing</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2479174423"/>
                  </a:ext>
                </a:extLst>
              </a:tr>
              <a:tr h="281192">
                <a:tc>
                  <a:txBody>
                    <a:bodyPr/>
                    <a:lstStyle/>
                    <a:p>
                      <a:pPr marL="0" marR="0" algn="l" fontAlgn="t">
                        <a:spcBef>
                          <a:spcPts val="0"/>
                        </a:spcBef>
                        <a:spcAft>
                          <a:spcPts val="0"/>
                        </a:spcAft>
                      </a:pPr>
                      <a:r>
                        <a:rPr lang="en-US" sz="1200" b="0" i="0" u="none" strike="noStrike" cap="none" spc="0">
                          <a:solidFill>
                            <a:schemeClr val="tx1"/>
                          </a:solidFill>
                          <a:effectLst/>
                          <a:latin typeface="Times New Roman" panose="02020603050405020304" pitchFamily="18" charset="0"/>
                          <a:ea typeface="Times New Roman" panose="02020603050405020304" pitchFamily="18" charset="0"/>
                        </a:rPr>
                        <a:t>Daily process measures reporting- email to team</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Leslie</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Beginning 8/5/21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ongoing</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884017673"/>
                  </a:ext>
                </a:extLst>
              </a:tr>
              <a:tr h="281192">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ICU Visual Board</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Leslie</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8/4/21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Complete</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2638650178"/>
                  </a:ext>
                </a:extLst>
              </a:tr>
              <a:tr h="281192">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ECC Visual Board</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Sherri/Sharon/Carol</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8/5/21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Complete</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788310951"/>
                  </a:ext>
                </a:extLst>
              </a:tr>
              <a:tr h="281192">
                <a:tc>
                  <a:txBody>
                    <a:bodyPr/>
                    <a:lstStyle/>
                    <a:p>
                      <a:pPr marL="0" marR="0" algn="l" fontAlgn="t">
                        <a:spcBef>
                          <a:spcPts val="0"/>
                        </a:spcBef>
                        <a:spcAft>
                          <a:spcPts val="0"/>
                        </a:spcAft>
                      </a:pPr>
                      <a:r>
                        <a:rPr lang="en-US" sz="1200" b="0" i="0" u="none" strike="noStrike" cap="none" spc="0">
                          <a:solidFill>
                            <a:schemeClr val="tx1"/>
                          </a:solidFill>
                          <a:effectLst/>
                          <a:latin typeface="Times New Roman" panose="02020603050405020304" pitchFamily="18" charset="0"/>
                          <a:ea typeface="Times New Roman" panose="02020603050405020304" pitchFamily="18" charset="0"/>
                        </a:rPr>
                        <a:t>Communicate to HS- weekend plan</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Sharon</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8/4/21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 </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938515011"/>
                  </a:ext>
                </a:extLst>
              </a:tr>
              <a:tr h="281192">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Add Foley alternatives to ED orientation checklist</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Sherri</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8/5/21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Complete</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937031301"/>
                  </a:ext>
                </a:extLst>
              </a:tr>
              <a:tr h="281192">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Confirm Foley alternatives are stocked in the ED</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Sherri</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8/5/21</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Complete</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1991752076"/>
                  </a:ext>
                </a:extLst>
              </a:tr>
              <a:tr h="281192">
                <a:tc>
                  <a:txBody>
                    <a:bodyPr/>
                    <a:lstStyle/>
                    <a:p>
                      <a:pPr marL="0" marR="0" algn="l" fontAlgn="t">
                        <a:spcBef>
                          <a:spcPts val="0"/>
                        </a:spcBef>
                        <a:spcAft>
                          <a:spcPts val="0"/>
                        </a:spcAft>
                      </a:pPr>
                      <a:r>
                        <a:rPr lang="en-US" sz="1200" b="0"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Create education for Foley alternatives to ED</a:t>
                      </a:r>
                      <a:endParaRPr lang="en-US" sz="1200" b="0" i="0" u="none" strike="noStrike" cap="none" spc="0">
                        <a:solidFill>
                          <a:schemeClr val="tx1"/>
                        </a:solidFill>
                        <a:effectLst/>
                        <a:highlight>
                          <a:srgbClr val="FFFF00"/>
                        </a:highligh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Sherri/Carol/Sharon</a:t>
                      </a:r>
                      <a:endParaRPr lang="en-US" sz="900" b="0" i="0" u="none" strike="noStrike" cap="none" spc="0">
                        <a:solidFill>
                          <a:schemeClr val="tx1"/>
                        </a:solidFill>
                        <a:effectLst/>
                        <a:highlight>
                          <a:srgbClr val="FFFF00"/>
                        </a:highligh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8/5/21</a:t>
                      </a:r>
                      <a:endParaRPr lang="en-US" sz="900" b="0" i="0" u="none" strike="noStrike" cap="none" spc="0">
                        <a:solidFill>
                          <a:schemeClr val="tx1"/>
                        </a:solidFill>
                        <a:effectLst/>
                        <a:highlight>
                          <a:srgbClr val="FFFF00"/>
                        </a:highligh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highlight>
                            <a:srgbClr val="FFFF00"/>
                          </a:highlight>
                          <a:latin typeface="Times New Roman" panose="02020603050405020304" pitchFamily="18" charset="0"/>
                          <a:ea typeface="Times New Roman" panose="02020603050405020304" pitchFamily="18" charset="0"/>
                        </a:rPr>
                        <a:t>Tool created- education to start 8/6/21</a:t>
                      </a:r>
                      <a:endParaRPr lang="en-US" sz="900" b="0" i="0" u="none" strike="noStrike" cap="none" spc="0">
                        <a:solidFill>
                          <a:schemeClr val="tx1"/>
                        </a:solidFill>
                        <a:effectLst/>
                        <a:highlight>
                          <a:srgbClr val="FFFF00"/>
                        </a:highligh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356747097"/>
                  </a:ext>
                </a:extLst>
              </a:tr>
              <a:tr h="281192">
                <a:tc>
                  <a:txBody>
                    <a:bodyPr/>
                    <a:lstStyle/>
                    <a:p>
                      <a:pPr marL="0" marR="0" algn="l" fontAlgn="t">
                        <a:spcBef>
                          <a:spcPts val="0"/>
                        </a:spcBef>
                        <a:spcAft>
                          <a:spcPts val="0"/>
                        </a:spcAft>
                      </a:pPr>
                      <a:r>
                        <a:rPr lang="en-US" sz="1200" b="0" i="0" u="none" strike="noStrike" cap="none" spc="0">
                          <a:solidFill>
                            <a:schemeClr val="tx1"/>
                          </a:solidFill>
                          <a:effectLst/>
                          <a:latin typeface="Times New Roman" panose="02020603050405020304" pitchFamily="18" charset="0"/>
                          <a:ea typeface="Times New Roman" panose="02020603050405020304" pitchFamily="18" charset="0"/>
                        </a:rPr>
                        <a:t>Evaluate blood draws from central lines</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Ashley</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ASAP</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 </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357396298"/>
                  </a:ext>
                </a:extLst>
              </a:tr>
              <a:tr h="281192">
                <a:tc>
                  <a:txBody>
                    <a:bodyPr/>
                    <a:lstStyle/>
                    <a:p>
                      <a:pPr marL="0" marR="0" algn="l" fontAlgn="t">
                        <a:spcBef>
                          <a:spcPts val="0"/>
                        </a:spcBef>
                        <a:spcAft>
                          <a:spcPts val="0"/>
                        </a:spcAft>
                      </a:pPr>
                      <a:r>
                        <a:rPr lang="en-US" sz="1200" b="0" i="0" u="none" strike="noStrike" cap="none" spc="0">
                          <a:solidFill>
                            <a:schemeClr val="tx1"/>
                          </a:solidFill>
                          <a:effectLst/>
                          <a:latin typeface="Times New Roman" panose="02020603050405020304" pitchFamily="18" charset="0"/>
                          <a:ea typeface="Times New Roman" panose="02020603050405020304" pitchFamily="18" charset="0"/>
                        </a:rPr>
                        <a:t>Midline coverage expansion</a:t>
                      </a:r>
                      <a:endParaRPr lang="en-US" sz="12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 </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marL="0" marR="0" algn="l" fontAlgn="t">
                        <a:spcBef>
                          <a:spcPts val="0"/>
                        </a:spcBef>
                        <a:spcAft>
                          <a:spcPts val="0"/>
                        </a:spcAft>
                      </a:pPr>
                      <a:r>
                        <a:rPr lang="en-US" sz="900" b="1" i="0" u="none" strike="noStrike" cap="none" spc="0">
                          <a:solidFill>
                            <a:schemeClr val="tx1"/>
                          </a:solidFill>
                          <a:effectLst/>
                          <a:latin typeface="Times New Roman" panose="02020603050405020304" pitchFamily="18" charset="0"/>
                          <a:ea typeface="Times New Roman" panose="02020603050405020304" pitchFamily="18" charset="0"/>
                        </a:rPr>
                        <a:t> </a:t>
                      </a:r>
                      <a:endParaRPr lang="en-US" sz="900" b="0" i="0" u="none" strike="noStrike" cap="none" spc="0">
                        <a:solidFill>
                          <a:schemeClr val="tx1"/>
                        </a:solidFill>
                        <a:effectLst/>
                        <a:latin typeface="Arial" panose="020B0604020202020204" pitchFamily="34" charset="0"/>
                      </a:endParaRPr>
                    </a:p>
                  </a:txBody>
                  <a:tcPr marL="33666" marR="33666" marT="7370" marB="67333">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790941923"/>
                  </a:ext>
                </a:extLst>
              </a:tr>
            </a:tbl>
          </a:graphicData>
        </a:graphic>
      </p:graphicFrame>
    </p:spTree>
    <p:extLst>
      <p:ext uri="{BB962C8B-B14F-4D97-AF65-F5344CB8AC3E}">
        <p14:creationId xmlns:p14="http://schemas.microsoft.com/office/powerpoint/2010/main" val="3655473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EB181E26-89C4-4A14-92DE-0F4C4B0E94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7">
            <a:extLst>
              <a:ext uri="{FF2B5EF4-FFF2-40B4-BE49-F238E27FC236}">
                <a16:creationId xmlns:a16="http://schemas.microsoft.com/office/drawing/2014/main" id="{342402E1-B9D8-424B-837F-6E4AA2E0FF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84163B-020B-4A26-A9F0-DE9E05C3A0C0}"/>
              </a:ext>
            </a:extLst>
          </p:cNvPr>
          <p:cNvSpPr>
            <a:spLocks noGrp="1"/>
          </p:cNvSpPr>
          <p:nvPr>
            <p:ph type="title"/>
          </p:nvPr>
        </p:nvSpPr>
        <p:spPr>
          <a:xfrm>
            <a:off x="838200" y="914400"/>
            <a:ext cx="5111496" cy="1097280"/>
          </a:xfrm>
        </p:spPr>
        <p:txBody>
          <a:bodyPr>
            <a:normAutofit/>
          </a:bodyPr>
          <a:lstStyle/>
          <a:p>
            <a:r>
              <a:rPr lang="en-US" dirty="0">
                <a:solidFill>
                  <a:srgbClr val="FFFFFE"/>
                </a:solidFill>
              </a:rPr>
              <a:t>Line Rounds in ICU</a:t>
            </a:r>
          </a:p>
        </p:txBody>
      </p:sp>
      <p:sp>
        <p:nvSpPr>
          <p:cNvPr id="3" name="Content Placeholder 2">
            <a:extLst>
              <a:ext uri="{FF2B5EF4-FFF2-40B4-BE49-F238E27FC236}">
                <a16:creationId xmlns:a16="http://schemas.microsoft.com/office/drawing/2014/main" id="{B4721623-5BFF-4083-9286-7D17B08E4BF6}"/>
              </a:ext>
            </a:extLst>
          </p:cNvPr>
          <p:cNvSpPr>
            <a:spLocks noGrp="1"/>
          </p:cNvSpPr>
          <p:nvPr>
            <p:ph idx="1"/>
          </p:nvPr>
        </p:nvSpPr>
        <p:spPr>
          <a:xfrm>
            <a:off x="838200" y="2331720"/>
            <a:ext cx="4379976" cy="3547872"/>
          </a:xfrm>
        </p:spPr>
        <p:txBody>
          <a:bodyPr anchor="t">
            <a:normAutofit/>
          </a:bodyPr>
          <a:lstStyle/>
          <a:p>
            <a:r>
              <a:rPr lang="en-US" sz="1700">
                <a:solidFill>
                  <a:srgbClr val="FFFFFE"/>
                </a:solidFill>
              </a:rPr>
              <a:t>Included Quality Director, Infection Prevention, Critical Care Leadership (5 days a week at a</a:t>
            </a:r>
            <a:r>
              <a:rPr lang="en-US" sz="1700" b="1">
                <a:solidFill>
                  <a:srgbClr val="FFFFFE"/>
                </a:solidFill>
              </a:rPr>
              <a:t> set </a:t>
            </a:r>
            <a:r>
              <a:rPr lang="en-US" sz="1700">
                <a:solidFill>
                  <a:srgbClr val="FFFFFE"/>
                </a:solidFill>
              </a:rPr>
              <a:t>time)</a:t>
            </a:r>
          </a:p>
          <a:p>
            <a:r>
              <a:rPr lang="en-US" sz="1700">
                <a:solidFill>
                  <a:srgbClr val="FFFFFE"/>
                </a:solidFill>
              </a:rPr>
              <a:t>All line investigation was done ahead of time </a:t>
            </a:r>
          </a:p>
          <a:p>
            <a:r>
              <a:rPr lang="en-US" sz="1700">
                <a:solidFill>
                  <a:srgbClr val="FFFFFE"/>
                </a:solidFill>
              </a:rPr>
              <a:t>Conversations with RN and Physician on pulling lines and/or alternatives</a:t>
            </a:r>
          </a:p>
          <a:p>
            <a:r>
              <a:rPr lang="en-US" sz="1700">
                <a:solidFill>
                  <a:srgbClr val="FFFFFE"/>
                </a:solidFill>
              </a:rPr>
              <a:t>Follow up done by Infection Prevention before the end of the day</a:t>
            </a:r>
          </a:p>
          <a:p>
            <a:r>
              <a:rPr lang="en-US" sz="1700">
                <a:solidFill>
                  <a:srgbClr val="FFFFFE"/>
                </a:solidFill>
              </a:rPr>
              <a:t>Visual cues for team to know where their progress is</a:t>
            </a:r>
          </a:p>
          <a:p>
            <a:r>
              <a:rPr lang="en-US" sz="1700">
                <a:solidFill>
                  <a:srgbClr val="FFFFFE"/>
                </a:solidFill>
              </a:rPr>
              <a:t>Daily scorecard sent out to leadership team on progress</a:t>
            </a:r>
          </a:p>
        </p:txBody>
      </p:sp>
      <p:pic>
        <p:nvPicPr>
          <p:cNvPr id="14" name="Content Placeholder 4">
            <a:extLst>
              <a:ext uri="{FF2B5EF4-FFF2-40B4-BE49-F238E27FC236}">
                <a16:creationId xmlns:a16="http://schemas.microsoft.com/office/drawing/2014/main" id="{BD9FD283-CE8A-4C9B-A83A-1684DF49E442}"/>
              </a:ext>
              <a:ext uri="{C183D7F6-B498-43B3-948B-1728B52AA6E4}">
                <adec:decorative xmlns=""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1910" r="3" b="19694"/>
          <a:stretch/>
        </p:blipFill>
        <p:spPr>
          <a:xfrm>
            <a:off x="6790977" y="521208"/>
            <a:ext cx="5401023" cy="2770632"/>
          </a:xfrm>
          <a:custGeom>
            <a:avLst/>
            <a:gdLst/>
            <a:ahLst/>
            <a:cxnLst/>
            <a:rect l="l" t="t" r="r" b="b"/>
            <a:pathLst>
              <a:path w="5401023" h="2770632">
                <a:moveTo>
                  <a:pt x="3214941" y="0"/>
                </a:moveTo>
                <a:lnTo>
                  <a:pt x="5401023" y="0"/>
                </a:lnTo>
                <a:lnTo>
                  <a:pt x="5401023" y="2770632"/>
                </a:lnTo>
                <a:lnTo>
                  <a:pt x="3214941" y="2770632"/>
                </a:lnTo>
                <a:lnTo>
                  <a:pt x="3214941" y="2768786"/>
                </a:lnTo>
                <a:lnTo>
                  <a:pt x="1865202" y="2768786"/>
                </a:lnTo>
                <a:lnTo>
                  <a:pt x="1865202" y="2768787"/>
                </a:lnTo>
                <a:lnTo>
                  <a:pt x="0" y="2768787"/>
                </a:lnTo>
                <a:lnTo>
                  <a:pt x="1325372" y="2605"/>
                </a:lnTo>
                <a:lnTo>
                  <a:pt x="1653397" y="2605"/>
                </a:lnTo>
                <a:lnTo>
                  <a:pt x="1653397" y="2597"/>
                </a:lnTo>
                <a:lnTo>
                  <a:pt x="1723225" y="2597"/>
                </a:lnTo>
                <a:lnTo>
                  <a:pt x="1723225" y="2596"/>
                </a:lnTo>
                <a:lnTo>
                  <a:pt x="2263055" y="2596"/>
                </a:lnTo>
                <a:lnTo>
                  <a:pt x="2263055" y="2597"/>
                </a:lnTo>
                <a:lnTo>
                  <a:pt x="3204175" y="2597"/>
                </a:lnTo>
                <a:lnTo>
                  <a:pt x="3204175" y="2604"/>
                </a:lnTo>
                <a:lnTo>
                  <a:pt x="3214941" y="2604"/>
                </a:lnTo>
                <a:close/>
              </a:path>
            </a:pathLst>
          </a:custGeom>
        </p:spPr>
      </p:pic>
      <p:pic>
        <p:nvPicPr>
          <p:cNvPr id="4" name="Content Placeholder 4">
            <a:extLst>
              <a:ext uri="{FF2B5EF4-FFF2-40B4-BE49-F238E27FC236}">
                <a16:creationId xmlns:a16="http://schemas.microsoft.com/office/drawing/2014/main" id="{8A191BBB-A479-4FD8-9882-C5388BD7CBD7}"/>
              </a:ext>
              <a:ext uri="{C183D7F6-B498-43B3-948B-1728B52AA6E4}">
                <adec:decorative xmlns=""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4482" r="-2" b="31698"/>
          <a:stretch/>
        </p:blipFill>
        <p:spPr>
          <a:xfrm>
            <a:off x="5366251" y="3453634"/>
            <a:ext cx="6825749" cy="2755142"/>
          </a:xfrm>
          <a:custGeom>
            <a:avLst/>
            <a:gdLst/>
            <a:ahLst/>
            <a:cxnLst/>
            <a:rect l="l" t="t" r="r" b="b"/>
            <a:pathLst>
              <a:path w="6825749" h="2755142">
                <a:moveTo>
                  <a:pt x="3353180" y="0"/>
                </a:moveTo>
                <a:lnTo>
                  <a:pt x="4045207" y="0"/>
                </a:lnTo>
                <a:lnTo>
                  <a:pt x="4045207" y="1"/>
                </a:lnTo>
                <a:lnTo>
                  <a:pt x="4692417" y="1"/>
                </a:lnTo>
                <a:lnTo>
                  <a:pt x="4781930" y="1"/>
                </a:lnTo>
                <a:lnTo>
                  <a:pt x="4781930" y="0"/>
                </a:lnTo>
                <a:lnTo>
                  <a:pt x="5473957" y="0"/>
                </a:lnTo>
                <a:lnTo>
                  <a:pt x="5473957" y="1"/>
                </a:lnTo>
                <a:lnTo>
                  <a:pt x="6680412" y="1"/>
                </a:lnTo>
                <a:lnTo>
                  <a:pt x="6680412" y="2798"/>
                </a:lnTo>
                <a:lnTo>
                  <a:pt x="6825749" y="2798"/>
                </a:lnTo>
                <a:lnTo>
                  <a:pt x="6825749" y="2755142"/>
                </a:lnTo>
                <a:lnTo>
                  <a:pt x="4748668" y="2755142"/>
                </a:lnTo>
                <a:lnTo>
                  <a:pt x="4748668" y="2755099"/>
                </a:lnTo>
                <a:lnTo>
                  <a:pt x="3535184" y="2755099"/>
                </a:lnTo>
                <a:lnTo>
                  <a:pt x="3321602" y="2755099"/>
                </a:lnTo>
                <a:lnTo>
                  <a:pt x="3321602" y="2755100"/>
                </a:lnTo>
                <a:lnTo>
                  <a:pt x="1892852" y="2755100"/>
                </a:lnTo>
                <a:lnTo>
                  <a:pt x="1428750" y="2755100"/>
                </a:lnTo>
                <a:lnTo>
                  <a:pt x="0" y="2755100"/>
                </a:lnTo>
                <a:lnTo>
                  <a:pt x="1345020" y="10"/>
                </a:lnTo>
                <a:lnTo>
                  <a:pt x="1677909" y="10"/>
                </a:lnTo>
                <a:lnTo>
                  <a:pt x="1677909" y="2"/>
                </a:lnTo>
                <a:lnTo>
                  <a:pt x="1748771" y="2"/>
                </a:lnTo>
                <a:lnTo>
                  <a:pt x="1748771" y="1"/>
                </a:lnTo>
                <a:lnTo>
                  <a:pt x="2296604" y="1"/>
                </a:lnTo>
                <a:lnTo>
                  <a:pt x="2296604" y="2"/>
                </a:lnTo>
                <a:lnTo>
                  <a:pt x="3106658" y="2"/>
                </a:lnTo>
                <a:lnTo>
                  <a:pt x="3177521" y="2"/>
                </a:lnTo>
                <a:lnTo>
                  <a:pt x="3177521" y="1"/>
                </a:lnTo>
                <a:lnTo>
                  <a:pt x="3263667" y="1"/>
                </a:lnTo>
                <a:lnTo>
                  <a:pt x="3353180" y="1"/>
                </a:lnTo>
                <a:close/>
              </a:path>
            </a:pathLst>
          </a:custGeom>
        </p:spPr>
      </p:pic>
    </p:spTree>
    <p:extLst>
      <p:ext uri="{BB962C8B-B14F-4D97-AF65-F5344CB8AC3E}">
        <p14:creationId xmlns:p14="http://schemas.microsoft.com/office/powerpoint/2010/main" val="153830573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62CF3F-2B95-47B3-8EFF-5DC21F828E29}"/>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Central Line Checklist</a:t>
            </a:r>
          </a:p>
        </p:txBody>
      </p:sp>
      <p:cxnSp>
        <p:nvCxnSpPr>
          <p:cNvPr id="19" name="Straight Connector 11">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E30BF47-8B3F-4B91-9898-C76220A86786}"/>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2680623" y="2509911"/>
            <a:ext cx="6775655" cy="3997637"/>
          </a:xfrm>
          <a:prstGeom prst="rect">
            <a:avLst/>
          </a:prstGeom>
        </p:spPr>
      </p:pic>
    </p:spTree>
    <p:extLst>
      <p:ext uri="{BB962C8B-B14F-4D97-AF65-F5344CB8AC3E}">
        <p14:creationId xmlns:p14="http://schemas.microsoft.com/office/powerpoint/2010/main" val="3183967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 on document with pen">
            <a:extLst>
              <a:ext uri="{FF2B5EF4-FFF2-40B4-BE49-F238E27FC236}">
                <a16:creationId xmlns:a16="http://schemas.microsoft.com/office/drawing/2014/main" id="{8F185B76-3941-9297-720F-E0F892DF31FE}"/>
              </a:ext>
            </a:extLst>
          </p:cNvPr>
          <p:cNvPicPr>
            <a:picLocks noChangeAspect="1"/>
          </p:cNvPicPr>
          <p:nvPr/>
        </p:nvPicPr>
        <p:blipFill rotWithShape="1">
          <a:blip r:embed="rId3">
            <a:alphaModFix/>
          </a:blip>
          <a:srcRect t="1510" b="1422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B37D14A-8F20-4F00-94B5-B59B1179A275}"/>
              </a:ext>
            </a:extLst>
          </p:cNvPr>
          <p:cNvSpPr>
            <a:spLocks noGrp="1"/>
          </p:cNvSpPr>
          <p:nvPr>
            <p:ph type="ctrTitle"/>
          </p:nvPr>
        </p:nvSpPr>
        <p:spPr>
          <a:xfrm>
            <a:off x="4380588" y="5093208"/>
            <a:ext cx="6973204" cy="1261872"/>
          </a:xfrm>
        </p:spPr>
        <p:txBody>
          <a:bodyPr anchor="ctr">
            <a:normAutofit/>
          </a:bodyPr>
          <a:lstStyle/>
          <a:p>
            <a:pPr algn="l"/>
            <a:r>
              <a:rPr lang="en-US" sz="4800">
                <a:solidFill>
                  <a:schemeClr val="tx1">
                    <a:lumMod val="85000"/>
                    <a:lumOff val="15000"/>
                  </a:schemeClr>
                </a:solidFill>
              </a:rPr>
              <a:t>Where is the Data?</a:t>
            </a:r>
          </a:p>
        </p:txBody>
      </p:sp>
      <p:cxnSp>
        <p:nvCxnSpPr>
          <p:cNvPr id="13" name="Straight Connector 12">
            <a:extLst>
              <a:ext uri="{FF2B5EF4-FFF2-40B4-BE49-F238E27FC236}">
                <a16:creationId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56419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26EF-0B8A-4A41-AFA8-494B25256733}"/>
              </a:ext>
            </a:extLst>
          </p:cNvPr>
          <p:cNvSpPr>
            <a:spLocks noGrp="1"/>
          </p:cNvSpPr>
          <p:nvPr>
            <p:ph type="title"/>
          </p:nvPr>
        </p:nvSpPr>
        <p:spPr>
          <a:xfrm>
            <a:off x="838200" y="-1325563"/>
            <a:ext cx="10515600" cy="1325563"/>
          </a:xfrm>
        </p:spPr>
        <p:txBody>
          <a:bodyPr/>
          <a:lstStyle/>
          <a:p>
            <a:r>
              <a:rPr lang="en-US" dirty="0"/>
              <a:t>Outcome measures</a:t>
            </a:r>
          </a:p>
        </p:txBody>
      </p:sp>
      <p:sp>
        <p:nvSpPr>
          <p:cNvPr id="10" name="Rectangle 9">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3100BAB-DB85-47A0-A6CB-D8F6B6D991EF}"/>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3963420" y="643467"/>
            <a:ext cx="4265160" cy="5571066"/>
          </a:xfrm>
          <a:prstGeom prst="rect">
            <a:avLst/>
          </a:prstGeom>
        </p:spPr>
      </p:pic>
    </p:spTree>
    <p:extLst>
      <p:ext uri="{BB962C8B-B14F-4D97-AF65-F5344CB8AC3E}">
        <p14:creationId xmlns:p14="http://schemas.microsoft.com/office/powerpoint/2010/main" val="423015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2703" y="513422"/>
            <a:ext cx="7886700" cy="529828"/>
          </a:xfrm>
        </p:spPr>
        <p:txBody>
          <a:bodyPr/>
          <a:lstStyle/>
          <a:p>
            <a:r>
              <a:rPr lang="en-US" sz="3600" dirty="0"/>
              <a:t>Featured Speakers and Facilitator</a:t>
            </a:r>
          </a:p>
        </p:txBody>
      </p:sp>
      <p:pic>
        <p:nvPicPr>
          <p:cNvPr id="5" name="Picture 4" descr="Eli K. DeLille, MSN RN CIC FAPIC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792" y="1310188"/>
            <a:ext cx="1300749" cy="1577169"/>
          </a:xfrm>
          <a:prstGeom prst="rect">
            <a:avLst/>
          </a:prstGeom>
          <a:noFill/>
          <a:ln>
            <a:noFill/>
          </a:ln>
          <a:scene3d>
            <a:camera prst="orthographicFront"/>
            <a:lightRig rig="threePt" dir="t"/>
          </a:scene3d>
          <a:sp3d>
            <a:bevelT w="139700" prst="cross"/>
          </a:sp3d>
        </p:spPr>
      </p:pic>
      <p:sp>
        <p:nvSpPr>
          <p:cNvPr id="6" name="Text Placeholder 2" descr="Eli K. DeLille, MSN RN CIC FAPIC &#10;"/>
          <p:cNvSpPr txBox="1">
            <a:spLocks/>
          </p:cNvSpPr>
          <p:nvPr/>
        </p:nvSpPr>
        <p:spPr>
          <a:xfrm>
            <a:off x="2007179" y="3114570"/>
            <a:ext cx="2655807" cy="79275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85723" indent="0" algn="l">
              <a:lnSpc>
                <a:spcPct val="100000"/>
              </a:lnSpc>
              <a:spcBef>
                <a:spcPts val="0"/>
              </a:spcBef>
              <a:buClr>
                <a:srgbClr val="000000"/>
              </a:buClr>
            </a:pPr>
            <a:r>
              <a:rPr lang="en-US" sz="1400" b="1" kern="0" dirty="0">
                <a:solidFill>
                  <a:srgbClr val="000000"/>
                </a:solidFill>
              </a:rPr>
              <a:t>Eli K. DeLille, MSN RN CIC FAPIC </a:t>
            </a:r>
          </a:p>
          <a:p>
            <a:pPr marL="85723" indent="0" algn="l">
              <a:lnSpc>
                <a:spcPct val="100000"/>
              </a:lnSpc>
              <a:spcBef>
                <a:spcPts val="0"/>
              </a:spcBef>
              <a:buClr>
                <a:srgbClr val="000000"/>
              </a:buClr>
            </a:pPr>
            <a:r>
              <a:rPr lang="en-US" sz="1400" kern="0" dirty="0">
                <a:solidFill>
                  <a:srgbClr val="000000"/>
                </a:solidFill>
              </a:rPr>
              <a:t>Infection </a:t>
            </a:r>
            <a:r>
              <a:rPr lang="en-US" sz="1400" kern="0" dirty="0" err="1">
                <a:solidFill>
                  <a:srgbClr val="000000"/>
                </a:solidFill>
              </a:rPr>
              <a:t>Preventionist</a:t>
            </a:r>
            <a:r>
              <a:rPr lang="en-US" sz="1400" kern="0" dirty="0">
                <a:solidFill>
                  <a:srgbClr val="000000"/>
                </a:solidFill>
              </a:rPr>
              <a:t> </a:t>
            </a:r>
          </a:p>
          <a:p>
            <a:pPr marL="85723" indent="0" algn="l">
              <a:lnSpc>
                <a:spcPct val="100000"/>
              </a:lnSpc>
              <a:spcBef>
                <a:spcPts val="0"/>
              </a:spcBef>
              <a:buClr>
                <a:srgbClr val="000000"/>
              </a:buClr>
            </a:pPr>
            <a:r>
              <a:rPr lang="en-US" sz="1400" kern="0" dirty="0">
                <a:solidFill>
                  <a:srgbClr val="000000"/>
                </a:solidFill>
              </a:rPr>
              <a:t>Associate Director, HSAG</a:t>
            </a:r>
          </a:p>
          <a:p>
            <a:pPr marL="85723" indent="0" algn="l">
              <a:lnSpc>
                <a:spcPct val="100000"/>
              </a:lnSpc>
              <a:spcBef>
                <a:spcPts val="0"/>
              </a:spcBef>
              <a:buClr>
                <a:srgbClr val="000000"/>
              </a:buClr>
            </a:pPr>
            <a:r>
              <a:rPr lang="en-US" sz="1400" kern="0" dirty="0">
                <a:solidFill>
                  <a:srgbClr val="000000"/>
                </a:solidFill>
              </a:rPr>
              <a:t>HSAG HQIC</a:t>
            </a:r>
          </a:p>
          <a:p>
            <a:pPr marL="85723" indent="0">
              <a:lnSpc>
                <a:spcPct val="100000"/>
              </a:lnSpc>
              <a:spcBef>
                <a:spcPts val="0"/>
              </a:spcBef>
              <a:buClr>
                <a:srgbClr val="000000"/>
              </a:buClr>
            </a:pPr>
            <a:endParaRPr lang="en-US" sz="1500" kern="0" dirty="0">
              <a:solidFill>
                <a:srgbClr val="000000"/>
              </a:solidFill>
            </a:endParaRPr>
          </a:p>
        </p:txBody>
      </p:sp>
      <p:pic>
        <p:nvPicPr>
          <p:cNvPr id="7" name="Picture 6" descr="Christine Bailey, MSN RN CSSGB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7871" y="1315646"/>
            <a:ext cx="1652015" cy="1566251"/>
          </a:xfrm>
          <a:prstGeom prst="rect">
            <a:avLst/>
          </a:prstGeom>
          <a:noFill/>
          <a:ln>
            <a:noFill/>
          </a:ln>
          <a:scene3d>
            <a:camera prst="orthographicFront"/>
            <a:lightRig rig="threePt" dir="t"/>
          </a:scene3d>
          <a:sp3d>
            <a:bevelT w="139700" prst="cross"/>
          </a:sp3d>
        </p:spPr>
      </p:pic>
      <p:sp>
        <p:nvSpPr>
          <p:cNvPr id="8" name="Text Placeholder 2"/>
          <p:cNvSpPr txBox="1">
            <a:spLocks/>
          </p:cNvSpPr>
          <p:nvPr/>
        </p:nvSpPr>
        <p:spPr>
          <a:xfrm>
            <a:off x="4906493" y="3053810"/>
            <a:ext cx="2604395" cy="79275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85723" indent="0" algn="l">
              <a:lnSpc>
                <a:spcPct val="100000"/>
              </a:lnSpc>
              <a:spcBef>
                <a:spcPts val="0"/>
              </a:spcBef>
              <a:buClr>
                <a:srgbClr val="000000"/>
              </a:buClr>
            </a:pPr>
            <a:r>
              <a:rPr lang="en-US" sz="1400" b="1" kern="0" dirty="0">
                <a:solidFill>
                  <a:srgbClr val="000000"/>
                </a:solidFill>
              </a:rPr>
              <a:t>Christine Bailey, MSN RN CSSGB </a:t>
            </a:r>
          </a:p>
          <a:p>
            <a:pPr marL="85723" indent="0" algn="l">
              <a:lnSpc>
                <a:spcPct val="100000"/>
              </a:lnSpc>
              <a:spcBef>
                <a:spcPts val="0"/>
              </a:spcBef>
              <a:buClr>
                <a:srgbClr val="000000"/>
              </a:buClr>
            </a:pPr>
            <a:r>
              <a:rPr lang="en-US" sz="1400" kern="0" dirty="0">
                <a:solidFill>
                  <a:srgbClr val="000000"/>
                </a:solidFill>
              </a:rPr>
              <a:t>Executive Director, HSAG</a:t>
            </a:r>
          </a:p>
          <a:p>
            <a:pPr marL="85723" indent="0" algn="l">
              <a:lnSpc>
                <a:spcPct val="100000"/>
              </a:lnSpc>
              <a:spcBef>
                <a:spcPts val="0"/>
              </a:spcBef>
              <a:buClr>
                <a:srgbClr val="000000"/>
              </a:buClr>
            </a:pPr>
            <a:r>
              <a:rPr lang="en-US" sz="1400" kern="0" dirty="0">
                <a:solidFill>
                  <a:srgbClr val="000000"/>
                </a:solidFill>
              </a:rPr>
              <a:t>HSAG HQIC</a:t>
            </a:r>
          </a:p>
          <a:p>
            <a:pPr marL="85723" indent="0">
              <a:lnSpc>
                <a:spcPct val="100000"/>
              </a:lnSpc>
              <a:spcBef>
                <a:spcPts val="0"/>
              </a:spcBef>
              <a:buClr>
                <a:srgbClr val="000000"/>
              </a:buClr>
            </a:pPr>
            <a:endParaRPr lang="en-US" sz="1500" kern="0" dirty="0">
              <a:solidFill>
                <a:srgbClr val="000000"/>
              </a:solidFill>
            </a:endParaRPr>
          </a:p>
        </p:txBody>
      </p:sp>
      <p:pic>
        <p:nvPicPr>
          <p:cNvPr id="9" name="Picture 8" descr="Jennifer Clary, MS BS RRT &#10;"/>
          <p:cNvPicPr/>
          <p:nvPr/>
        </p:nvPicPr>
        <p:blipFill>
          <a:blip r:embed="rId5"/>
          <a:stretch>
            <a:fillRect/>
          </a:stretch>
        </p:blipFill>
        <p:spPr>
          <a:xfrm>
            <a:off x="8008417" y="1337506"/>
            <a:ext cx="1652015" cy="1508872"/>
          </a:xfrm>
          <a:prstGeom prst="rect">
            <a:avLst/>
          </a:prstGeom>
          <a:scene3d>
            <a:camera prst="orthographicFront"/>
            <a:lightRig rig="threePt" dir="t"/>
          </a:scene3d>
          <a:sp3d>
            <a:bevelT w="139700" prst="cross"/>
          </a:sp3d>
        </p:spPr>
      </p:pic>
      <p:pic>
        <p:nvPicPr>
          <p:cNvPr id="10" name="Picture 9" descr="Lynda Martin, MPA BSN RN CPHQ&#10;"/>
          <p:cNvPicPr/>
          <p:nvPr/>
        </p:nvPicPr>
        <p:blipFill>
          <a:blip r:embed="rId6">
            <a:extLst>
              <a:ext uri="{28A0092B-C50C-407E-A947-70E740481C1C}">
                <a14:useLocalDpi xmlns:a14="http://schemas.microsoft.com/office/drawing/2010/main" val="0"/>
              </a:ext>
            </a:extLst>
          </a:blip>
          <a:srcRect/>
          <a:stretch>
            <a:fillRect/>
          </a:stretch>
        </p:blipFill>
        <p:spPr bwMode="auto">
          <a:xfrm>
            <a:off x="4476573" y="4110932"/>
            <a:ext cx="1059871" cy="1383683"/>
          </a:xfrm>
          <a:prstGeom prst="rect">
            <a:avLst/>
          </a:prstGeom>
          <a:noFill/>
          <a:ln>
            <a:noFill/>
          </a:ln>
          <a:scene3d>
            <a:camera prst="orthographicFront"/>
            <a:lightRig rig="threePt" dir="t"/>
          </a:scene3d>
          <a:sp3d>
            <a:bevelT w="101600" prst="riblet"/>
          </a:sp3d>
        </p:spPr>
      </p:pic>
      <p:sp>
        <p:nvSpPr>
          <p:cNvPr id="11" name="TextBox 10"/>
          <p:cNvSpPr txBox="1"/>
          <p:nvPr/>
        </p:nvSpPr>
        <p:spPr>
          <a:xfrm>
            <a:off x="7754399" y="3021087"/>
            <a:ext cx="2505004" cy="954107"/>
          </a:xfrm>
          <a:prstGeom prst="rect">
            <a:avLst/>
          </a:prstGeom>
          <a:noFill/>
        </p:spPr>
        <p:txBody>
          <a:bodyPr wrap="square" rtlCol="0">
            <a:spAutoFit/>
          </a:bodyPr>
          <a:lstStyle/>
          <a:p>
            <a:pPr marL="85723" defTabSz="685783"/>
            <a:r>
              <a:rPr lang="en-US" sz="1400" b="1" dirty="0">
                <a:solidFill>
                  <a:srgbClr val="000000"/>
                </a:solidFill>
                <a:latin typeface="Calibri" panose="020F0502020204030204" pitchFamily="34" charset="0"/>
                <a:cs typeface="Calibri" panose="020F0502020204030204" pitchFamily="34" charset="0"/>
              </a:rPr>
              <a:t>Jennifer Clary, MS BS RRT </a:t>
            </a:r>
          </a:p>
          <a:p>
            <a:pPr marL="85723" defTabSz="685783"/>
            <a:r>
              <a:rPr lang="en-US" sz="1400" dirty="0">
                <a:solidFill>
                  <a:srgbClr val="000000"/>
                </a:solidFill>
                <a:latin typeface="Calibri" panose="020F0502020204030204" pitchFamily="34" charset="0"/>
                <a:cs typeface="Calibri" panose="020F0502020204030204" pitchFamily="34" charset="0"/>
              </a:rPr>
              <a:t>Director, Quality Management </a:t>
            </a:r>
          </a:p>
          <a:p>
            <a:pPr marL="85723" defTabSz="685783"/>
            <a:r>
              <a:rPr lang="en-US" sz="1400" dirty="0">
                <a:solidFill>
                  <a:srgbClr val="000000"/>
                </a:solidFill>
                <a:latin typeface="Calibri" panose="020F0502020204030204" pitchFamily="34" charset="0"/>
                <a:cs typeface="Calibri" panose="020F0502020204030204" pitchFamily="34" charset="0"/>
              </a:rPr>
              <a:t>Self Regional Healthcare</a:t>
            </a:r>
          </a:p>
          <a:p>
            <a:pPr marL="85723" defTabSz="685783"/>
            <a:r>
              <a:rPr lang="en-US" sz="1400" dirty="0">
                <a:solidFill>
                  <a:srgbClr val="000000"/>
                </a:solidFill>
                <a:latin typeface="Calibri" panose="020F0502020204030204" pitchFamily="34" charset="0"/>
                <a:cs typeface="Calibri" panose="020F0502020204030204" pitchFamily="34" charset="0"/>
              </a:rPr>
              <a:t>HSAG HQIC</a:t>
            </a:r>
          </a:p>
        </p:txBody>
      </p:sp>
      <p:sp>
        <p:nvSpPr>
          <p:cNvPr id="12" name="Rectangle 11"/>
          <p:cNvSpPr/>
          <p:nvPr/>
        </p:nvSpPr>
        <p:spPr>
          <a:xfrm>
            <a:off x="5663939" y="4176323"/>
            <a:ext cx="2820420" cy="1277850"/>
          </a:xfrm>
          <a:prstGeom prst="rect">
            <a:avLst/>
          </a:prstGeom>
        </p:spPr>
        <p:txBody>
          <a:bodyPr wrap="square">
            <a:spAutoFit/>
          </a:bodyPr>
          <a:lstStyle/>
          <a:p>
            <a:pPr algn="ctr" defTabSz="342891">
              <a:lnSpc>
                <a:spcPct val="107000"/>
              </a:lnSpc>
              <a:defRPr/>
            </a:pPr>
            <a:r>
              <a:rPr lang="en-US"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Facilitator</a:t>
            </a:r>
          </a:p>
          <a:p>
            <a:pPr defTabSz="342891">
              <a:lnSpc>
                <a:spcPct val="107000"/>
              </a:lnSpc>
              <a:defRPr/>
            </a:pPr>
            <a:r>
              <a:rPr lang="en-US" sz="1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Lynda Martin, MPA BSN RN CPHQ</a:t>
            </a:r>
            <a:endPar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342891">
              <a:lnSpc>
                <a:spcPct val="107000"/>
              </a:lnSpc>
              <a:defRPr/>
            </a:pP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Senior Director Patient Safety</a:t>
            </a:r>
          </a:p>
          <a:p>
            <a:pPr defTabSz="342891">
              <a:lnSpc>
                <a:spcPct val="107000"/>
              </a:lnSpc>
              <a:defRPr/>
            </a:pP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Qlarant</a:t>
            </a:r>
          </a:p>
          <a:p>
            <a:pPr defTabSz="342891">
              <a:lnSpc>
                <a:spcPct val="107000"/>
              </a:lnSpc>
              <a:defRPr/>
            </a:pP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IPRO HQIC</a:t>
            </a:r>
          </a:p>
        </p:txBody>
      </p:sp>
      <p:sp>
        <p:nvSpPr>
          <p:cNvPr id="4" name="Slide Number Placeholder 3"/>
          <p:cNvSpPr>
            <a:spLocks noGrp="1"/>
          </p:cNvSpPr>
          <p:nvPr>
            <p:ph type="sldNum" idx="12"/>
          </p:nvPr>
        </p:nvSpPr>
        <p:spPr/>
        <p:txBody>
          <a:bodyPr/>
          <a:lstStyle/>
          <a:p>
            <a:pPr defTabSz="685783">
              <a:defRPr/>
            </a:pPr>
            <a:fld id="{00000000-1234-1234-1234-123412341234}" type="slidenum">
              <a:rPr lang="en-US"/>
              <a:pPr defTabSz="685783">
                <a:defRPr/>
              </a:pPr>
              <a:t>4</a:t>
            </a:fld>
            <a:endParaRPr lang="en-US" dirty="0"/>
          </a:p>
        </p:txBody>
      </p:sp>
    </p:spTree>
    <p:extLst>
      <p:ext uri="{BB962C8B-B14F-4D97-AF65-F5344CB8AC3E}">
        <p14:creationId xmlns:p14="http://schemas.microsoft.com/office/powerpoint/2010/main" val="1035175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2823-4572-4253-ADAC-0A655E31A7A1}"/>
              </a:ext>
            </a:extLst>
          </p:cNvPr>
          <p:cNvSpPr>
            <a:spLocks noGrp="1"/>
          </p:cNvSpPr>
          <p:nvPr>
            <p:ph type="title"/>
          </p:nvPr>
        </p:nvSpPr>
        <p:spPr/>
        <p:txBody>
          <a:bodyPr>
            <a:normAutofit/>
          </a:bodyPr>
          <a:lstStyle/>
          <a:p>
            <a:r>
              <a:rPr lang="en-US" sz="6600" dirty="0"/>
              <a:t>It Can Be Done…..</a:t>
            </a:r>
          </a:p>
        </p:txBody>
      </p:sp>
      <p:graphicFrame>
        <p:nvGraphicFramePr>
          <p:cNvPr id="7" name="Content Placeholder 2">
            <a:extLst>
              <a:ext uri="{FF2B5EF4-FFF2-40B4-BE49-F238E27FC236}">
                <a16:creationId xmlns:a16="http://schemas.microsoft.com/office/drawing/2014/main" id="{D566FF70-BC36-BB35-1EEA-B466F120D4B9}"/>
              </a:ext>
              <a:ext uri="{C183D7F6-B498-43B3-948B-1728B52AA6E4}">
                <adec:decorative xmlns="" xmlns:adec="http://schemas.microsoft.com/office/drawing/2017/decorative" val="1"/>
              </a:ext>
            </a:extLst>
          </p:cNvPr>
          <p:cNvGraphicFramePr/>
          <p:nvPr>
            <p:extLst>
              <p:ext uri="{D42A27DB-BD31-4B8C-83A1-F6EECF244321}">
                <p14:modId xmlns:p14="http://schemas.microsoft.com/office/powerpoint/2010/main" val="16352595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5843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525B-0903-F342-8262-9AB68255359B}"/>
              </a:ext>
            </a:extLst>
          </p:cNvPr>
          <p:cNvSpPr>
            <a:spLocks noGrp="1"/>
          </p:cNvSpPr>
          <p:nvPr>
            <p:ph type="title" idx="4294967295"/>
          </p:nvPr>
        </p:nvSpPr>
        <p:spPr/>
        <p:txBody>
          <a:bodyPr/>
          <a:lstStyle/>
          <a:p>
            <a:r>
              <a:rPr lang="en-US" dirty="0"/>
              <a:t>image</a:t>
            </a:r>
          </a:p>
        </p:txBody>
      </p:sp>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3E5AFB-4484-43B5-9FFE-6A177733E063}"/>
              </a:ext>
              <a:ext uri="{C183D7F6-B498-43B3-948B-1728B52AA6E4}">
                <adec:decorative xmlns="" xmlns:adec="http://schemas.microsoft.com/office/drawing/2017/decorative" val="1"/>
              </a:ext>
            </a:extLst>
          </p:cNvPr>
          <p:cNvPicPr>
            <a:picLocks noChangeAspect="1"/>
          </p:cNvPicPr>
          <p:nvPr/>
        </p:nvPicPr>
        <p:blipFill rotWithShape="1">
          <a:blip r:embed="rId3"/>
          <a:srcRect t="4226" b="21037"/>
          <a:stretch/>
        </p:blipFill>
        <p:spPr>
          <a:xfrm>
            <a:off x="20" y="1282"/>
            <a:ext cx="12191980" cy="6856718"/>
          </a:xfrm>
          <a:prstGeom prst="rect">
            <a:avLst/>
          </a:prstGeom>
        </p:spPr>
      </p:pic>
    </p:spTree>
    <p:extLst>
      <p:ext uri="{BB962C8B-B14F-4D97-AF65-F5344CB8AC3E}">
        <p14:creationId xmlns:p14="http://schemas.microsoft.com/office/powerpoint/2010/main" val="3392107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Discussion: Speakers &amp; Attendees</a:t>
            </a:r>
          </a:p>
        </p:txBody>
      </p:sp>
      <p:sp>
        <p:nvSpPr>
          <p:cNvPr id="3" name="Text Placeholder 2"/>
          <p:cNvSpPr>
            <a:spLocks noGrp="1"/>
          </p:cNvSpPr>
          <p:nvPr>
            <p:ph type="body" idx="1"/>
          </p:nvPr>
        </p:nvSpPr>
        <p:spPr>
          <a:xfrm>
            <a:off x="838200" y="1634837"/>
            <a:ext cx="7499466" cy="3796145"/>
          </a:xfrm>
        </p:spPr>
        <p:txBody>
          <a:bodyPr/>
          <a:lstStyle/>
          <a:p>
            <a:pPr>
              <a:lnSpc>
                <a:spcPct val="100000"/>
              </a:lnSpc>
              <a:spcBef>
                <a:spcPts val="0"/>
              </a:spcBef>
              <a:spcAft>
                <a:spcPts val="1000"/>
              </a:spcAft>
            </a:pPr>
            <a:r>
              <a:rPr lang="en-US" sz="2400" dirty="0">
                <a:latin typeface="Calibri" panose="020F0502020204030204" pitchFamily="34" charset="0"/>
                <a:cs typeface="Calibri" panose="020F0502020204030204" pitchFamily="34" charset="0"/>
              </a:rPr>
              <a:t>What are some </a:t>
            </a:r>
            <a:r>
              <a:rPr lang="en-US" sz="2400" b="1" dirty="0">
                <a:solidFill>
                  <a:schemeClr val="accent4">
                    <a:lumMod val="75000"/>
                  </a:schemeClr>
                </a:solidFill>
                <a:latin typeface="Calibri" panose="020F0502020204030204" pitchFamily="34" charset="0"/>
                <a:cs typeface="Calibri" panose="020F0502020204030204" pitchFamily="34" charset="0"/>
              </a:rPr>
              <a:t>challenges, barriers</a:t>
            </a:r>
            <a:r>
              <a:rPr lang="en-US" sz="2400" dirty="0">
                <a:solidFill>
                  <a:schemeClr val="accent4">
                    <a:lumMod val="75000"/>
                  </a:schemeClr>
                </a:solidFill>
                <a:latin typeface="Calibri" panose="020F0502020204030204" pitchFamily="34" charset="0"/>
                <a:cs typeface="Calibri" panose="020F0502020204030204" pitchFamily="34" charset="0"/>
              </a:rPr>
              <a:t> &amp; </a:t>
            </a:r>
            <a:r>
              <a:rPr lang="en-US" sz="2400" b="1" dirty="0">
                <a:solidFill>
                  <a:schemeClr val="accent4">
                    <a:lumMod val="75000"/>
                  </a:schemeClr>
                </a:solidFill>
                <a:latin typeface="Calibri" panose="020F0502020204030204" pitchFamily="34" charset="0"/>
                <a:cs typeface="Calibri" panose="020F0502020204030204" pitchFamily="34" charset="0"/>
              </a:rPr>
              <a:t>best practice</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b="1" dirty="0">
                <a:solidFill>
                  <a:schemeClr val="accent4">
                    <a:lumMod val="75000"/>
                  </a:schemeClr>
                </a:solidFill>
                <a:latin typeface="Calibri" panose="020F0502020204030204" pitchFamily="34" charset="0"/>
                <a:cs typeface="Calibri" panose="020F0502020204030204" pitchFamily="34" charset="0"/>
              </a:rPr>
              <a:t>strategies</a:t>
            </a:r>
            <a:r>
              <a:rPr lang="en-US" sz="2400" b="1" dirty="0">
                <a:solidFill>
                  <a:srgbClr val="0000FF"/>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with CLABSI prevention? </a:t>
            </a:r>
          </a:p>
          <a:p>
            <a:pPr>
              <a:lnSpc>
                <a:spcPct val="100000"/>
              </a:lnSpc>
              <a:spcBef>
                <a:spcPts val="0"/>
              </a:spcBef>
              <a:spcAft>
                <a:spcPts val="1000"/>
              </a:spcAft>
            </a:pPr>
            <a:r>
              <a:rPr lang="en-US" sz="2400" dirty="0">
                <a:latin typeface="Calibri" panose="020F0502020204030204" pitchFamily="34" charset="0"/>
                <a:cs typeface="Calibri" panose="020F0502020204030204" pitchFamily="34" charset="0"/>
              </a:rPr>
              <a:t>How can HQICs </a:t>
            </a:r>
            <a:r>
              <a:rPr lang="en-US" sz="2400" b="1" dirty="0">
                <a:solidFill>
                  <a:schemeClr val="accent4">
                    <a:lumMod val="75000"/>
                  </a:schemeClr>
                </a:solidFill>
                <a:latin typeface="Calibri" panose="020F0502020204030204" pitchFamily="34" charset="0"/>
                <a:cs typeface="Calibri" panose="020F0502020204030204" pitchFamily="34" charset="0"/>
              </a:rPr>
              <a:t>best support hospitals</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going forward?</a:t>
            </a:r>
          </a:p>
          <a:p>
            <a:pPr>
              <a:lnSpc>
                <a:spcPct val="100000"/>
              </a:lnSpc>
              <a:spcBef>
                <a:spcPts val="0"/>
              </a:spcBef>
              <a:spcAft>
                <a:spcPts val="1000"/>
              </a:spcAft>
            </a:pPr>
            <a:r>
              <a:rPr lang="en-US" sz="2400" dirty="0">
                <a:latin typeface="Calibri" panose="020F0502020204030204" pitchFamily="34" charset="0"/>
                <a:cs typeface="Calibri" panose="020F0502020204030204" pitchFamily="34" charset="0"/>
              </a:rPr>
              <a:t>How can hospitals </a:t>
            </a:r>
            <a:r>
              <a:rPr lang="en-US" sz="2400" b="1" dirty="0">
                <a:solidFill>
                  <a:schemeClr val="accent4">
                    <a:lumMod val="75000"/>
                  </a:schemeClr>
                </a:solidFill>
                <a:latin typeface="Calibri" panose="020F0502020204030204" pitchFamily="34" charset="0"/>
                <a:cs typeface="Calibri" panose="020F0502020204030204" pitchFamily="34" charset="0"/>
              </a:rPr>
              <a:t>partner with patient &amp; families </a:t>
            </a:r>
            <a:r>
              <a:rPr lang="en-US" sz="2400" dirty="0">
                <a:latin typeface="Calibri" panose="020F0502020204030204" pitchFamily="34" charset="0"/>
                <a:cs typeface="Calibri" panose="020F0502020204030204" pitchFamily="34" charset="0"/>
              </a:rPr>
              <a:t>to support CLABSI prevention?</a:t>
            </a:r>
          </a:p>
          <a:p>
            <a:pPr>
              <a:lnSpc>
                <a:spcPct val="100000"/>
              </a:lnSpc>
              <a:spcBef>
                <a:spcPts val="0"/>
              </a:spcBef>
              <a:spcAft>
                <a:spcPts val="1000"/>
              </a:spcAft>
            </a:pPr>
            <a:r>
              <a:rPr lang="en-US" sz="2400" dirty="0">
                <a:latin typeface="Calibri" panose="020F0502020204030204" pitchFamily="34" charset="0"/>
                <a:cs typeface="Calibri" panose="020F0502020204030204" pitchFamily="34" charset="0"/>
              </a:rPr>
              <a:t>How do we best</a:t>
            </a:r>
            <a:r>
              <a:rPr lang="en-US" sz="2400" b="1" dirty="0">
                <a:solidFill>
                  <a:srgbClr val="C00000"/>
                </a:solidFill>
                <a:latin typeface="Calibri" panose="020F0502020204030204" pitchFamily="34" charset="0"/>
                <a:cs typeface="Calibri" panose="020F0502020204030204" pitchFamily="34" charset="0"/>
              </a:rPr>
              <a:t> </a:t>
            </a:r>
            <a:r>
              <a:rPr lang="en-US" sz="2400" b="1" dirty="0">
                <a:solidFill>
                  <a:schemeClr val="accent4">
                    <a:lumMod val="75000"/>
                  </a:schemeClr>
                </a:solidFill>
                <a:latin typeface="Calibri" panose="020F0502020204030204" pitchFamily="34" charset="0"/>
                <a:cs typeface="Calibri" panose="020F0502020204030204" pitchFamily="34" charset="0"/>
              </a:rPr>
              <a:t>identify</a:t>
            </a:r>
            <a:r>
              <a:rPr lang="en-US" sz="2400" b="1" dirty="0">
                <a:solidFill>
                  <a:srgbClr val="C0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&amp; </a:t>
            </a:r>
            <a:r>
              <a:rPr lang="en-US" sz="2400" b="1" dirty="0">
                <a:solidFill>
                  <a:schemeClr val="accent4">
                    <a:lumMod val="75000"/>
                  </a:schemeClr>
                </a:solidFill>
                <a:latin typeface="Calibri" panose="020F0502020204030204" pitchFamily="34" charset="0"/>
                <a:cs typeface="Calibri" panose="020F0502020204030204" pitchFamily="34" charset="0"/>
              </a:rPr>
              <a:t>close any disparity/gaps in care </a:t>
            </a:r>
            <a:r>
              <a:rPr lang="en-US" sz="2400" dirty="0">
                <a:latin typeface="Calibri" panose="020F0502020204030204" pitchFamily="34" charset="0"/>
                <a:cs typeface="Calibri" panose="020F0502020204030204" pitchFamily="34" charset="0"/>
              </a:rPr>
              <a:t>related to CLABSI prevention?</a:t>
            </a:r>
          </a:p>
          <a:p>
            <a:pPr marL="114300" indent="0">
              <a:buNone/>
            </a:pPr>
            <a:endParaRPr lang="en-US" sz="2400"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42</a:t>
            </a:fld>
            <a:endParaRPr lang="en-US" dirty="0"/>
          </a:p>
        </p:txBody>
      </p:sp>
      <p:sp>
        <p:nvSpPr>
          <p:cNvPr id="5" name="Text Placeholder 4"/>
          <p:cNvSpPr txBox="1">
            <a:spLocks/>
          </p:cNvSpPr>
          <p:nvPr/>
        </p:nvSpPr>
        <p:spPr>
          <a:xfrm>
            <a:off x="8931564" y="1634837"/>
            <a:ext cx="2796711" cy="3294625"/>
          </a:xfrm>
          <a:prstGeom prst="rect">
            <a:avLst/>
          </a:prstGeom>
          <a:solidFill>
            <a:srgbClr val="FFC000">
              <a:lumMod val="20000"/>
              <a:lumOff val="80000"/>
            </a:srgbClr>
          </a:solidFill>
          <a:ln w="25400" cmpd="sng">
            <a:solidFill>
              <a:srgbClr val="FB7A2D"/>
            </a:solidFill>
            <a:prstDash val="solid"/>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Enter in Chat:</a:t>
            </a:r>
          </a:p>
          <a:p>
            <a:pPr marL="54864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Thoughts</a:t>
            </a:r>
          </a:p>
          <a:p>
            <a:pPr marL="54864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Experiences</a:t>
            </a:r>
          </a:p>
          <a:p>
            <a:pPr marL="54864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1622422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3173" y="317797"/>
            <a:ext cx="7886700" cy="994172"/>
          </a:xfrm>
        </p:spPr>
        <p:txBody>
          <a:bodyPr/>
          <a:lstStyle/>
          <a:p>
            <a:r>
              <a:rPr lang="en-US" dirty="0"/>
              <a:t>HQIC Resources</a:t>
            </a:r>
          </a:p>
        </p:txBody>
      </p:sp>
      <p:pic>
        <p:nvPicPr>
          <p:cNvPr id="14" name="Picture 13" descr="IPRO HQIC logo">
            <a:extLst>
              <a:ext uri="{FF2B5EF4-FFF2-40B4-BE49-F238E27FC236}">
                <a16:creationId xmlns:a16="http://schemas.microsoft.com/office/drawing/2014/main" id="{FBE459E4-2BD5-46F9-AA3F-E2F9FBADFC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2473" y="1603584"/>
            <a:ext cx="2925747" cy="786120"/>
          </a:xfrm>
          <a:prstGeom prst="rect">
            <a:avLst/>
          </a:prstGeom>
        </p:spPr>
      </p:pic>
      <p:sp>
        <p:nvSpPr>
          <p:cNvPr id="5" name="Content Placeholder 4">
            <a:extLst>
              <a:ext uri="{C183D7F6-B498-43B3-948B-1728B52AA6E4}">
                <adec:decorative xmlns="" xmlns:adec="http://schemas.microsoft.com/office/drawing/2017/decorative" val="0"/>
              </a:ext>
            </a:extLst>
          </p:cNvPr>
          <p:cNvSpPr>
            <a:spLocks noGrp="1"/>
          </p:cNvSpPr>
          <p:nvPr>
            <p:ph sz="half" idx="1"/>
          </p:nvPr>
        </p:nvSpPr>
        <p:spPr>
          <a:xfrm>
            <a:off x="1565442" y="2376351"/>
            <a:ext cx="2575364" cy="413128"/>
          </a:xfrm>
          <a:ln>
            <a:noFill/>
          </a:ln>
        </p:spPr>
        <p:txBody>
          <a:bodyPr/>
          <a:lstStyle/>
          <a:p>
            <a:pPr marL="0" indent="0">
              <a:buNone/>
            </a:pPr>
            <a:r>
              <a:rPr lang="en-US" sz="1600" dirty="0">
                <a:hlinkClick r:id="rId4"/>
              </a:rPr>
              <a:t>https://hqic-library.ipro.org/</a:t>
            </a:r>
            <a:endParaRPr lang="en-US" sz="1600" dirty="0"/>
          </a:p>
          <a:p>
            <a:pPr marL="38100" indent="0">
              <a:buNone/>
            </a:pPr>
            <a:endParaRPr lang="en-US" dirty="0"/>
          </a:p>
        </p:txBody>
      </p:sp>
      <p:pic>
        <p:nvPicPr>
          <p:cNvPr id="8" name="Picture 7" descr="alliant logo">
            <a:extLst>
              <a:ext uri="{C183D7F6-B498-43B3-948B-1728B52AA6E4}">
                <adec:decorative xmlns=""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9182" y="1860104"/>
            <a:ext cx="1758317" cy="418048"/>
          </a:xfrm>
          <a:prstGeom prst="rect">
            <a:avLst/>
          </a:prstGeom>
        </p:spPr>
      </p:pic>
      <p:sp>
        <p:nvSpPr>
          <p:cNvPr id="2" name="Rectangle 1">
            <a:extLst>
              <a:ext uri="{C183D7F6-B498-43B3-948B-1728B52AA6E4}">
                <adec:decorative xmlns="" xmlns:adec="http://schemas.microsoft.com/office/drawing/2017/decorative" val="0"/>
              </a:ext>
            </a:extLst>
          </p:cNvPr>
          <p:cNvSpPr/>
          <p:nvPr/>
        </p:nvSpPr>
        <p:spPr>
          <a:xfrm>
            <a:off x="4771329" y="2338486"/>
            <a:ext cx="2925747" cy="615553"/>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hlinkClick r:id="rId6"/>
              </a:rPr>
              <a:t>https://quality.allianthealth.org/</a:t>
            </a:r>
            <a:endParaRPr lang="en-US" sz="1600" dirty="0">
              <a:latin typeface="Calibri" panose="020F0502020204030204" pitchFamily="34" charset="0"/>
              <a:cs typeface="Calibri" panose="020F0502020204030204" pitchFamily="34" charset="0"/>
            </a:endParaRPr>
          </a:p>
          <a:p>
            <a:endParaRPr lang="en-US" dirty="0"/>
          </a:p>
        </p:txBody>
      </p:sp>
      <p:pic>
        <p:nvPicPr>
          <p:cNvPr id="18" name="image7.png" descr="telligen QI Connect">
            <a:extLst>
              <a:ext uri="{C183D7F6-B498-43B3-948B-1728B52AA6E4}">
                <adec:decorative xmlns="" xmlns:adec="http://schemas.microsoft.com/office/drawing/2017/decorative" val="0"/>
              </a:ext>
            </a:extLst>
          </p:cNvPr>
          <p:cNvPicPr/>
          <p:nvPr/>
        </p:nvPicPr>
        <p:blipFill>
          <a:blip r:embed="rId7" cstate="print"/>
          <a:stretch>
            <a:fillRect/>
          </a:stretch>
        </p:blipFill>
        <p:spPr>
          <a:xfrm>
            <a:off x="8514503" y="1755183"/>
            <a:ext cx="2710471" cy="447152"/>
          </a:xfrm>
          <a:prstGeom prst="rect">
            <a:avLst/>
          </a:prstGeom>
        </p:spPr>
      </p:pic>
      <p:sp>
        <p:nvSpPr>
          <p:cNvPr id="15" name="TextBox 14">
            <a:extLst>
              <a:ext uri="{FF2B5EF4-FFF2-40B4-BE49-F238E27FC236}">
                <a16:creationId xmlns:a16="http://schemas.microsoft.com/office/drawing/2014/main" id="{E5613A9C-9951-69BC-3F7C-D1ABC19A035F}"/>
              </a:ext>
              <a:ext uri="{C183D7F6-B498-43B3-948B-1728B52AA6E4}">
                <adec:decorative xmlns="" xmlns:adec="http://schemas.microsoft.com/office/drawing/2017/decorative" val="0"/>
              </a:ext>
            </a:extLst>
          </p:cNvPr>
          <p:cNvSpPr txBox="1"/>
          <p:nvPr/>
        </p:nvSpPr>
        <p:spPr>
          <a:xfrm>
            <a:off x="8470417" y="2307708"/>
            <a:ext cx="2754557"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hlinkClick r:id="rId8"/>
              </a:rPr>
              <a:t>LINK Telligen QI Connect Portal</a:t>
            </a:r>
            <a:endParaRPr lang="en-US" sz="1600" dirty="0">
              <a:latin typeface="Calibri" panose="020F0502020204030204" pitchFamily="34" charset="0"/>
              <a:cs typeface="Calibri" panose="020F0502020204030204" pitchFamily="34" charset="0"/>
            </a:endParaRPr>
          </a:p>
        </p:txBody>
      </p:sp>
      <p:pic>
        <p:nvPicPr>
          <p:cNvPr id="25" name="Picture 24" descr="compass logo">
            <a:extLst>
              <a:ext uri="{FF2B5EF4-FFF2-40B4-BE49-F238E27FC236}">
                <a16:creationId xmlns:a16="http://schemas.microsoft.com/office/drawing/2014/main" id="{13013375-2F6A-4692-B55C-2563558A5BD2}"/>
              </a:ext>
              <a:ext uri="{C183D7F6-B498-43B3-948B-1728B52AA6E4}">
                <adec:decorative xmlns="" xmlns:adec="http://schemas.microsoft.com/office/drawing/2017/decorative" val="0"/>
              </a:ext>
            </a:extLst>
          </p:cNvPr>
          <p:cNvPicPr>
            <a:picLocks noChangeAspect="1"/>
          </p:cNvPicPr>
          <p:nvPr/>
        </p:nvPicPr>
        <p:blipFill>
          <a:blip r:embed="rId9"/>
          <a:stretch>
            <a:fillRect/>
          </a:stretch>
        </p:blipFill>
        <p:spPr>
          <a:xfrm>
            <a:off x="2162685" y="3819752"/>
            <a:ext cx="3557823" cy="381630"/>
          </a:xfrm>
          <a:prstGeom prst="rect">
            <a:avLst/>
          </a:prstGeom>
        </p:spPr>
      </p:pic>
      <p:sp>
        <p:nvSpPr>
          <p:cNvPr id="23" name="Rectangle 22"/>
          <p:cNvSpPr/>
          <p:nvPr/>
        </p:nvSpPr>
        <p:spPr>
          <a:xfrm>
            <a:off x="2078937" y="4290441"/>
            <a:ext cx="4239404" cy="600164"/>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hlinkClick r:id="rId10"/>
              </a:rPr>
              <a:t>https://www.ihconline.org/initiatives/hospital/hqic</a:t>
            </a:r>
            <a:endParaRPr lang="en-US" sz="1500" dirty="0">
              <a:latin typeface="Calibri" panose="020F0502020204030204" pitchFamily="34" charset="0"/>
              <a:cs typeface="Calibri" panose="020F0502020204030204" pitchFamily="34" charset="0"/>
            </a:endParaRPr>
          </a:p>
          <a:p>
            <a:endParaRPr lang="en-US" dirty="0"/>
          </a:p>
        </p:txBody>
      </p:sp>
      <p:pic>
        <p:nvPicPr>
          <p:cNvPr id="16" name="image3.jpeg" descr="HSAG HQIC logo">
            <a:extLst>
              <a:ext uri="{C183D7F6-B498-43B3-948B-1728B52AA6E4}">
                <adec:decorative xmlns="" xmlns:adec="http://schemas.microsoft.com/office/drawing/2017/decorative" val="0"/>
              </a:ext>
            </a:extLst>
          </p:cNvPr>
          <p:cNvPicPr/>
          <p:nvPr/>
        </p:nvPicPr>
        <p:blipFill>
          <a:blip r:embed="rId11" cstate="print"/>
          <a:stretch>
            <a:fillRect/>
          </a:stretch>
        </p:blipFill>
        <p:spPr>
          <a:xfrm>
            <a:off x="7467240" y="3642001"/>
            <a:ext cx="1468942" cy="443817"/>
          </a:xfrm>
          <a:prstGeom prst="rect">
            <a:avLst/>
          </a:prstGeom>
        </p:spPr>
      </p:pic>
      <p:sp>
        <p:nvSpPr>
          <p:cNvPr id="17" name="TextBox 16">
            <a:extLst>
              <a:ext uri="{FF2B5EF4-FFF2-40B4-BE49-F238E27FC236}">
                <a16:creationId xmlns:a16="http://schemas.microsoft.com/office/drawing/2014/main" id="{8BC261D4-7884-42DF-B19D-2D25B793DB7A}"/>
              </a:ext>
              <a:ext uri="{C183D7F6-B498-43B3-948B-1728B52AA6E4}">
                <adec:decorative xmlns="" xmlns:adec="http://schemas.microsoft.com/office/drawing/2017/decorative" val="0"/>
              </a:ext>
            </a:extLst>
          </p:cNvPr>
          <p:cNvSpPr txBox="1"/>
          <p:nvPr/>
        </p:nvSpPr>
        <p:spPr>
          <a:xfrm>
            <a:off x="7327417" y="4130836"/>
            <a:ext cx="2286000" cy="323165"/>
          </a:xfrm>
          <a:prstGeom prst="rect">
            <a:avLst/>
          </a:prstGeom>
          <a:noFill/>
        </p:spPr>
        <p:txBody>
          <a:bodyPr wrap="square" rtlCol="0">
            <a:spAutoFit/>
          </a:bodyPr>
          <a:lstStyle/>
          <a:p>
            <a:r>
              <a:rPr lang="en-US" sz="1500" dirty="0">
                <a:solidFill>
                  <a:srgbClr val="0000FF"/>
                </a:solidFill>
                <a:latin typeface="Calibri" panose="020F0502020204030204" pitchFamily="34" charset="0"/>
                <a:cs typeface="Calibri" panose="020F0502020204030204" pitchFamily="34" charset="0"/>
              </a:rPr>
              <a:t>www.hsag.com/hqic-ip</a:t>
            </a:r>
          </a:p>
        </p:txBody>
      </p:sp>
    </p:spTree>
    <p:extLst>
      <p:ext uri="{BB962C8B-B14F-4D97-AF65-F5344CB8AC3E}">
        <p14:creationId xmlns:p14="http://schemas.microsoft.com/office/powerpoint/2010/main" val="1755595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&amp; Resources</a:t>
            </a:r>
          </a:p>
        </p:txBody>
      </p:sp>
      <p:sp>
        <p:nvSpPr>
          <p:cNvPr id="5" name="Rectangle 4"/>
          <p:cNvSpPr/>
          <p:nvPr/>
        </p:nvSpPr>
        <p:spPr>
          <a:xfrm>
            <a:off x="838200" y="1481638"/>
            <a:ext cx="6310745" cy="4011355"/>
          </a:xfrm>
          <a:prstGeom prst="rect">
            <a:avLst/>
          </a:prstGeom>
        </p:spPr>
        <p:txBody>
          <a:bodyPr wrap="square">
            <a:spAutoFit/>
          </a:bodyPr>
          <a:lstStyle/>
          <a:p>
            <a:pPr lvl="0" defTabSz="457200">
              <a:spcAft>
                <a:spcPts val="200"/>
              </a:spcAft>
              <a:defRPr/>
            </a:pPr>
            <a:r>
              <a:rPr lang="en-US" sz="2800" b="1" dirty="0">
                <a:solidFill>
                  <a:srgbClr val="000000"/>
                </a:solidFill>
                <a:latin typeface="Calibri" panose="020F0502020204030204"/>
              </a:rPr>
              <a:t>HQIC Change Pathway for Driving Improvement</a:t>
            </a:r>
          </a:p>
          <a:p>
            <a:pPr marL="342900" lvl="0" indent="-342900" defTabSz="457200">
              <a:spcAft>
                <a:spcPts val="200"/>
              </a:spcAft>
              <a:buFont typeface="Arial" panose="020B0604020202020204" pitchFamily="34" charset="0"/>
              <a:buChar char="•"/>
              <a:defRPr/>
            </a:pPr>
            <a:r>
              <a:rPr lang="en-US" sz="2400" dirty="0">
                <a:solidFill>
                  <a:srgbClr val="000000"/>
                </a:solidFill>
                <a:latin typeface="Calibri" panose="020F0502020204030204"/>
              </a:rPr>
              <a:t>Adapt and use to help address your opportunities and/or augment existing interventions</a:t>
            </a:r>
          </a:p>
          <a:p>
            <a:pPr marL="342900" lvl="0" indent="-342900" defTabSz="457200">
              <a:spcAft>
                <a:spcPts val="200"/>
              </a:spcAft>
              <a:buFont typeface="Arial" panose="020B0604020202020204" pitchFamily="34" charset="0"/>
              <a:buChar char="•"/>
              <a:defRPr/>
            </a:pPr>
            <a:r>
              <a:rPr lang="en-US" sz="2400" dirty="0">
                <a:solidFill>
                  <a:srgbClr val="000000"/>
                </a:solidFill>
                <a:latin typeface="Calibri" panose="020F0502020204030204"/>
              </a:rPr>
              <a:t>Summary of LAN topics discussed</a:t>
            </a:r>
          </a:p>
          <a:p>
            <a:pPr marL="342900" lvl="0" indent="-342900" defTabSz="457200">
              <a:spcAft>
                <a:spcPts val="200"/>
              </a:spcAft>
              <a:buFont typeface="Arial" panose="020B0604020202020204" pitchFamily="34" charset="0"/>
              <a:buChar char="•"/>
              <a:defRPr/>
            </a:pPr>
            <a:r>
              <a:rPr lang="en-US" sz="2400" dirty="0">
                <a:solidFill>
                  <a:srgbClr val="000000"/>
                </a:solidFill>
                <a:latin typeface="Calibri" panose="020F0502020204030204"/>
              </a:rPr>
              <a:t>Compilation of challenges, barriers &amp; best practices for implementation </a:t>
            </a:r>
          </a:p>
          <a:p>
            <a:pPr marL="342900" lvl="0" indent="-342900" defTabSz="457200">
              <a:spcAft>
                <a:spcPts val="200"/>
              </a:spcAft>
              <a:buFont typeface="Arial" panose="020B0604020202020204" pitchFamily="34" charset="0"/>
              <a:buChar char="•"/>
              <a:defRPr/>
            </a:pPr>
            <a:r>
              <a:rPr lang="en-US" sz="2400" dirty="0">
                <a:solidFill>
                  <a:srgbClr val="000000"/>
                </a:solidFill>
                <a:latin typeface="Calibri" panose="020F0502020204030204"/>
              </a:rPr>
              <a:t>Links to tools &amp; resources for planning &amp; executing your QI project</a:t>
            </a:r>
          </a:p>
        </p:txBody>
      </p:sp>
      <p:pic>
        <p:nvPicPr>
          <p:cNvPr id="7" name="Picture 6" descr="image of blood platlettes"/>
          <p:cNvPicPr>
            <a:picLocks noChangeAspect="1"/>
          </p:cNvPicPr>
          <p:nvPr/>
        </p:nvPicPr>
        <p:blipFill rotWithShape="1">
          <a:blip r:embed="rId3"/>
          <a:srcRect l="7522" t="37527" r="6498"/>
          <a:stretch/>
        </p:blipFill>
        <p:spPr>
          <a:xfrm>
            <a:off x="7442502" y="1481638"/>
            <a:ext cx="3911298" cy="1658926"/>
          </a:xfrm>
          <a:prstGeom prst="rect">
            <a:avLst/>
          </a:prstGeom>
        </p:spPr>
      </p:pic>
      <p:pic>
        <p:nvPicPr>
          <p:cNvPr id="6" name="Picture 5" descr="Screen shot of Beginer, Intermediate and Expert Promising Practices for implementation from the HQIC Change Pathway Tool "/>
          <p:cNvPicPr>
            <a:picLocks noChangeAspect="1"/>
          </p:cNvPicPr>
          <p:nvPr/>
        </p:nvPicPr>
        <p:blipFill rotWithShape="1">
          <a:blip r:embed="rId4"/>
          <a:srcRect t="8432" b="26907"/>
          <a:stretch/>
        </p:blipFill>
        <p:spPr>
          <a:xfrm>
            <a:off x="6902175" y="2888697"/>
            <a:ext cx="3475039" cy="1030778"/>
          </a:xfrm>
          <a:prstGeom prst="rect">
            <a:avLst/>
          </a:prstGeom>
        </p:spPr>
        <p:style>
          <a:lnRef idx="2">
            <a:schemeClr val="accent5">
              <a:shade val="50000"/>
            </a:schemeClr>
          </a:lnRef>
          <a:fillRef idx="1">
            <a:schemeClr val="accent5"/>
          </a:fillRef>
          <a:effectRef idx="0">
            <a:schemeClr val="accent5"/>
          </a:effectRef>
          <a:fontRef idx="minor">
            <a:schemeClr val="lt1"/>
          </a:fontRef>
        </p:style>
      </p:pic>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44</a:t>
            </a:fld>
            <a:endParaRPr lang="en-US" dirty="0"/>
          </a:p>
        </p:txBody>
      </p:sp>
    </p:spTree>
    <p:extLst>
      <p:ext uri="{BB962C8B-B14F-4D97-AF65-F5344CB8AC3E}">
        <p14:creationId xmlns:p14="http://schemas.microsoft.com/office/powerpoint/2010/main" val="849435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10E5-835F-489E-A332-BAFDC48A01DE}"/>
              </a:ext>
            </a:extLst>
          </p:cNvPr>
          <p:cNvSpPr>
            <a:spLocks noGrp="1"/>
          </p:cNvSpPr>
          <p:nvPr>
            <p:ph type="title"/>
          </p:nvPr>
        </p:nvSpPr>
        <p:spPr/>
        <p:txBody>
          <a:bodyPr/>
          <a:lstStyle/>
          <a:p>
            <a:r>
              <a:rPr lang="en-US" dirty="0"/>
              <a:t>Audit Tools</a:t>
            </a:r>
          </a:p>
        </p:txBody>
      </p:sp>
      <p:sp>
        <p:nvSpPr>
          <p:cNvPr id="7" name="TextBox 6">
            <a:extLst>
              <a:ext uri="{FF2B5EF4-FFF2-40B4-BE49-F238E27FC236}">
                <a16:creationId xmlns:a16="http://schemas.microsoft.com/office/drawing/2014/main" id="{A1B1CA04-58FD-4AC9-B507-EF0A98CEBC3E}"/>
              </a:ext>
            </a:extLst>
          </p:cNvPr>
          <p:cNvSpPr txBox="1"/>
          <p:nvPr/>
        </p:nvSpPr>
        <p:spPr>
          <a:xfrm>
            <a:off x="855670" y="5226647"/>
            <a:ext cx="3048000" cy="400110"/>
          </a:xfrm>
          <a:prstGeom prst="rect">
            <a:avLst/>
          </a:prstGeom>
          <a:noFill/>
        </p:spPr>
        <p:txBody>
          <a:bodyPr wrap="square" rtlCol="0">
            <a:spAutoFit/>
          </a:bodyPr>
          <a:lstStyle/>
          <a:p>
            <a:r>
              <a:rPr lang="en-US" sz="2000" b="1" dirty="0">
                <a:solidFill>
                  <a:schemeClr val="tx1">
                    <a:lumMod val="85000"/>
                    <a:lumOff val="15000"/>
                  </a:schemeClr>
                </a:solidFill>
              </a:rPr>
              <a:t>www.hsag.com/hqic-ip</a:t>
            </a:r>
          </a:p>
        </p:txBody>
      </p:sp>
      <p:pic>
        <p:nvPicPr>
          <p:cNvPr id="5" name="Picture 4" descr="CLABSI Observation Tool">
            <a:extLst>
              <a:ext uri="{FF2B5EF4-FFF2-40B4-BE49-F238E27FC236}">
                <a16:creationId xmlns:a16="http://schemas.microsoft.com/office/drawing/2014/main" id="{43D9964B-54CD-4207-9382-FF493F835A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88033" y="522515"/>
            <a:ext cx="6248297" cy="5104242"/>
          </a:xfrm>
          <a:prstGeom prst="rect">
            <a:avLst/>
          </a:prstGeom>
          <a:ln>
            <a:solidFill>
              <a:schemeClr val="tx1">
                <a:lumMod val="50000"/>
                <a:lumOff val="50000"/>
              </a:schemeClr>
            </a:solidFill>
          </a:ln>
        </p:spPr>
      </p:pic>
      <p:sp>
        <p:nvSpPr>
          <p:cNvPr id="4" name="Slide Number Placeholder 3">
            <a:extLst>
              <a:ext uri="{FF2B5EF4-FFF2-40B4-BE49-F238E27FC236}">
                <a16:creationId xmlns:a16="http://schemas.microsoft.com/office/drawing/2014/main" id="{401951F1-7199-4AFE-9FBF-ABB6461C815A}"/>
              </a:ext>
            </a:extLst>
          </p:cNvPr>
          <p:cNvSpPr>
            <a:spLocks noGrp="1"/>
          </p:cNvSpPr>
          <p:nvPr>
            <p:ph type="sldNum" idx="12"/>
          </p:nvPr>
        </p:nvSpPr>
        <p:spPr/>
        <p:txBody>
          <a:bodyPr/>
          <a:lstStyle/>
          <a:p>
            <a:fld id="{F1932CD8-2456-4537-B600-04522923C878}" type="slidenum">
              <a:rPr lang="en-US" smtClean="0"/>
              <a:pPr/>
              <a:t>45</a:t>
            </a:fld>
            <a:endParaRPr lang="en-US" dirty="0"/>
          </a:p>
        </p:txBody>
      </p:sp>
    </p:spTree>
    <p:extLst>
      <p:ext uri="{BB962C8B-B14F-4D97-AF65-F5344CB8AC3E}">
        <p14:creationId xmlns:p14="http://schemas.microsoft.com/office/powerpoint/2010/main" val="3723571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Text Placeholder 2"/>
          <p:cNvSpPr>
            <a:spLocks noGrp="1"/>
          </p:cNvSpPr>
          <p:nvPr>
            <p:ph type="body" idx="1"/>
          </p:nvPr>
        </p:nvSpPr>
        <p:spPr>
          <a:xfrm>
            <a:off x="838200" y="1416322"/>
            <a:ext cx="10515600" cy="4194175"/>
          </a:xfrm>
        </p:spPr>
        <p:txBody>
          <a:bodyPr/>
          <a:lstStyle/>
          <a:p>
            <a:r>
              <a:rPr lang="en-US" dirty="0"/>
              <a:t>Leadership engagement critical to resilience &amp; sustainability to endure future pandemic &amp;/or other disruptions</a:t>
            </a:r>
          </a:p>
          <a:p>
            <a:r>
              <a:rPr lang="en-US" dirty="0"/>
              <a:t>Standard work processes &amp; accountability at all levels</a:t>
            </a:r>
          </a:p>
          <a:p>
            <a:r>
              <a:rPr lang="en-US" dirty="0"/>
              <a:t>Front-line staff involvement &amp; buy-in</a:t>
            </a:r>
          </a:p>
          <a:p>
            <a:r>
              <a:rPr lang="en-US" dirty="0"/>
              <a:t>Establish data metrics &amp; goals, monitor &amp; share progress</a:t>
            </a:r>
          </a:p>
          <a:p>
            <a:r>
              <a:rPr lang="en-US" dirty="0"/>
              <a:t>Leverage NHSN – it’s all there – TAP &amp; CAD reports</a:t>
            </a:r>
          </a:p>
          <a:p>
            <a:r>
              <a:rPr lang="en-US" dirty="0"/>
              <a:t>Use the SUR Calculator for ‘near real-time’ data</a:t>
            </a:r>
          </a:p>
          <a:p>
            <a:r>
              <a:rPr lang="en-US" dirty="0"/>
              <a:t>Culture shift – be patient it takes time</a:t>
            </a:r>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46</a:t>
            </a:fld>
            <a:endParaRPr lang="en-US" dirty="0"/>
          </a:p>
        </p:txBody>
      </p:sp>
    </p:spTree>
    <p:extLst>
      <p:ext uri="{BB962C8B-B14F-4D97-AF65-F5344CB8AC3E}">
        <p14:creationId xmlns:p14="http://schemas.microsoft.com/office/powerpoint/2010/main" val="3700650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B024D-3456-744D-9AAD-465DF23F7AD0}"/>
              </a:ext>
            </a:extLst>
          </p:cNvPr>
          <p:cNvSpPr>
            <a:spLocks noGrp="1"/>
          </p:cNvSpPr>
          <p:nvPr>
            <p:ph type="title"/>
          </p:nvPr>
        </p:nvSpPr>
        <p:spPr>
          <a:xfrm>
            <a:off x="777240" y="369627"/>
            <a:ext cx="10515600" cy="987460"/>
          </a:xfrm>
        </p:spPr>
        <p:txBody>
          <a:bodyPr/>
          <a:lstStyle/>
          <a:p>
            <a:pPr algn="ctr"/>
            <a:r>
              <a:rPr lang="en-US" dirty="0"/>
              <a:t>Upcoming LAN Events</a:t>
            </a:r>
          </a:p>
        </p:txBody>
      </p:sp>
      <p:sp>
        <p:nvSpPr>
          <p:cNvPr id="3" name="Content Placeholder 2">
            <a:extLst>
              <a:ext uri="{FF2B5EF4-FFF2-40B4-BE49-F238E27FC236}">
                <a16:creationId xmlns:a16="http://schemas.microsoft.com/office/drawing/2014/main" id="{62EDBC7B-F4DB-AC4D-BE4C-8DD635D0E445}"/>
              </a:ext>
            </a:extLst>
          </p:cNvPr>
          <p:cNvSpPr>
            <a:spLocks noGrp="1"/>
          </p:cNvSpPr>
          <p:nvPr>
            <p:ph idx="1"/>
          </p:nvPr>
        </p:nvSpPr>
        <p:spPr>
          <a:xfrm>
            <a:off x="838200" y="2709949"/>
            <a:ext cx="10515600" cy="2610196"/>
          </a:xfrm>
        </p:spPr>
        <p:txBody>
          <a:bodyPr anchor="ctr">
            <a:normAutofit/>
          </a:bodyPr>
          <a:lstStyle/>
          <a:p>
            <a:pPr marL="0" indent="0" algn="ctr">
              <a:spcBef>
                <a:spcPts val="0"/>
              </a:spcBef>
              <a:buNone/>
            </a:pPr>
            <a:r>
              <a:rPr lang="en-US" b="1" dirty="0">
                <a:solidFill>
                  <a:srgbClr val="00539B"/>
                </a:solidFill>
              </a:rPr>
              <a:t>July 28, 2022 | 1 – 1:30 p.m. ET</a:t>
            </a:r>
          </a:p>
          <a:p>
            <a:pPr marL="0" indent="0" algn="ctr">
              <a:buNone/>
            </a:pPr>
            <a:r>
              <a:rPr lang="en-US" b="1" dirty="0">
                <a:solidFill>
                  <a:schemeClr val="accent1">
                    <a:lumMod val="75000"/>
                  </a:schemeClr>
                </a:solidFill>
              </a:rPr>
              <a:t>MDRO Prevention</a:t>
            </a:r>
            <a:endParaRPr lang="en-US" dirty="0">
              <a:solidFill>
                <a:schemeClr val="accent1">
                  <a:lumMod val="75000"/>
                </a:schemeClr>
              </a:solidFill>
            </a:endParaRPr>
          </a:p>
          <a:p>
            <a:pPr marL="0" indent="0" algn="ctr">
              <a:buNone/>
            </a:pPr>
            <a:r>
              <a:rPr lang="en-US" sz="2400" dirty="0"/>
              <a:t>Registration Link for Attendees:</a:t>
            </a:r>
          </a:p>
          <a:p>
            <a:pPr marL="0" indent="0" algn="ctr">
              <a:buNone/>
            </a:pPr>
            <a:r>
              <a:rPr lang="en-US" sz="2000" dirty="0">
                <a:hlinkClick r:id="rId3"/>
              </a:rPr>
              <a:t>https://telligen.zoom.us/webinar/register/WN_nZOIMRvaQtaPVs3VODJhRg</a:t>
            </a:r>
            <a:endParaRPr lang="en-US" sz="2000" dirty="0"/>
          </a:p>
          <a:p>
            <a:pPr marL="0" indent="0" algn="ctr">
              <a:buNone/>
            </a:pPr>
            <a:endParaRPr lang="en-US" sz="2000" dirty="0">
              <a:solidFill>
                <a:srgbClr val="C00000"/>
              </a:solidFill>
            </a:endParaRPr>
          </a:p>
        </p:txBody>
      </p:sp>
      <p:pic>
        <p:nvPicPr>
          <p:cNvPr id="16" name="Picture 8" descr="Date circled on calendar with a pencil ">
            <a:extLst>
              <a:ext uri="{FF2B5EF4-FFF2-40B4-BE49-F238E27FC236}">
                <a16:creationId xmlns:a16="http://schemas.microsoft.com/office/drawing/2014/main" id="{016EEB03-AABB-C542-B17C-2A293A4AF15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294" t="26721" r="15320" b="24654"/>
          <a:stretch/>
        </p:blipFill>
        <p:spPr bwMode="auto">
          <a:xfrm>
            <a:off x="5404215" y="1492850"/>
            <a:ext cx="1383570" cy="95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3570EE2-653E-ED4C-9AD1-3E6D3C2F80B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EBB366-5FFA-EA46-B539-C02390F9B56B}" type="slidenum">
              <a:rPr lang="en-US" smtClean="0"/>
              <a:pPr/>
              <a:t>47</a:t>
            </a:fld>
            <a:endParaRPr lang="en-US" dirty="0"/>
          </a:p>
        </p:txBody>
      </p:sp>
    </p:spTree>
    <p:extLst>
      <p:ext uri="{BB962C8B-B14F-4D97-AF65-F5344CB8AC3E}">
        <p14:creationId xmlns:p14="http://schemas.microsoft.com/office/powerpoint/2010/main" val="117121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91886"/>
            <a:ext cx="10515600" cy="938150"/>
          </a:xfrm>
        </p:spPr>
        <p:txBody>
          <a:bodyPr/>
          <a:lstStyle/>
          <a:p>
            <a:r>
              <a:rPr lang="en-US" dirty="0"/>
              <a:t>Contact Us</a:t>
            </a:r>
          </a:p>
        </p:txBody>
      </p:sp>
      <p:sp>
        <p:nvSpPr>
          <p:cNvPr id="13" name="Rectangle 12"/>
          <p:cNvSpPr/>
          <p:nvPr/>
        </p:nvSpPr>
        <p:spPr>
          <a:xfrm>
            <a:off x="1155122" y="1599446"/>
            <a:ext cx="1877122"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1600" b="1" dirty="0">
                <a:hlinkClick r:id="rId3"/>
              </a:rPr>
              <a:t>Alliant HQIC Team</a:t>
            </a:r>
            <a:r>
              <a:rPr lang="en-US" sz="1600" b="1" dirty="0"/>
              <a:t> </a:t>
            </a:r>
          </a:p>
          <a:p>
            <a:pPr algn="ctr"/>
            <a:endParaRPr lang="en-US" sz="1200" b="1" dirty="0"/>
          </a:p>
          <a:p>
            <a:pPr algn="ctr"/>
            <a:r>
              <a:rPr lang="en-US" sz="1200" b="1" dirty="0"/>
              <a:t>Karen Holtz,</a:t>
            </a:r>
          </a:p>
          <a:p>
            <a:pPr algn="ctr"/>
            <a:r>
              <a:rPr lang="en-US" sz="1200" b="1" dirty="0"/>
              <a:t>MT (ASCP), MS, CPHQ </a:t>
            </a:r>
          </a:p>
          <a:p>
            <a:pPr algn="ctr"/>
            <a:r>
              <a:rPr lang="en-US" sz="1200" dirty="0"/>
              <a:t>Alliant Health Solutions</a:t>
            </a:r>
          </a:p>
          <a:p>
            <a:pPr algn="ctr"/>
            <a:r>
              <a:rPr lang="en-US" sz="1050" dirty="0">
                <a:hlinkClick r:id="rId4"/>
              </a:rPr>
              <a:t>Karen.holtz@allianthealth.org</a:t>
            </a:r>
            <a:r>
              <a:rPr lang="en-US" sz="1050" dirty="0"/>
              <a:t> </a:t>
            </a:r>
          </a:p>
          <a:p>
            <a:pPr algn="ctr"/>
            <a:endParaRPr lang="en-US" sz="1200" dirty="0"/>
          </a:p>
          <a:p>
            <a:pPr algn="ctr"/>
            <a:r>
              <a:rPr lang="en-US" sz="1200" dirty="0">
                <a:hlinkClick r:id="rId5"/>
              </a:rPr>
              <a:t>View our Website</a:t>
            </a:r>
            <a:endParaRPr lang="en-US" sz="1200" dirty="0"/>
          </a:p>
        </p:txBody>
      </p:sp>
      <p:sp>
        <p:nvSpPr>
          <p:cNvPr id="19" name="Rectangle 18">
            <a:extLst>
              <a:ext uri="{FF2B5EF4-FFF2-40B4-BE49-F238E27FC236}">
                <a16:creationId xmlns:a16="http://schemas.microsoft.com/office/drawing/2014/main" id="{9699A423-D52B-4B35-A0D6-35FD624574B5}"/>
              </a:ext>
            </a:extLst>
          </p:cNvPr>
          <p:cNvSpPr/>
          <p:nvPr/>
        </p:nvSpPr>
        <p:spPr>
          <a:xfrm>
            <a:off x="3755892" y="1599445"/>
            <a:ext cx="1874520"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1600" b="1" dirty="0">
                <a:hlinkClick r:id="rId6"/>
              </a:rPr>
              <a:t>IHC Team</a:t>
            </a:r>
            <a:endParaRPr lang="en-US" sz="1600" b="1" dirty="0"/>
          </a:p>
          <a:p>
            <a:pPr algn="ctr"/>
            <a:endParaRPr lang="en-US" sz="1200" dirty="0"/>
          </a:p>
          <a:p>
            <a:pPr algn="ctr" fontAlgn="base"/>
            <a:r>
              <a:rPr lang="en-US" sz="1200" b="1" dirty="0"/>
              <a:t>Melissa Perry, MSW, LCSW</a:t>
            </a:r>
            <a:br>
              <a:rPr lang="en-US" sz="1200" b="1" dirty="0"/>
            </a:br>
            <a:r>
              <a:rPr lang="en-US" sz="1200" dirty="0"/>
              <a:t>Hospital Quality Initiatives Project Coordinator</a:t>
            </a:r>
            <a:br>
              <a:rPr lang="en-US" sz="1200" dirty="0"/>
            </a:br>
            <a:r>
              <a:rPr lang="en-US" sz="1200" dirty="0">
                <a:hlinkClick r:id="rId7"/>
              </a:rPr>
              <a:t>perrym@ihconline.org</a:t>
            </a:r>
            <a:r>
              <a:rPr lang="en-US" sz="1200" dirty="0"/>
              <a:t> </a:t>
            </a:r>
          </a:p>
          <a:p>
            <a:pPr algn="ctr" fontAlgn="base"/>
            <a:endParaRPr lang="en-US" sz="1200" u="sng" dirty="0"/>
          </a:p>
          <a:p>
            <a:pPr algn="ctr" fontAlgn="base"/>
            <a:r>
              <a:rPr lang="en-US" sz="1200" dirty="0">
                <a:hlinkClick r:id="rId8"/>
              </a:rPr>
              <a:t>View our Website </a:t>
            </a:r>
            <a:endParaRPr lang="en-US" sz="1200" dirty="0"/>
          </a:p>
        </p:txBody>
      </p:sp>
      <p:sp>
        <p:nvSpPr>
          <p:cNvPr id="15" name="Rectangle 14"/>
          <p:cNvSpPr/>
          <p:nvPr/>
        </p:nvSpPr>
        <p:spPr>
          <a:xfrm>
            <a:off x="6187806" y="1599445"/>
            <a:ext cx="1874520"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1600" b="1" dirty="0">
                <a:hlinkClick r:id="rId9"/>
              </a:rPr>
              <a:t>IPRO HQIC Team</a:t>
            </a:r>
            <a:endParaRPr lang="en-US" sz="1600" b="1" dirty="0"/>
          </a:p>
          <a:p>
            <a:pPr algn="ctr"/>
            <a:endParaRPr lang="en-US" sz="1200" dirty="0"/>
          </a:p>
          <a:p>
            <a:pPr algn="ctr" fontAlgn="base"/>
            <a:r>
              <a:rPr lang="en-US" sz="1200" b="1" dirty="0"/>
              <a:t>Rebecca Van Vorst, MSPH, CPHQ</a:t>
            </a:r>
          </a:p>
          <a:p>
            <a:pPr algn="ctr" fontAlgn="base"/>
            <a:r>
              <a:rPr lang="en-US" sz="1200" dirty="0"/>
              <a:t>HQIC Project Manager</a:t>
            </a:r>
          </a:p>
          <a:p>
            <a:pPr algn="ctr" fontAlgn="base"/>
            <a:r>
              <a:rPr lang="en-US" sz="1200" u="sng" dirty="0">
                <a:hlinkClick r:id="rId10"/>
              </a:rPr>
              <a:t>RVanVorst@ipro.org</a:t>
            </a:r>
            <a:endParaRPr lang="en-US" sz="1200" u="sng" dirty="0"/>
          </a:p>
          <a:p>
            <a:pPr algn="ctr" fontAlgn="base"/>
            <a:endParaRPr lang="en-US" sz="1200" u="sng" dirty="0"/>
          </a:p>
          <a:p>
            <a:pPr algn="ctr" fontAlgn="base"/>
            <a:r>
              <a:rPr lang="en-US" sz="1200" b="1" dirty="0"/>
              <a:t>Lynda Martin, MPA, BSN, RN, CPHQ</a:t>
            </a:r>
          </a:p>
          <a:p>
            <a:pPr algn="ctr" fontAlgn="base"/>
            <a:r>
              <a:rPr lang="en-US" sz="1200" dirty="0">
                <a:hlinkClick r:id="rId11"/>
              </a:rPr>
              <a:t>martinl@qlarant.com</a:t>
            </a:r>
            <a:endParaRPr lang="en-US" sz="1200" dirty="0"/>
          </a:p>
          <a:p>
            <a:pPr algn="ctr" fontAlgn="base"/>
            <a:endParaRPr lang="en-US" sz="1200" dirty="0"/>
          </a:p>
          <a:p>
            <a:pPr algn="ctr" fontAlgn="base"/>
            <a:endParaRPr lang="en-US" sz="1200" u="sng" dirty="0"/>
          </a:p>
          <a:p>
            <a:pPr algn="ctr" fontAlgn="base"/>
            <a:r>
              <a:rPr lang="en-US" sz="1200" dirty="0">
                <a:hlinkClick r:id="rId12"/>
              </a:rPr>
              <a:t>View our Website</a:t>
            </a:r>
            <a:r>
              <a:rPr lang="en-US" sz="1200" dirty="0"/>
              <a:t> </a:t>
            </a:r>
          </a:p>
        </p:txBody>
      </p:sp>
      <p:sp>
        <p:nvSpPr>
          <p:cNvPr id="17" name="Rectangle 16"/>
          <p:cNvSpPr/>
          <p:nvPr/>
        </p:nvSpPr>
        <p:spPr>
          <a:xfrm>
            <a:off x="8785974" y="1599445"/>
            <a:ext cx="1874520"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1600" b="1" dirty="0">
                <a:hlinkClick r:id="rId13"/>
              </a:rPr>
              <a:t>Telligen HQIC Team</a:t>
            </a:r>
            <a:endParaRPr lang="en-US" sz="1600" b="1" dirty="0"/>
          </a:p>
          <a:p>
            <a:pPr algn="ctr"/>
            <a:endParaRPr lang="en-US" sz="1200" b="1" dirty="0"/>
          </a:p>
          <a:p>
            <a:pPr algn="ctr"/>
            <a:r>
              <a:rPr lang="en-US" sz="1200" b="1" dirty="0"/>
              <a:t>Meg Nugent,</a:t>
            </a:r>
          </a:p>
          <a:p>
            <a:pPr algn="ctr"/>
            <a:r>
              <a:rPr lang="en-US" sz="1200" b="1" dirty="0"/>
              <a:t>MHA, RN</a:t>
            </a:r>
          </a:p>
          <a:p>
            <a:pPr algn="ctr"/>
            <a:r>
              <a:rPr lang="en-US" sz="1200" dirty="0"/>
              <a:t>HQIC Program Manager</a:t>
            </a:r>
          </a:p>
          <a:p>
            <a:pPr algn="ctr"/>
            <a:r>
              <a:rPr lang="en-US" sz="1200" dirty="0">
                <a:hlinkClick r:id="rId14"/>
              </a:rPr>
              <a:t>mnugent@telligen.com</a:t>
            </a:r>
            <a:endParaRPr lang="en-US" sz="1200" dirty="0"/>
          </a:p>
          <a:p>
            <a:pPr algn="ctr"/>
            <a:endParaRPr lang="en-US" sz="1200" b="1" dirty="0"/>
          </a:p>
          <a:p>
            <a:pPr algn="ctr"/>
            <a:r>
              <a:rPr lang="en-US" sz="1200" dirty="0">
                <a:hlinkClick r:id="rId15"/>
              </a:rPr>
              <a:t>View our Website</a:t>
            </a:r>
            <a:endParaRPr lang="en-US" sz="1200" dirty="0"/>
          </a:p>
        </p:txBody>
      </p:sp>
      <p:sp>
        <p:nvSpPr>
          <p:cNvPr id="4" name="TextBox 3"/>
          <p:cNvSpPr txBox="1"/>
          <p:nvPr/>
        </p:nvSpPr>
        <p:spPr>
          <a:xfrm>
            <a:off x="1155122" y="4422479"/>
            <a:ext cx="9505371" cy="338554"/>
          </a:xfrm>
          <a:prstGeom prst="rect">
            <a:avLst/>
          </a:prstGeom>
          <a:solidFill>
            <a:schemeClr val="bg1">
              <a:lumMod val="95000"/>
            </a:schemeClr>
          </a:solidFill>
          <a:ln>
            <a:solidFill>
              <a:schemeClr val="tx1"/>
            </a:solidFill>
          </a:ln>
        </p:spPr>
        <p:txBody>
          <a:bodyPr wrap="square" rtlCol="0">
            <a:spAutoFit/>
          </a:bodyPr>
          <a:lstStyle/>
          <a:p>
            <a:pPr algn="ctr"/>
            <a:r>
              <a:rPr lang="en-US" sz="1600" b="1" dirty="0">
                <a:latin typeface="Calibri" panose="020F0502020204030204" pitchFamily="34" charset="0"/>
                <a:cs typeface="Calibri" panose="020F0502020204030204" pitchFamily="34" charset="0"/>
              </a:rPr>
              <a:t>Speakers Contact Information</a:t>
            </a:r>
            <a:endParaRPr lang="en-US" dirty="0">
              <a:latin typeface="Calibri" panose="020F0502020204030204" pitchFamily="34" charset="0"/>
              <a:cs typeface="Calibri" panose="020F0502020204030204" pitchFamily="34" charset="0"/>
            </a:endParaRPr>
          </a:p>
        </p:txBody>
      </p:sp>
      <p:sp>
        <p:nvSpPr>
          <p:cNvPr id="14" name="Text Placeholder 2"/>
          <p:cNvSpPr txBox="1">
            <a:spLocks/>
          </p:cNvSpPr>
          <p:nvPr/>
        </p:nvSpPr>
        <p:spPr>
          <a:xfrm>
            <a:off x="1175574" y="4825568"/>
            <a:ext cx="2655807" cy="100165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Eli K. DeLille, MSN RN CIC FAPIC </a:t>
            </a:r>
          </a:p>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Infection </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Preventionist</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a:t>
            </a:r>
          </a:p>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Associate Director, HSAG</a:t>
            </a:r>
          </a:p>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HSAG HQIC</a:t>
            </a:r>
          </a:p>
          <a:p>
            <a:pPr marL="85725" lvl="0" indent="0" algn="l">
              <a:lnSpc>
                <a:spcPct val="100000"/>
              </a:lnSpc>
              <a:spcBef>
                <a:spcPts val="0"/>
              </a:spcBef>
              <a:buClr>
                <a:srgbClr val="000000"/>
              </a:buClr>
              <a:defRPr/>
            </a:pPr>
            <a:r>
              <a:rPr lang="en-US" sz="1200" dirty="0">
                <a:solidFill>
                  <a:prstClr val="black">
                    <a:lumMod val="85000"/>
                    <a:lumOff val="15000"/>
                  </a:prstClr>
                </a:solidFill>
                <a:hlinkClick r:id="rId16"/>
              </a:rPr>
              <a:t>edelille@hsag.com</a:t>
            </a: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85725"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15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6" name="Text Placeholder 2"/>
          <p:cNvSpPr txBox="1">
            <a:spLocks/>
          </p:cNvSpPr>
          <p:nvPr/>
        </p:nvSpPr>
        <p:spPr>
          <a:xfrm>
            <a:off x="4693152" y="4855066"/>
            <a:ext cx="2604394" cy="79275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cs typeface="Calibri"/>
                <a:sym typeface="Calibri"/>
              </a:rPr>
              <a:t>Christine Bailey, MSN RN CSSGB </a:t>
            </a:r>
          </a:p>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Executive Director, HSAG</a:t>
            </a:r>
          </a:p>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HSAG HQIC</a:t>
            </a:r>
          </a:p>
          <a:p>
            <a:pPr marL="85725" indent="0" algn="l">
              <a:lnSpc>
                <a:spcPct val="100000"/>
              </a:lnSpc>
              <a:spcBef>
                <a:spcPts val="0"/>
              </a:spcBef>
              <a:buClr>
                <a:srgbClr val="000000"/>
              </a:buClr>
              <a:defRPr/>
            </a:pPr>
            <a:r>
              <a:rPr lang="en-US" sz="1200" dirty="0">
                <a:solidFill>
                  <a:srgbClr val="000000">
                    <a:lumMod val="85000"/>
                    <a:lumOff val="15000"/>
                  </a:srgbClr>
                </a:solidFill>
                <a:hlinkClick r:id="rId17"/>
              </a:rPr>
              <a:t>cbailey@hsag.com</a:t>
            </a:r>
            <a:endParaRPr lang="en-US" sz="1200" dirty="0">
              <a:solidFill>
                <a:srgbClr val="000000">
                  <a:lumMod val="85000"/>
                  <a:lumOff val="15000"/>
                </a:srgbClr>
              </a:solidFill>
            </a:endParaRPr>
          </a:p>
          <a:p>
            <a:pPr marL="85725"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85725"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15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8" name="TextBox 17"/>
          <p:cNvSpPr txBox="1"/>
          <p:nvPr/>
        </p:nvSpPr>
        <p:spPr>
          <a:xfrm>
            <a:off x="8159317" y="4855066"/>
            <a:ext cx="2505004" cy="1015663"/>
          </a:xfrm>
          <a:prstGeom prst="rect">
            <a:avLst/>
          </a:prstGeom>
          <a:noFill/>
        </p:spPr>
        <p:txBody>
          <a:bodyPr wrap="square" rtlCol="0">
            <a:spAutoFit/>
          </a:bodyPr>
          <a:lstStyle/>
          <a:p>
            <a:pPr marL="85725"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Jennifer Clary, MS BS RRT </a:t>
            </a:r>
          </a:p>
          <a:p>
            <a:pPr marL="85725"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Director, Quality Management </a:t>
            </a:r>
          </a:p>
          <a:p>
            <a:pPr marL="85725"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Self Regional Healthcare</a:t>
            </a:r>
          </a:p>
          <a:p>
            <a:pPr marL="85725"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HSAG HQIC</a:t>
            </a:r>
          </a:p>
          <a:p>
            <a:pPr marL="85725"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18"/>
              </a:rPr>
              <a:t>jclary@selfregional.org</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0200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solidFill>
                  <a:srgbClr val="00539B"/>
                </a:solidFill>
              </a:rPr>
              <a:t>Thank You for Attending Today’s Event</a:t>
            </a:r>
            <a:br>
              <a:rPr lang="en-US" sz="4000" dirty="0">
                <a:solidFill>
                  <a:srgbClr val="00539B"/>
                </a:solidFill>
              </a:rPr>
            </a:br>
            <a:endParaRPr lang="en-US" sz="4000" dirty="0"/>
          </a:p>
        </p:txBody>
      </p:sp>
      <p:sp>
        <p:nvSpPr>
          <p:cNvPr id="5" name="Content Placeholder 2"/>
          <p:cNvSpPr txBox="1">
            <a:spLocks noGrp="1"/>
          </p:cNvSpPr>
          <p:nvPr>
            <p:ph type="subTitle" idx="1"/>
          </p:nvPr>
        </p:nvSpPr>
        <p:spPr>
          <a:xfrm>
            <a:off x="896389" y="2995209"/>
            <a:ext cx="10515600" cy="1655762"/>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kern="0" dirty="0"/>
              <a:t>We value your input! </a:t>
            </a:r>
          </a:p>
          <a:p>
            <a:pPr algn="ctr" defTabSz="685800">
              <a:defRPr/>
            </a:pPr>
            <a:r>
              <a:rPr lang="en-US" sz="2400" b="1" kern="0" dirty="0"/>
              <a:t>Please complete the brief survey after today’s event.</a:t>
            </a:r>
          </a:p>
        </p:txBody>
      </p:sp>
      <p:sp>
        <p:nvSpPr>
          <p:cNvPr id="6" name="TextBox 5">
            <a:extLst>
              <a:ext uri="{FF2B5EF4-FFF2-40B4-BE49-F238E27FC236}">
                <a16:creationId xmlns:a16="http://schemas.microsoft.com/office/drawing/2014/main" id="{75D9149A-4265-0D4C-BC34-00359A5F03EE}"/>
              </a:ext>
            </a:extLst>
          </p:cNvPr>
          <p:cNvSpPr txBox="1"/>
          <p:nvPr/>
        </p:nvSpPr>
        <p:spPr>
          <a:xfrm>
            <a:off x="750760" y="5382809"/>
            <a:ext cx="10603040" cy="461665"/>
          </a:xfrm>
          <a:prstGeom prst="rect">
            <a:avLst/>
          </a:prstGeom>
          <a:noFill/>
        </p:spPr>
        <p:txBody>
          <a:bodyPr wrap="square" rtlCol="0">
            <a:spAutoFit/>
          </a:bodyPr>
          <a:lstStyle/>
          <a:p>
            <a:r>
              <a:rPr lang="en-US" sz="800" i="1" dirty="0">
                <a:solidFill>
                  <a:schemeClr val="bg1">
                    <a:lumMod val="65000"/>
                  </a:schemeClr>
                </a:solidFill>
              </a:rPr>
              <a:t>This material was prepared by the IPRO HQIC, a Hospital Quality Improvement Contractor,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HHS. IPRO-HQIC-Tsk56-22-220</a:t>
            </a:r>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49</a:t>
            </a:fld>
            <a:endParaRPr lang="en-US" dirty="0"/>
          </a:p>
        </p:txBody>
      </p:sp>
    </p:spTree>
    <p:extLst>
      <p:ext uri="{BB962C8B-B14F-4D97-AF65-F5344CB8AC3E}">
        <p14:creationId xmlns:p14="http://schemas.microsoft.com/office/powerpoint/2010/main" val="2443119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HAI Prevention to the Next Level</a:t>
            </a:r>
          </a:p>
        </p:txBody>
      </p:sp>
      <p:sp>
        <p:nvSpPr>
          <p:cNvPr id="3" name="Text Placeholder 2"/>
          <p:cNvSpPr>
            <a:spLocks noGrp="1"/>
          </p:cNvSpPr>
          <p:nvPr>
            <p:ph type="body" idx="1"/>
          </p:nvPr>
        </p:nvSpPr>
        <p:spPr>
          <a:xfrm>
            <a:off x="1187335" y="1640402"/>
            <a:ext cx="9619211" cy="4249385"/>
          </a:xfrm>
        </p:spPr>
        <p:txBody>
          <a:bodyPr/>
          <a:lstStyle/>
          <a:p>
            <a:r>
              <a:rPr lang="en-US" b="1" dirty="0"/>
              <a:t>5-part HAI Prevention Series Overview</a:t>
            </a:r>
          </a:p>
          <a:p>
            <a:pPr lvl="1">
              <a:spcBef>
                <a:spcPts val="600"/>
              </a:spcBef>
              <a:spcAft>
                <a:spcPts val="600"/>
              </a:spcAft>
              <a:buClr>
                <a:srgbClr val="000000"/>
              </a:buClr>
            </a:pPr>
            <a:r>
              <a:rPr lang="en-US" dirty="0">
                <a:solidFill>
                  <a:srgbClr val="000000"/>
                </a:solidFill>
              </a:rPr>
              <a:t>HQICs and hospital teams working side-by-side </a:t>
            </a:r>
          </a:p>
          <a:p>
            <a:pPr>
              <a:spcBef>
                <a:spcPts val="1351"/>
              </a:spcBef>
            </a:pPr>
            <a:r>
              <a:rPr lang="en-US" b="1" dirty="0"/>
              <a:t>Designed to help drive progress and avoid setbacks</a:t>
            </a:r>
          </a:p>
          <a:p>
            <a:pPr lvl="1">
              <a:spcBef>
                <a:spcPts val="600"/>
              </a:spcBef>
              <a:spcAft>
                <a:spcPts val="600"/>
              </a:spcAft>
            </a:pPr>
            <a:r>
              <a:rPr lang="en-US" dirty="0"/>
              <a:t>Harnessing evidence-based practices</a:t>
            </a:r>
          </a:p>
          <a:p>
            <a:pPr lvl="1">
              <a:spcBef>
                <a:spcPts val="600"/>
              </a:spcBef>
              <a:spcAft>
                <a:spcPts val="600"/>
              </a:spcAft>
            </a:pPr>
            <a:r>
              <a:rPr lang="en-US" dirty="0"/>
              <a:t>Leveraging insights and lessons learned from the field</a:t>
            </a:r>
          </a:p>
          <a:p>
            <a:pPr lvl="1">
              <a:spcBef>
                <a:spcPts val="600"/>
              </a:spcBef>
              <a:spcAft>
                <a:spcPts val="600"/>
              </a:spcAft>
            </a:pPr>
            <a:r>
              <a:rPr lang="en-US" dirty="0"/>
              <a:t>Reframing complex problems and finding value-added solutions for sustainability</a:t>
            </a:r>
          </a:p>
        </p:txBody>
      </p:sp>
      <p:sp>
        <p:nvSpPr>
          <p:cNvPr id="4" name="Slide Number Placeholder 3"/>
          <p:cNvSpPr>
            <a:spLocks noGrp="1"/>
          </p:cNvSpPr>
          <p:nvPr>
            <p:ph type="sldNum" idx="12"/>
          </p:nvPr>
        </p:nvSpPr>
        <p:spPr/>
        <p:txBody>
          <a:bodyPr/>
          <a:lstStyle/>
          <a:p>
            <a:fld id="{00000000-1234-1234-1234-123412341234}" type="slidenum">
              <a:rPr lang="en-US"/>
              <a:pPr/>
              <a:t>5</a:t>
            </a:fld>
            <a:endParaRPr lang="en-US" dirty="0"/>
          </a:p>
        </p:txBody>
      </p:sp>
    </p:spTree>
    <p:extLst>
      <p:ext uri="{BB962C8B-B14F-4D97-AF65-F5344CB8AC3E}">
        <p14:creationId xmlns:p14="http://schemas.microsoft.com/office/powerpoint/2010/main" val="57652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Objectives</a:t>
            </a:r>
          </a:p>
        </p:txBody>
      </p:sp>
      <p:sp>
        <p:nvSpPr>
          <p:cNvPr id="3" name="Text Placeholder 2"/>
          <p:cNvSpPr>
            <a:spLocks noGrp="1"/>
          </p:cNvSpPr>
          <p:nvPr>
            <p:ph type="body" idx="1"/>
          </p:nvPr>
        </p:nvSpPr>
        <p:spPr>
          <a:xfrm>
            <a:off x="838199" y="1564563"/>
            <a:ext cx="10425545" cy="4056231"/>
          </a:xfrm>
        </p:spPr>
        <p:txBody>
          <a:bodyPr/>
          <a:lstStyle/>
          <a:p>
            <a:pPr lvl="0">
              <a:spcBef>
                <a:spcPts val="600"/>
              </a:spcBef>
              <a:spcAft>
                <a:spcPts val="600"/>
              </a:spcAft>
            </a:pPr>
            <a:r>
              <a:rPr lang="en-US" sz="2400" dirty="0"/>
              <a:t>Understand the importance of hard-wiring essential evidence-based infection control practices to prevent CLABSI</a:t>
            </a:r>
          </a:p>
          <a:p>
            <a:pPr>
              <a:spcBef>
                <a:spcPts val="600"/>
              </a:spcBef>
              <a:spcAft>
                <a:spcPts val="600"/>
              </a:spcAft>
            </a:pPr>
            <a:r>
              <a:rPr lang="en-US" sz="2400" dirty="0"/>
              <a:t>Gain insight on how to build resiliency into infection prevention programs to withstand future pandemics</a:t>
            </a:r>
          </a:p>
          <a:p>
            <a:pPr>
              <a:spcBef>
                <a:spcPts val="600"/>
              </a:spcBef>
              <a:spcAft>
                <a:spcPts val="600"/>
              </a:spcAft>
            </a:pPr>
            <a:r>
              <a:rPr lang="en-US" sz="2400" dirty="0"/>
              <a:t>Discuss the impact of COVID and lessons learned to devise strategies to enhance patient safety</a:t>
            </a:r>
          </a:p>
          <a:p>
            <a:pPr lvl="0"/>
            <a:r>
              <a:rPr lang="en-US" sz="2400" dirty="0"/>
              <a:t>Hear about a hospitals challenges during COVID and successes of a hospital-wide initiative with improving outcomes</a:t>
            </a:r>
          </a:p>
          <a:p>
            <a:pPr marL="85723" indent="0">
              <a:buNone/>
            </a:pPr>
            <a:endParaRPr lang="en-US" dirty="0"/>
          </a:p>
        </p:txBody>
      </p:sp>
      <p:sp>
        <p:nvSpPr>
          <p:cNvPr id="4" name="Slide Number Placeholder 3"/>
          <p:cNvSpPr>
            <a:spLocks noGrp="1"/>
          </p:cNvSpPr>
          <p:nvPr>
            <p:ph type="sldNum" idx="12"/>
          </p:nvPr>
        </p:nvSpPr>
        <p:spPr/>
        <p:txBody>
          <a:bodyPr/>
          <a:lstStyle/>
          <a:p>
            <a:fld id="{00000000-1234-1234-1234-123412341234}" type="slidenum">
              <a:rPr lang="en-US"/>
              <a:pPr/>
              <a:t>6</a:t>
            </a:fld>
            <a:endParaRPr lang="en-US" dirty="0"/>
          </a:p>
        </p:txBody>
      </p:sp>
    </p:spTree>
    <p:extLst>
      <p:ext uri="{BB962C8B-B14F-4D97-AF65-F5344CB8AC3E}">
        <p14:creationId xmlns:p14="http://schemas.microsoft.com/office/powerpoint/2010/main" val="250032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739" y="430560"/>
            <a:ext cx="7868369" cy="732996"/>
          </a:xfrm>
        </p:spPr>
        <p:txBody>
          <a:bodyPr/>
          <a:lstStyle/>
          <a:p>
            <a:r>
              <a:rPr lang="en-US" dirty="0"/>
              <a:t>Why Have CLABSIs Increased?</a:t>
            </a:r>
          </a:p>
        </p:txBody>
      </p:sp>
      <p:sp>
        <p:nvSpPr>
          <p:cNvPr id="5" name="Content Placeholder 2">
            <a:extLst>
              <a:ext uri="{FF2B5EF4-FFF2-40B4-BE49-F238E27FC236}">
                <a16:creationId xmlns:a16="http://schemas.microsoft.com/office/drawing/2014/main" id="{6936FA2A-36E2-44D7-A787-090A906424A1}"/>
              </a:ext>
            </a:extLst>
          </p:cNvPr>
          <p:cNvSpPr>
            <a:spLocks noGrp="1"/>
          </p:cNvSpPr>
          <p:nvPr>
            <p:ph type="body" idx="1"/>
          </p:nvPr>
        </p:nvSpPr>
        <p:spPr>
          <a:xfrm>
            <a:off x="956857" y="1397703"/>
            <a:ext cx="5635136" cy="4230013"/>
          </a:xfrm>
        </p:spPr>
        <p:txBody>
          <a:bodyPr>
            <a:noAutofit/>
          </a:bodyPr>
          <a:lstStyle/>
          <a:p>
            <a:pPr>
              <a:spcBef>
                <a:spcPts val="451"/>
              </a:spcBef>
            </a:pPr>
            <a:r>
              <a:rPr lang="en-US" sz="2400" dirty="0"/>
              <a:t>Impact of COVID-19</a:t>
            </a:r>
          </a:p>
          <a:p>
            <a:pPr>
              <a:spcBef>
                <a:spcPts val="451"/>
              </a:spcBef>
            </a:pPr>
            <a:r>
              <a:rPr lang="en-US" sz="2400" dirty="0"/>
              <a:t>Increased patient acuity</a:t>
            </a:r>
          </a:p>
          <a:p>
            <a:pPr>
              <a:spcBef>
                <a:spcPts val="451"/>
              </a:spcBef>
            </a:pPr>
            <a:r>
              <a:rPr lang="en-US" sz="2400" dirty="0"/>
              <a:t>Increased length of stay</a:t>
            </a:r>
          </a:p>
          <a:p>
            <a:pPr>
              <a:spcBef>
                <a:spcPts val="451"/>
              </a:spcBef>
            </a:pPr>
            <a:r>
              <a:rPr lang="en-US" sz="2400" dirty="0"/>
              <a:t>Increased device utilization</a:t>
            </a:r>
          </a:p>
          <a:p>
            <a:pPr>
              <a:spcBef>
                <a:spcPts val="451"/>
              </a:spcBef>
            </a:pPr>
            <a:r>
              <a:rPr lang="en-US" sz="2400" dirty="0"/>
              <a:t>Staffing concerns </a:t>
            </a:r>
          </a:p>
          <a:p>
            <a:pPr>
              <a:spcBef>
                <a:spcPts val="451"/>
              </a:spcBef>
            </a:pPr>
            <a:r>
              <a:rPr lang="en-US" sz="2400" dirty="0">
                <a:solidFill>
                  <a:srgbClr val="000000">
                    <a:lumMod val="85000"/>
                    <a:lumOff val="15000"/>
                  </a:srgbClr>
                </a:solidFill>
              </a:rPr>
              <a:t>Bundle compliance</a:t>
            </a:r>
          </a:p>
          <a:p>
            <a:pPr>
              <a:spcBef>
                <a:spcPts val="451"/>
              </a:spcBef>
            </a:pPr>
            <a:r>
              <a:rPr lang="en-US" sz="2400" dirty="0">
                <a:solidFill>
                  <a:srgbClr val="000000">
                    <a:lumMod val="85000"/>
                    <a:lumOff val="15000"/>
                  </a:srgbClr>
                </a:solidFill>
              </a:rPr>
              <a:t>Resource availability</a:t>
            </a:r>
          </a:p>
          <a:p>
            <a:pPr>
              <a:spcBef>
                <a:spcPts val="451"/>
              </a:spcBef>
            </a:pPr>
            <a:r>
              <a:rPr lang="en-US" sz="2400" dirty="0">
                <a:solidFill>
                  <a:srgbClr val="000000">
                    <a:lumMod val="85000"/>
                    <a:lumOff val="15000"/>
                  </a:srgbClr>
                </a:solidFill>
              </a:rPr>
              <a:t>Burnout </a:t>
            </a:r>
          </a:p>
          <a:p>
            <a:pPr>
              <a:spcBef>
                <a:spcPts val="451"/>
              </a:spcBef>
            </a:pPr>
            <a:r>
              <a:rPr lang="en-US" sz="2400" i="1" u="sng" dirty="0">
                <a:solidFill>
                  <a:srgbClr val="000000">
                    <a:lumMod val="85000"/>
                    <a:lumOff val="15000"/>
                  </a:srgbClr>
                </a:solidFill>
              </a:rPr>
              <a:t>What must be done </a:t>
            </a:r>
            <a:r>
              <a:rPr lang="en-US" sz="2400" dirty="0">
                <a:solidFill>
                  <a:srgbClr val="000000">
                    <a:lumMod val="85000"/>
                    <a:lumOff val="15000"/>
                  </a:srgbClr>
                </a:solidFill>
              </a:rPr>
              <a:t>versus </a:t>
            </a:r>
            <a:r>
              <a:rPr lang="en-US" sz="2400" i="1" u="sng" dirty="0">
                <a:solidFill>
                  <a:srgbClr val="000000">
                    <a:lumMod val="85000"/>
                    <a:lumOff val="15000"/>
                  </a:srgbClr>
                </a:solidFill>
              </a:rPr>
              <a:t>what should be done</a:t>
            </a:r>
            <a:r>
              <a:rPr lang="en-US" sz="2400" i="1" dirty="0">
                <a:solidFill>
                  <a:srgbClr val="000000">
                    <a:lumMod val="85000"/>
                    <a:lumOff val="15000"/>
                  </a:srgbClr>
                </a:solidFill>
              </a:rPr>
              <a:t> (Drift)</a:t>
            </a:r>
          </a:p>
          <a:p>
            <a:pPr>
              <a:spcBef>
                <a:spcPts val="451"/>
              </a:spcBef>
            </a:pPr>
            <a:endParaRPr lang="en-US" dirty="0"/>
          </a:p>
        </p:txBody>
      </p:sp>
      <p:pic>
        <p:nvPicPr>
          <p:cNvPr id="8" name="Picture 7">
            <a:extLst>
              <a:ext uri="{FF2B5EF4-FFF2-40B4-BE49-F238E27FC236}">
                <a16:creationId xmlns:a16="http://schemas.microsoft.com/office/drawing/2014/main" id="{85A01C5C-DC12-495F-BA42-7F1C407D0994}"/>
              </a:ext>
              <a:ext uri="{C183D7F6-B498-43B3-948B-1728B52AA6E4}">
                <adec:decorative xmlns="" xmlns:adec="http://schemas.microsoft.com/office/drawing/2017/decorative" val="1"/>
              </a:ext>
            </a:extLst>
          </p:cNvPr>
          <p:cNvPicPr>
            <a:picLocks noChangeAspect="1"/>
          </p:cNvPicPr>
          <p:nvPr/>
        </p:nvPicPr>
        <p:blipFill rotWithShape="1">
          <a:blip r:embed="rId3"/>
          <a:srcRect t="11252" b="8142"/>
          <a:stretch/>
        </p:blipFill>
        <p:spPr>
          <a:xfrm>
            <a:off x="6591993" y="2324624"/>
            <a:ext cx="4966908" cy="1665485"/>
          </a:xfrm>
          <a:prstGeom prst="rect">
            <a:avLst/>
          </a:prstGeom>
        </p:spPr>
      </p:pic>
      <p:sp>
        <p:nvSpPr>
          <p:cNvPr id="4" name="Slide Number Placeholder 3"/>
          <p:cNvSpPr>
            <a:spLocks noGrp="1"/>
          </p:cNvSpPr>
          <p:nvPr>
            <p:ph type="sldNum" idx="12"/>
          </p:nvPr>
        </p:nvSpPr>
        <p:spPr/>
        <p:txBody>
          <a:bodyPr/>
          <a:lstStyle/>
          <a:p>
            <a:fld id="{00000000-1234-1234-1234-123412341234}" type="slidenum">
              <a:rPr lang="en-US"/>
              <a:pPr/>
              <a:t>7</a:t>
            </a:fld>
            <a:endParaRPr lang="en-US" dirty="0"/>
          </a:p>
        </p:txBody>
      </p:sp>
    </p:spTree>
    <p:extLst>
      <p:ext uri="{BB962C8B-B14F-4D97-AF65-F5344CB8AC3E}">
        <p14:creationId xmlns:p14="http://schemas.microsoft.com/office/powerpoint/2010/main" val="3737526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1993"/>
            <a:ext cx="10515600" cy="841658"/>
          </a:xfrm>
        </p:spPr>
        <p:txBody>
          <a:bodyPr/>
          <a:lstStyle/>
          <a:p>
            <a:r>
              <a:rPr lang="en-US" dirty="0"/>
              <a:t>Why Focus on Preventing CLABSI?</a:t>
            </a:r>
          </a:p>
        </p:txBody>
      </p:sp>
      <p:sp>
        <p:nvSpPr>
          <p:cNvPr id="3" name="Text Placeholder 2"/>
          <p:cNvSpPr>
            <a:spLocks noGrp="1"/>
          </p:cNvSpPr>
          <p:nvPr>
            <p:ph type="body" idx="1"/>
          </p:nvPr>
        </p:nvSpPr>
        <p:spPr>
          <a:xfrm>
            <a:off x="838200" y="1333651"/>
            <a:ext cx="10515600" cy="3633066"/>
          </a:xfrm>
        </p:spPr>
        <p:txBody>
          <a:bodyPr/>
          <a:lstStyle/>
          <a:p>
            <a:pPr marL="0" lvl="0" indent="0">
              <a:lnSpc>
                <a:spcPct val="100000"/>
              </a:lnSpc>
              <a:spcBef>
                <a:spcPts val="1200"/>
              </a:spcBef>
              <a:buClrTx/>
              <a:buSzTx/>
              <a:buNone/>
            </a:pPr>
            <a:r>
              <a:rPr lang="en-US" b="1"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Preventing CLABSI is a national patient safety priority</a:t>
            </a:r>
          </a:p>
          <a:p>
            <a:pPr marL="342900">
              <a:lnSpc>
                <a:spcPct val="100000"/>
              </a:lnSpc>
              <a:spcBef>
                <a:spcPts val="1200"/>
              </a:spcBef>
              <a:buClrTx/>
              <a:buSzTx/>
              <a:buFont typeface="Arial" panose="020B0604020202020204" pitchFamily="34" charset="0"/>
              <a:buChar char="•"/>
            </a:pP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An estimated 30,100 CLABSIs occur each </a:t>
            </a:r>
            <a:r>
              <a:rPr lang="en-US" sz="2400" dirty="0"/>
              <a:t>year</a:t>
            </a:r>
            <a:r>
              <a:rPr lang="en-US" sz="1800" baseline="50000" dirty="0"/>
              <a:t>1</a:t>
            </a:r>
            <a:endPar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endParaRPr>
          </a:p>
          <a:p>
            <a:pPr marL="342900">
              <a:lnSpc>
                <a:spcPct val="100000"/>
              </a:lnSpc>
              <a:spcBef>
                <a:spcPts val="1200"/>
              </a:spcBef>
              <a:buClrTx/>
              <a:buSzTx/>
              <a:buFont typeface="Arial" panose="020B0604020202020204" pitchFamily="34" charset="0"/>
              <a:buChar char="•"/>
            </a:pP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CLABSIs are </a:t>
            </a:r>
            <a:r>
              <a:rPr lang="en-US" sz="2400" b="1"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preventable</a:t>
            </a: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 when essential infection control practices are followed</a:t>
            </a:r>
          </a:p>
          <a:p>
            <a:pPr marL="347472">
              <a:lnSpc>
                <a:spcPct val="100000"/>
              </a:lnSpc>
              <a:spcBef>
                <a:spcPts val="1200"/>
              </a:spcBef>
            </a:pP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CLABSIs are the </a:t>
            </a:r>
            <a:r>
              <a:rPr lang="en-US" sz="2400" b="1"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3rd most frequent </a:t>
            </a: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cause of </a:t>
            </a:r>
            <a:r>
              <a:rPr lang="en-US" sz="2400" dirty="0"/>
              <a:t>HAIs</a:t>
            </a:r>
            <a:r>
              <a:rPr lang="en-US" sz="1800" baseline="50000" dirty="0"/>
              <a:t>2</a:t>
            </a:r>
            <a:endParaRPr lang="en-US" sz="1800" dirty="0"/>
          </a:p>
          <a:p>
            <a:pPr marL="347472" lvl="0">
              <a:lnSpc>
                <a:spcPct val="100000"/>
              </a:lnSpc>
              <a:spcBef>
                <a:spcPts val="1200"/>
              </a:spcBef>
              <a:buClr>
                <a:srgbClr val="000000"/>
              </a:buClr>
            </a:pP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Mortality rates from CLABSI range from 12%–25% and significantly increase cost and hospital length of stay</a:t>
            </a:r>
            <a:r>
              <a:rPr lang="en-US" sz="1800" baseline="50000" dirty="0">
                <a:solidFill>
                  <a:srgbClr val="000000"/>
                </a:solidFill>
              </a:rPr>
              <a:t>2</a:t>
            </a:r>
            <a:endPar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endParaRPr>
          </a:p>
          <a:p>
            <a:pPr marL="342900">
              <a:lnSpc>
                <a:spcPct val="100000"/>
              </a:lnSpc>
              <a:spcBef>
                <a:spcPts val="1200"/>
              </a:spcBef>
              <a:buClrTx/>
              <a:buSzTx/>
              <a:buFont typeface="Arial" panose="020B0604020202020204" pitchFamily="34" charset="0"/>
              <a:buChar char="•"/>
            </a:pPr>
            <a:r>
              <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rPr>
              <a:t>Estimated cost of each CLABSI is </a:t>
            </a:r>
            <a:r>
              <a:rPr lang="en-US" sz="2400" b="1" dirty="0"/>
              <a:t>$48,108</a:t>
            </a:r>
            <a:r>
              <a:rPr lang="en-US" sz="1800" baseline="50000" dirty="0"/>
              <a:t>3</a:t>
            </a:r>
            <a:endParaRPr lang="en-US" sz="2400" kern="1200" dirty="0">
              <a:solidFill>
                <a:prstClr val="black">
                  <a:lumMod val="85000"/>
                  <a:lumOff val="15000"/>
                </a:prstClr>
              </a:solidFill>
              <a:latin typeface="Calibri" panose="020F050202020403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dirty="0"/>
          </a:p>
        </p:txBody>
      </p:sp>
      <p:sp>
        <p:nvSpPr>
          <p:cNvPr id="5" name="TextBox 4"/>
          <p:cNvSpPr txBox="1"/>
          <p:nvPr/>
        </p:nvSpPr>
        <p:spPr>
          <a:xfrm>
            <a:off x="838200" y="5292761"/>
            <a:ext cx="11012055" cy="523220"/>
          </a:xfrm>
          <a:prstGeom prst="rect">
            <a:avLst/>
          </a:prstGeom>
          <a:noFill/>
        </p:spPr>
        <p:txBody>
          <a:bodyPr wrap="square" rtlCol="0">
            <a:spAutoFit/>
          </a:bodyPr>
          <a:lstStyle/>
          <a:p>
            <a:pPr lvl="0" indent="-91440">
              <a:buAutoNum type="arabicPeriod"/>
            </a:pPr>
            <a:r>
              <a:rPr lang="en-US" sz="900" dirty="0">
                <a:solidFill>
                  <a:prstClr val="black">
                    <a:lumMod val="85000"/>
                    <a:lumOff val="15000"/>
                  </a:prstClr>
                </a:solidFill>
                <a:latin typeface="Calibri"/>
              </a:rPr>
              <a:t>CDC. NHSN Patient Safety Component Manual. </a:t>
            </a:r>
            <a:r>
              <a:rPr lang="en-US" sz="900" dirty="0">
                <a:solidFill>
                  <a:prstClr val="black">
                    <a:lumMod val="85000"/>
                    <a:lumOff val="15000"/>
                  </a:prstClr>
                </a:solidFill>
                <a:latin typeface="Calibri"/>
                <a:hlinkClick r:id="rId3"/>
              </a:rPr>
              <a:t>https://www.cdc.gov/nhsn/pdfs/pscmanual/pcsmanual_current.pdf</a:t>
            </a:r>
            <a:endParaRPr lang="en-US" sz="900" dirty="0">
              <a:solidFill>
                <a:prstClr val="black">
                  <a:lumMod val="85000"/>
                  <a:lumOff val="15000"/>
                </a:prstClr>
              </a:solidFill>
              <a:latin typeface="Calibri"/>
            </a:endParaRPr>
          </a:p>
          <a:p>
            <a:pPr indent="-91440">
              <a:buFontTx/>
              <a:buAutoNum type="arabicPeriod"/>
            </a:pPr>
            <a:r>
              <a:rPr lang="en-US" sz="900" dirty="0">
                <a:solidFill>
                  <a:prstClr val="black">
                    <a:lumMod val="85000"/>
                    <a:lumOff val="15000"/>
                  </a:prstClr>
                </a:solidFill>
                <a:latin typeface="Calibri"/>
              </a:rPr>
              <a:t>Woodward B, </a:t>
            </a:r>
            <a:r>
              <a:rPr lang="en-US" sz="900" dirty="0" err="1">
                <a:solidFill>
                  <a:prstClr val="black">
                    <a:lumMod val="85000"/>
                    <a:lumOff val="15000"/>
                  </a:prstClr>
                </a:solidFill>
                <a:latin typeface="Calibri"/>
              </a:rPr>
              <a:t>Umberger</a:t>
            </a:r>
            <a:r>
              <a:rPr lang="en-US" sz="900" dirty="0">
                <a:solidFill>
                  <a:prstClr val="black">
                    <a:lumMod val="85000"/>
                    <a:lumOff val="15000"/>
                  </a:prstClr>
                </a:solidFill>
                <a:latin typeface="Calibri"/>
              </a:rPr>
              <a:t> R. Review of Best Practices for CLABSI Prevention and the Impact of Recent Legislation on CLABSI Reporting. Sage. Nov. 2016</a:t>
            </a:r>
            <a:r>
              <a:rPr lang="en-US" sz="900" dirty="0">
                <a:solidFill>
                  <a:srgbClr val="555555"/>
                </a:solidFill>
                <a:latin typeface="Calibri"/>
              </a:rPr>
              <a:t>. </a:t>
            </a:r>
            <a:r>
              <a:rPr lang="en-US" sz="900" dirty="0">
                <a:solidFill>
                  <a:prstClr val="black"/>
                </a:solidFill>
                <a:latin typeface="Calibri"/>
                <a:hlinkClick r:id="rId4"/>
              </a:rPr>
              <a:t>https://journals.sagepub.com/doi/pdf/10.1177/2158244016677747</a:t>
            </a:r>
            <a:r>
              <a:rPr lang="en-US" sz="900" dirty="0">
                <a:solidFill>
                  <a:prstClr val="black"/>
                </a:solidFill>
                <a:latin typeface="Calibri"/>
              </a:rPr>
              <a:t> </a:t>
            </a:r>
          </a:p>
          <a:p>
            <a:pPr indent="-91440">
              <a:buFontTx/>
              <a:buAutoNum type="arabicPeriod"/>
            </a:pPr>
            <a:r>
              <a:rPr lang="en-US" sz="900" dirty="0">
                <a:solidFill>
                  <a:prstClr val="black">
                    <a:lumMod val="85000"/>
                    <a:lumOff val="15000"/>
                  </a:prstClr>
                </a:solidFill>
                <a:latin typeface="Calibri"/>
              </a:rPr>
              <a:t>Agency for Healthcare Research and Quality. Estimating the Additional Hospital Inpatient Cost and Mortality Associated With Selected Hospital-Acquired Conditions. </a:t>
            </a:r>
            <a:r>
              <a:rPr lang="en-US" sz="1000" dirty="0">
                <a:solidFill>
                  <a:prstClr val="black"/>
                </a:solidFill>
                <a:latin typeface="Calibri"/>
                <a:hlinkClick r:id="rId5"/>
              </a:rPr>
              <a:t>https://www.ahrq.gov/hai/pfp/haccost2017-results.html</a:t>
            </a:r>
            <a:endParaRPr lang="en-US" sz="1050" dirty="0">
              <a:solidFill>
                <a:prstClr val="black">
                  <a:lumMod val="85000"/>
                  <a:lumOff val="15000"/>
                </a:prstClr>
              </a:solidFill>
              <a:latin typeface="Calibri"/>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187787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618509"/>
            <a:ext cx="10515600" cy="891454"/>
          </a:xfrm>
        </p:spPr>
        <p:txBody>
          <a:bodyPr/>
          <a:lstStyle/>
          <a:p>
            <a:r>
              <a:rPr lang="en-US" sz="4000" dirty="0"/>
              <a:t>Review of HQIC CLABSI Data</a:t>
            </a:r>
          </a:p>
        </p:txBody>
      </p:sp>
      <p:sp>
        <p:nvSpPr>
          <p:cNvPr id="4" name="Slide Number Placeholder 3"/>
          <p:cNvSpPr>
            <a:spLocks noGrp="1"/>
          </p:cNvSpPr>
          <p:nvPr>
            <p:ph type="sldNum" idx="12"/>
          </p:nvPr>
        </p:nvSpPr>
        <p:spPr/>
        <p:txBody>
          <a:bodyPr/>
          <a:lstStyle/>
          <a:p>
            <a:pPr defTabSz="685800">
              <a:defRPr/>
            </a:pPr>
            <a:fld id="{00000000-1234-1234-1234-123412341234}" type="slidenum">
              <a:rPr lang="en-US"/>
              <a:pPr defTabSz="685800">
                <a:defRPr/>
              </a:pPr>
              <a:t>9</a:t>
            </a:fld>
            <a:endParaRPr lang="en-US" dirty="0"/>
          </a:p>
        </p:txBody>
      </p:sp>
    </p:spTree>
    <p:extLst>
      <p:ext uri="{BB962C8B-B14F-4D97-AF65-F5344CB8AC3E}">
        <p14:creationId xmlns:p14="http://schemas.microsoft.com/office/powerpoint/2010/main" val="38887125"/>
      </p:ext>
    </p:extLst>
  </p:cSld>
  <p:clrMapOvr>
    <a:masterClrMapping/>
  </p:clrMapOvr>
</p:sld>
</file>

<file path=ppt/theme/theme1.xml><?xml version="1.0" encoding="utf-8"?>
<a:theme xmlns:a="http://schemas.openxmlformats.org/drawingml/2006/main" name="1_Office Theme">
  <a:themeElements>
    <a:clrScheme name="NQIIC - HQIC - QIN-QIO">
      <a:dk1>
        <a:srgbClr val="000000"/>
      </a:dk1>
      <a:lt1>
        <a:srgbClr val="FFFFFF"/>
      </a:lt1>
      <a:dk2>
        <a:srgbClr val="44546A"/>
      </a:dk2>
      <a:lt2>
        <a:srgbClr val="D7D9DA"/>
      </a:lt2>
      <a:accent1>
        <a:srgbClr val="00539B"/>
      </a:accent1>
      <a:accent2>
        <a:srgbClr val="F1CB00"/>
      </a:accent2>
      <a:accent3>
        <a:srgbClr val="63D6FC"/>
      </a:accent3>
      <a:accent4>
        <a:srgbClr val="FF7A2C"/>
      </a:accent4>
      <a:accent5>
        <a:srgbClr val="00C2C4"/>
      </a:accent5>
      <a:accent6>
        <a:srgbClr val="00539B"/>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1CDC91A7F9684187CD34F75BB1CC27" ma:contentTypeVersion="14" ma:contentTypeDescription="Create a new document." ma:contentTypeScope="" ma:versionID="ce0a3082076ea228f357c324f5131747">
  <xsd:schema xmlns:xsd="http://www.w3.org/2001/XMLSchema" xmlns:xs="http://www.w3.org/2001/XMLSchema" xmlns:p="http://schemas.microsoft.com/office/2006/metadata/properties" xmlns:ns2="05e8fbd2-9f67-4418-8703-7924b420f38b" xmlns:ns3="fb301bc7-0899-4427-939c-42b2e946388a" targetNamespace="http://schemas.microsoft.com/office/2006/metadata/properties" ma:root="true" ma:fieldsID="dd548e2f9dce77aa17be5a17000f54a5" ns2:_="" ns3:_="">
    <xsd:import namespace="05e8fbd2-9f67-4418-8703-7924b420f38b"/>
    <xsd:import namespace="fb301bc7-0899-4427-939c-42b2e946388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8fbd2-9f67-4418-8703-7924b420f3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301bc7-0899-4427-939c-42b2e946388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ea26a4-0d56-42cd-a795-7b5cfdf1600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01CA5C-3690-476F-96FB-79350020EC8A}"/>
</file>

<file path=customXml/itemProps2.xml><?xml version="1.0" encoding="utf-8"?>
<ds:datastoreItem xmlns:ds="http://schemas.openxmlformats.org/officeDocument/2006/customXml" ds:itemID="{F689C12E-7D1D-4E1E-8013-07ADEBF0577A}"/>
</file>

<file path=docProps/app.xml><?xml version="1.0" encoding="utf-8"?>
<Properties xmlns="http://schemas.openxmlformats.org/officeDocument/2006/extended-properties" xmlns:vt="http://schemas.openxmlformats.org/officeDocument/2006/docPropsVTypes">
  <TotalTime>873</TotalTime>
  <Words>4924</Words>
  <Application>Microsoft Office PowerPoint</Application>
  <PresentationFormat>Widescreen</PresentationFormat>
  <Paragraphs>493</Paragraphs>
  <Slides>49</Slides>
  <Notes>49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Calibri Light</vt:lpstr>
      <vt:lpstr>Courier New</vt:lpstr>
      <vt:lpstr>Tahoma</vt:lpstr>
      <vt:lpstr>Times New Roman</vt:lpstr>
      <vt:lpstr>Wingdings</vt:lpstr>
      <vt:lpstr>1_Office Theme</vt:lpstr>
      <vt:lpstr>4_Office Theme</vt:lpstr>
      <vt:lpstr>Moving Forward Using Lessons Learned  to Prevent Central Line-Associated Bloodstream Infections (CLABSI) </vt:lpstr>
      <vt:lpstr>How to Use the Chat Box Feature</vt:lpstr>
      <vt:lpstr>Agenda</vt:lpstr>
      <vt:lpstr>Featured Speakers and Facilitator</vt:lpstr>
      <vt:lpstr>Taking HAI Prevention to the Next Level</vt:lpstr>
      <vt:lpstr>Today’s Objectives</vt:lpstr>
      <vt:lpstr>Why Have CLABSIs Increased?</vt:lpstr>
      <vt:lpstr>Why Focus on Preventing CLABSI?</vt:lpstr>
      <vt:lpstr>Review of HQIC CLABSI Data</vt:lpstr>
      <vt:lpstr>Telligen HQIC – Central Line Utilization Rate</vt:lpstr>
      <vt:lpstr>Compass HQIC – CLABSI Rates</vt:lpstr>
      <vt:lpstr>Alliant HQIC: Number of Central Line Days Per Patient Day demonstrates a downward trend over time</vt:lpstr>
      <vt:lpstr>IPRO HQIC CLABSI Data By Hospital Type</vt:lpstr>
      <vt:lpstr>HSAG HQIC’s Approach to  Healthcare-Associated Infection (HAI)</vt:lpstr>
      <vt:lpstr>CDC TAP Strategy</vt:lpstr>
      <vt:lpstr>TAP Reports Overview</vt:lpstr>
      <vt:lpstr>TAP for Small and Critical Access Hospitals, Too!</vt:lpstr>
      <vt:lpstr>Understanding the CAD</vt:lpstr>
      <vt:lpstr>SUR Reports Overview</vt:lpstr>
      <vt:lpstr>Benefits of the TAP/SUR Approach </vt:lpstr>
      <vt:lpstr>SUR Calculator</vt:lpstr>
      <vt:lpstr>CLABSI on the Rise</vt:lpstr>
      <vt:lpstr>The Impact of COVID-19 on HAIs</vt:lpstr>
      <vt:lpstr>HSAG HQIC CLABSI Performance</vt:lpstr>
      <vt:lpstr>Self Regional Healthcare  Success Story</vt:lpstr>
      <vt:lpstr>Self Regional Healthcare</vt:lpstr>
      <vt:lpstr>Self Regional Healthcare </vt:lpstr>
      <vt:lpstr>Current State of Self Regional Healthcare 2021 </vt:lpstr>
      <vt:lpstr>We had seen success in the past……</vt:lpstr>
      <vt:lpstr>SUR Data fy2017 – FY2021-ICU-Central Line Data</vt:lpstr>
      <vt:lpstr>So What Happened?</vt:lpstr>
      <vt:lpstr>COVID Happened…..</vt:lpstr>
      <vt:lpstr>So What Did We Do?</vt:lpstr>
      <vt:lpstr>Process Improvement to the Rescue</vt:lpstr>
      <vt:lpstr>Action Items That Were Identified</vt:lpstr>
      <vt:lpstr>Line Rounds in ICU</vt:lpstr>
      <vt:lpstr>Central Line Checklist</vt:lpstr>
      <vt:lpstr>Where is the Data?</vt:lpstr>
      <vt:lpstr>Outcome measures</vt:lpstr>
      <vt:lpstr>It Can Be Done…..</vt:lpstr>
      <vt:lpstr>image</vt:lpstr>
      <vt:lpstr>Interactive Discussion: Speakers &amp; Attendees</vt:lpstr>
      <vt:lpstr>HQIC Resources</vt:lpstr>
      <vt:lpstr>Tools &amp; Resources</vt:lpstr>
      <vt:lpstr>Audit Tools</vt:lpstr>
      <vt:lpstr>Key Takeaways</vt:lpstr>
      <vt:lpstr>Upcoming LAN Events</vt:lpstr>
      <vt:lpstr>Contact Us</vt:lpstr>
      <vt:lpstr>Thank You for Attending Today’s Event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Martin</dc:creator>
  <cp:lastModifiedBy>Karen Holtz</cp:lastModifiedBy>
  <cp:revision>52</cp:revision>
  <dcterms:created xsi:type="dcterms:W3CDTF">2022-05-17T15:04:41Z</dcterms:created>
  <dcterms:modified xsi:type="dcterms:W3CDTF">2022-06-22T14:20:19Z</dcterms:modified>
</cp:coreProperties>
</file>