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84" r:id="rId6"/>
  </p:sldMasterIdLst>
  <p:notesMasterIdLst>
    <p:notesMasterId r:id="rId59"/>
  </p:notesMasterIdLst>
  <p:sldIdLst>
    <p:sldId id="260" r:id="rId7"/>
    <p:sldId id="261" r:id="rId8"/>
    <p:sldId id="258" r:id="rId9"/>
    <p:sldId id="2148" r:id="rId10"/>
    <p:sldId id="263" r:id="rId11"/>
    <p:sldId id="284" r:id="rId12"/>
    <p:sldId id="285" r:id="rId13"/>
    <p:sldId id="2145" r:id="rId14"/>
    <p:sldId id="2146" r:id="rId15"/>
    <p:sldId id="294" r:id="rId16"/>
    <p:sldId id="2147" r:id="rId17"/>
    <p:sldId id="264" r:id="rId18"/>
    <p:sldId id="259" r:id="rId19"/>
    <p:sldId id="2139" r:id="rId20"/>
    <p:sldId id="256" r:id="rId21"/>
    <p:sldId id="266" r:id="rId22"/>
    <p:sldId id="267" r:id="rId23"/>
    <p:sldId id="268" r:id="rId24"/>
    <p:sldId id="269" r:id="rId25"/>
    <p:sldId id="270" r:id="rId26"/>
    <p:sldId id="271" r:id="rId27"/>
    <p:sldId id="275" r:id="rId28"/>
    <p:sldId id="453" r:id="rId29"/>
    <p:sldId id="454" r:id="rId30"/>
    <p:sldId id="2118" r:id="rId31"/>
    <p:sldId id="2115" r:id="rId32"/>
    <p:sldId id="2116" r:id="rId33"/>
    <p:sldId id="2117" r:id="rId34"/>
    <p:sldId id="2119" r:id="rId35"/>
    <p:sldId id="2122" r:id="rId36"/>
    <p:sldId id="2123" r:id="rId37"/>
    <p:sldId id="2124" r:id="rId38"/>
    <p:sldId id="2125" r:id="rId39"/>
    <p:sldId id="2126" r:id="rId40"/>
    <p:sldId id="2127" r:id="rId41"/>
    <p:sldId id="2128" r:id="rId42"/>
    <p:sldId id="2131" r:id="rId43"/>
    <p:sldId id="2130" r:id="rId44"/>
    <p:sldId id="272" r:id="rId45"/>
    <p:sldId id="2135" r:id="rId46"/>
    <p:sldId id="273" r:id="rId47"/>
    <p:sldId id="2132" r:id="rId48"/>
    <p:sldId id="2133" r:id="rId49"/>
    <p:sldId id="2134" r:id="rId50"/>
    <p:sldId id="2137" r:id="rId51"/>
    <p:sldId id="2138" r:id="rId52"/>
    <p:sldId id="339" r:id="rId53"/>
    <p:sldId id="338" r:id="rId54"/>
    <p:sldId id="335" r:id="rId55"/>
    <p:sldId id="336" r:id="rId56"/>
    <p:sldId id="2141" r:id="rId57"/>
    <p:sldId id="26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A2D"/>
    <a:srgbClr val="F1CB03"/>
    <a:srgbClr val="00539B"/>
    <a:srgbClr val="63D6FD"/>
    <a:srgbClr val="2CC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25"/>
    <p:restoredTop sz="95845" autoAdjust="0"/>
  </p:normalViewPr>
  <p:slideViewPr>
    <p:cSldViewPr snapToGrid="0" snapToObjects="1">
      <p:cViewPr varScale="1">
        <p:scale>
          <a:sx n="95" d="100"/>
          <a:sy n="95" d="100"/>
        </p:scale>
        <p:origin x="533" y="62"/>
      </p:cViewPr>
      <p:guideLst>
        <p:guide orient="horz" pos="4224"/>
        <p:guide pos="3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B0AFA-7394-4A82-B7DE-E45D916F0407}"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7E517-8FF2-4C4C-A646-1FEB5A74893E}" type="slidenum">
              <a:rPr lang="en-US" smtClean="0"/>
              <a:t>‹#›</a:t>
            </a:fld>
            <a:endParaRPr lang="en-US"/>
          </a:p>
        </p:txBody>
      </p:sp>
    </p:spTree>
    <p:extLst>
      <p:ext uri="{BB962C8B-B14F-4D97-AF65-F5344CB8AC3E}">
        <p14:creationId xmlns:p14="http://schemas.microsoft.com/office/powerpoint/2010/main" val="290672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1</a:t>
            </a:fld>
            <a:endParaRPr lang="en-US"/>
          </a:p>
        </p:txBody>
      </p:sp>
    </p:spTree>
    <p:extLst>
      <p:ext uri="{BB962C8B-B14F-4D97-AF65-F5344CB8AC3E}">
        <p14:creationId xmlns:p14="http://schemas.microsoft.com/office/powerpoint/2010/main" val="175888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Tremain is a Physician Improvement Advisor with Cynosure Health. Board certified for 35 years in Family Medicine and now retired from active clinical practice, Dr. Tremain worked as a hospital-based clinician and teacher and served as Chief Medical Officer for a large integrated public system for over 20 years. He was the executive sponsor for improvement teams that were awarded mentor status by the Institute for Healthcare Improvement in the areas of medication reconciliation, rapid response teams, and ventilator associated pneumonia.</a:t>
            </a:r>
          </a:p>
          <a:p>
            <a:endParaRPr lang="en-US" dirty="0"/>
          </a:p>
          <a:p>
            <a:r>
              <a:rPr lang="en-US" dirty="0"/>
              <a:t>Currently Dr. Tremain works as a national and international Improvement Advisor and serves as the national clinical lead for the Convergence/Cynosure HQIC efforts to reduce hospital-based harm due to adverse drug events (ADEs). Previously, he helped lead AHA/HRET’s efforts to reduce ADE’s from 2012-2019. In addition, he teaches and consults regarding the culture of safety, process reliability, leadership and physician engagement throughout the United States and Canada. </a:t>
            </a:r>
          </a:p>
          <a:p>
            <a:endParaRPr lang="en-US" dirty="0"/>
          </a:p>
          <a:p>
            <a:r>
              <a:rPr lang="en-US" dirty="0"/>
              <a:t>Steve is a Certified Physician Executive and a Fellow of the American College of Physician Executives. He earned his MD degree from the UCLA School of Medicine. </a:t>
            </a:r>
          </a:p>
          <a:p>
            <a:endParaRPr lang="en-US" dirty="0"/>
          </a:p>
        </p:txBody>
      </p:sp>
      <p:sp>
        <p:nvSpPr>
          <p:cNvPr id="4" name="Slide Number Placeholder 3"/>
          <p:cNvSpPr>
            <a:spLocks noGrp="1"/>
          </p:cNvSpPr>
          <p:nvPr>
            <p:ph type="sldNum" sz="quarter" idx="10"/>
          </p:nvPr>
        </p:nvSpPr>
        <p:spPr/>
        <p:txBody>
          <a:bodyPr/>
          <a:lstStyle/>
          <a:p>
            <a:fld id="{C2F7E517-8FF2-4C4C-A646-1FEB5A74893E}" type="slidenum">
              <a:rPr lang="en-US" smtClean="0"/>
              <a:t>12</a:t>
            </a:fld>
            <a:endParaRPr lang="en-US"/>
          </a:p>
        </p:txBody>
      </p:sp>
    </p:spTree>
    <p:extLst>
      <p:ext uri="{BB962C8B-B14F-4D97-AF65-F5344CB8AC3E}">
        <p14:creationId xmlns:p14="http://schemas.microsoft.com/office/powerpoint/2010/main" val="254464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13</a:t>
            </a:fld>
            <a:endParaRPr lang="en-US"/>
          </a:p>
        </p:txBody>
      </p:sp>
    </p:spTree>
    <p:extLst>
      <p:ext uri="{BB962C8B-B14F-4D97-AF65-F5344CB8AC3E}">
        <p14:creationId xmlns:p14="http://schemas.microsoft.com/office/powerpoint/2010/main" val="344827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633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7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38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28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F03B38-B54F-E04B-B7FD-3512C10BB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7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t>
            </a:r>
          </a:p>
          <a:p>
            <a:endParaRPr lang="en-US" dirty="0"/>
          </a:p>
          <a:p>
            <a:r>
              <a:rPr lang="en-US" dirty="0"/>
              <a:t>We received many great questions at registration, we anticipated that several would be answered during </a:t>
            </a:r>
            <a:r>
              <a:rPr lang="en-US"/>
              <a:t>today’s presentation….Lisa </a:t>
            </a:r>
            <a:r>
              <a:rPr lang="en-US" dirty="0"/>
              <a:t>Bromfield agreed to answer questions on the screen. </a:t>
            </a:r>
          </a:p>
          <a:p>
            <a:endParaRPr lang="en-US" dirty="0"/>
          </a:p>
          <a:p>
            <a:r>
              <a:rPr lang="en-US" dirty="0"/>
              <a:t>Handoff to Rachel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E517-8FF2-4C4C-A646-1FEB5A748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 </a:t>
            </a:r>
          </a:p>
          <a:p>
            <a:endParaRPr lang="en-US" dirty="0"/>
          </a:p>
          <a:p>
            <a:r>
              <a:rPr lang="en-US" dirty="0"/>
              <a:t>Thanks so much to everyone who submitted questions and participated in today’s discussion. If we ran out of time before we could answer your question, our team will get with our guest speakers to answer remaining questions to send out to everyone on the call today along with the recording and slide deck. </a:t>
            </a:r>
          </a:p>
          <a:p>
            <a:endParaRPr lang="en-US" dirty="0"/>
          </a:p>
          <a:p>
            <a:r>
              <a:rPr lang="en-US" dirty="0"/>
              <a:t>Before we wrap up, we wanted to provide you with a list of resources that were mentioned today as well as in the Exploring sepsis strategies part 1 session. These resources will be sent out to you via email after today’s event. You can also find them on your affiliated HQIC’s website or secure web portal.</a:t>
            </a:r>
          </a:p>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48</a:t>
            </a:fld>
            <a:endParaRPr lang="en-US"/>
          </a:p>
        </p:txBody>
      </p:sp>
    </p:spTree>
    <p:extLst>
      <p:ext uri="{BB962C8B-B14F-4D97-AF65-F5344CB8AC3E}">
        <p14:creationId xmlns:p14="http://schemas.microsoft.com/office/powerpoint/2010/main" val="6922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7E517-8FF2-4C4C-A646-1FEB5A74893E}" type="slidenum">
              <a:rPr lang="en-US" smtClean="0"/>
              <a:t>3</a:t>
            </a:fld>
            <a:endParaRPr lang="en-US"/>
          </a:p>
        </p:txBody>
      </p:sp>
    </p:spTree>
    <p:extLst>
      <p:ext uri="{BB962C8B-B14F-4D97-AF65-F5344CB8AC3E}">
        <p14:creationId xmlns:p14="http://schemas.microsoft.com/office/powerpoint/2010/main" val="139367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49</a:t>
            </a:fld>
            <a:endParaRPr lang="en-US"/>
          </a:p>
        </p:txBody>
      </p:sp>
    </p:spTree>
    <p:extLst>
      <p:ext uri="{BB962C8B-B14F-4D97-AF65-F5344CB8AC3E}">
        <p14:creationId xmlns:p14="http://schemas.microsoft.com/office/powerpoint/2010/main" val="189941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on the lookout for the next collaborative webinar focused on ADEs and hypoglycemic solutions. Be sure to mark your calendars today! </a:t>
            </a:r>
          </a:p>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50</a:t>
            </a:fld>
            <a:endParaRPr lang="en-US"/>
          </a:p>
        </p:txBody>
      </p:sp>
    </p:spTree>
    <p:extLst>
      <p:ext uri="{BB962C8B-B14F-4D97-AF65-F5344CB8AC3E}">
        <p14:creationId xmlns:p14="http://schemas.microsoft.com/office/powerpoint/2010/main" val="2086082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7E517-8FF2-4C4C-A646-1FEB5A74893E}" type="slidenum">
              <a:rPr lang="en-US" smtClean="0"/>
              <a:t>52</a:t>
            </a:fld>
            <a:endParaRPr lang="en-US"/>
          </a:p>
        </p:txBody>
      </p:sp>
    </p:spTree>
    <p:extLst>
      <p:ext uri="{BB962C8B-B14F-4D97-AF65-F5344CB8AC3E}">
        <p14:creationId xmlns:p14="http://schemas.microsoft.com/office/powerpoint/2010/main" val="231398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7E517-8FF2-4C4C-A646-1FEB5A74893E}" type="slidenum">
              <a:rPr lang="en-US" smtClean="0"/>
              <a:t>4</a:t>
            </a:fld>
            <a:endParaRPr lang="en-US"/>
          </a:p>
        </p:txBody>
      </p:sp>
    </p:spTree>
    <p:extLst>
      <p:ext uri="{BB962C8B-B14F-4D97-AF65-F5344CB8AC3E}">
        <p14:creationId xmlns:p14="http://schemas.microsoft.com/office/powerpoint/2010/main" val="312541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7E517-8FF2-4C4C-A646-1FEB5A74893E}" type="slidenum">
              <a:rPr lang="en-US" smtClean="0"/>
              <a:t>5</a:t>
            </a:fld>
            <a:endParaRPr lang="en-US"/>
          </a:p>
        </p:txBody>
      </p:sp>
    </p:spTree>
    <p:extLst>
      <p:ext uri="{BB962C8B-B14F-4D97-AF65-F5344CB8AC3E}">
        <p14:creationId xmlns:p14="http://schemas.microsoft.com/office/powerpoint/2010/main" val="384727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7E517-8FF2-4C4C-A646-1FEB5A74893E}" type="slidenum">
              <a:rPr lang="en-US" smtClean="0"/>
              <a:t>6</a:t>
            </a:fld>
            <a:endParaRPr lang="en-US"/>
          </a:p>
        </p:txBody>
      </p:sp>
    </p:spTree>
    <p:extLst>
      <p:ext uri="{BB962C8B-B14F-4D97-AF65-F5344CB8AC3E}">
        <p14:creationId xmlns:p14="http://schemas.microsoft.com/office/powerpoint/2010/main" val="28506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715000" cy="42846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IPRO HQIC Hospital Baseline Assessment Results on Two Health Equity-Related Questions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Results from 254 hospitals out of IPRO’s 270 hospitals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Broken out by critical access, rural &amp; large urban hospitals</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Reflect that over 55% are looking for additional technical assistance &amp; education </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Graph on left - use of </a:t>
            </a:r>
            <a:r>
              <a:rPr lang="en-US" dirty="0" err="1">
                <a:latin typeface="Calibri" panose="020F0502020204030204" pitchFamily="34" charset="0"/>
                <a:ea typeface="Calibri" panose="020F0502020204030204" pitchFamily="34" charset="0"/>
                <a:cs typeface="Times New Roman" panose="02020603050405020304" pitchFamily="18" charset="0"/>
              </a:rPr>
              <a:t>REaL</a:t>
            </a:r>
            <a:r>
              <a:rPr lang="en-US" dirty="0">
                <a:latin typeface="Calibri" panose="020F0502020204030204" pitchFamily="34" charset="0"/>
                <a:ea typeface="Calibri" panose="020F0502020204030204" pitchFamily="34" charset="0"/>
                <a:cs typeface="Times New Roman" panose="02020603050405020304" pitchFamily="18" charset="0"/>
              </a:rPr>
              <a:t> or </a:t>
            </a:r>
            <a:r>
              <a:rPr lang="en-US" dirty="0" err="1">
                <a:latin typeface="Calibri" panose="020F0502020204030204" pitchFamily="34" charset="0"/>
                <a:ea typeface="Calibri" panose="020F0502020204030204" pitchFamily="34" charset="0"/>
                <a:cs typeface="Times New Roman" panose="02020603050405020304" pitchFamily="18" charset="0"/>
              </a:rPr>
              <a:t>SDoH</a:t>
            </a:r>
            <a:r>
              <a:rPr lang="en-US" dirty="0">
                <a:latin typeface="Calibri" panose="020F0502020204030204" pitchFamily="34" charset="0"/>
                <a:ea typeface="Calibri" panose="020F0502020204030204" pitchFamily="34" charset="0"/>
                <a:cs typeface="Times New Roman" panose="02020603050405020304" pitchFamily="18" charset="0"/>
              </a:rPr>
              <a:t> data</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43% stated yes - they fully implemented or it’s a work in progress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18% that don't know </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22% that have no plans to implement</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Graph on the right - “Does your facility regularly establish goals to reduce health disparities in any of your quality measures?”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36% stated yes - they fully implemented or it’s a work in progress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13% that don't know</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24% with no plans to implement</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Action Plan - IPRO HQIC is working with their hospitals &amp; drilling down into understanding the barriers &amp; challenges with regards to the “no plans &amp; don't knows” responses in order to devise targeted solutions to drive change &amp; forward progress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F7E517-8FF2-4C4C-A646-1FEB5A748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90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517-8FF2-4C4C-A646-1FEB5A748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11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517-8FF2-4C4C-A646-1FEB5A7489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20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283 hospitals in the Compass HQIC, 119 selected Adverse Drug Events as a top three strategic priority to address during the first year of the program. This chart displays the best practice interventions that were identified as either not started and/or needing more information. </a:t>
            </a:r>
          </a:p>
        </p:txBody>
      </p:sp>
      <p:sp>
        <p:nvSpPr>
          <p:cNvPr id="4" name="Slide Number Placeholder 3"/>
          <p:cNvSpPr>
            <a:spLocks noGrp="1"/>
          </p:cNvSpPr>
          <p:nvPr>
            <p:ph type="sldNum" sz="quarter" idx="5"/>
          </p:nvPr>
        </p:nvSpPr>
        <p:spPr/>
        <p:txBody>
          <a:bodyPr/>
          <a:lstStyle/>
          <a:p>
            <a:fld id="{C2F7E517-8FF2-4C4C-A646-1FEB5A74893E}" type="slidenum">
              <a:rPr lang="en-US" smtClean="0"/>
              <a:t>11</a:t>
            </a:fld>
            <a:endParaRPr lang="en-US"/>
          </a:p>
        </p:txBody>
      </p:sp>
    </p:spTree>
    <p:extLst>
      <p:ext uri="{BB962C8B-B14F-4D97-AF65-F5344CB8AC3E}">
        <p14:creationId xmlns:p14="http://schemas.microsoft.com/office/powerpoint/2010/main" val="248672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B3C505BA-CE21-924B-BAF5-83601A1829E5}"/>
              </a:ext>
            </a:extLst>
          </p:cNvPr>
          <p:cNvCxnSpPr>
            <a:cxnSpLocks/>
          </p:cNvCxnSpPr>
          <p:nvPr userDrawn="1"/>
        </p:nvCxnSpPr>
        <p:spPr>
          <a:xfrm>
            <a:off x="628650" y="1322507"/>
            <a:ext cx="7886700"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380308" y="6248400"/>
            <a:ext cx="7188280"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45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EF88-D237-3E49-9DA6-1E219038429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C650B9-EB3A-2941-99A6-F07F2B9E23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ECAED0-7C15-7B45-8718-B1335A81084D}"/>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DB2725BF-69EF-0E48-9BF7-156A3A43A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59E8B-1B2D-8848-81FC-1DF402BACE23}"/>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263499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37E9-10F1-F44C-A2C8-FAAE1F538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5C6D84-F4AA-4E48-8F64-7E1DC1E10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3A14B-9953-B64B-98DA-7E4A6C905960}"/>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DFE04C98-DAC0-9A4E-BA2E-D83336C82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B8B99-97D8-2944-B529-460A2518183C}"/>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372110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0409-BC94-A341-BC27-3068BE597D9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096A3E-50BB-8E45-BCEE-92F76087B8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DF1325-4E2B-2941-A37F-4B46BDC62792}"/>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F861F149-1E5D-8A4A-8B99-E46FA0F59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9A4AC-68BF-1045-9831-CFED037589D1}"/>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338109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0904-6FE2-E541-BC91-708E45922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AEB0B-4CF3-CC44-878E-EBC1EEA9E91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9F7400-31D8-164C-A8FD-0E575D8D82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1EAB72-9E91-5E4B-8BE2-5C2E08D2DA00}"/>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6" name="Footer Placeholder 5">
            <a:extLst>
              <a:ext uri="{FF2B5EF4-FFF2-40B4-BE49-F238E27FC236}">
                <a16:creationId xmlns:a16="http://schemas.microsoft.com/office/drawing/2014/main" id="{B0DBCC6D-F460-5F44-B5A3-EE1E0B68F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5C9DA-4F1B-ED41-94F4-DA62407893D2}"/>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84998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F9EA-F6D3-2047-B22C-43EDA91AD88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12C09-5FF9-5542-BED2-70F2418628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DF5C3-0143-5041-A5DC-14130C7CBB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3CE254-660B-6B4F-97D3-8B6B574CEA0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02CC3-A9C9-3E46-B3A4-1475DE377C6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434856-3968-0040-B1CF-9FE8F9151A19}"/>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8" name="Footer Placeholder 7">
            <a:extLst>
              <a:ext uri="{FF2B5EF4-FFF2-40B4-BE49-F238E27FC236}">
                <a16:creationId xmlns:a16="http://schemas.microsoft.com/office/drawing/2014/main" id="{BA65055B-C76B-4547-A1AA-43ACDC29C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25C1CE-58B5-DC47-865F-37E33FD46578}"/>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315727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B37C-E068-8649-A92A-717BD08A15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672AE1-789B-4841-ADB9-59384ED53288}"/>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4" name="Footer Placeholder 3">
            <a:extLst>
              <a:ext uri="{FF2B5EF4-FFF2-40B4-BE49-F238E27FC236}">
                <a16:creationId xmlns:a16="http://schemas.microsoft.com/office/drawing/2014/main" id="{F6DCC114-4D40-4D48-A18D-3129965D5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CAF12-C1A3-A442-A5EC-995961AB3BA4}"/>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385527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A6C84-4779-CA42-B78E-F7AF19A65FE9}"/>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3" name="Footer Placeholder 2">
            <a:extLst>
              <a:ext uri="{FF2B5EF4-FFF2-40B4-BE49-F238E27FC236}">
                <a16:creationId xmlns:a16="http://schemas.microsoft.com/office/drawing/2014/main" id="{849BC88C-FFD4-7142-9E55-CEDD580E9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8D72F8-8D81-E14E-9A9A-0ABBC7268F79}"/>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315913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050A-16BD-E44D-8A2B-BA12CEA0EB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B2603F-9934-D145-924D-424B02CE24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112E7-603B-4943-9EDD-EBBCF7104D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ADC83C-3D76-F74A-837D-68D4A19C0736}"/>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6" name="Footer Placeholder 5">
            <a:extLst>
              <a:ext uri="{FF2B5EF4-FFF2-40B4-BE49-F238E27FC236}">
                <a16:creationId xmlns:a16="http://schemas.microsoft.com/office/drawing/2014/main" id="{A2493828-B1D3-D84C-962F-9B24D3C66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8596E-F531-A243-A1E5-F78E823946B8}"/>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1007880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219C-7BDD-E744-9DCD-346143D62B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4B43B55-BDD8-F047-A2FE-35F642D1B8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9D9E8BE-A878-FD4E-A26A-4C59586229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6006A1D-C291-9C4E-8131-7DA3545E5341}"/>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6" name="Footer Placeholder 5">
            <a:extLst>
              <a:ext uri="{FF2B5EF4-FFF2-40B4-BE49-F238E27FC236}">
                <a16:creationId xmlns:a16="http://schemas.microsoft.com/office/drawing/2014/main" id="{77F32842-DA9D-964E-9838-104E44770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3324C-E1B9-D049-A9FD-CF5730D30004}"/>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1730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BBF4-7B06-3C48-A542-6FB8459C69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2F029-A662-D74A-B1D4-E3C3EDEF00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07C25-4AAD-C94C-90E4-D378F95D5A70}"/>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9A4D715D-BDEE-E846-A1F7-41B9AC2EA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C8A2E-74FC-CB4D-AC54-AA7623667A70}"/>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409833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6646"/>
            <a:ext cx="7886700" cy="2852737"/>
          </a:xfrm>
        </p:spPr>
        <p:txBody>
          <a:bodyPr anchor="b"/>
          <a:lstStyle>
            <a:lvl1pPr>
              <a:defRPr sz="4800"/>
            </a:lvl1pPr>
          </a:lstStyle>
          <a:p>
            <a:r>
              <a:rPr lang="en-US" dirty="0"/>
              <a:t>Click to edit Master title style</a:t>
            </a:r>
          </a:p>
        </p:txBody>
      </p:sp>
      <p:sp>
        <p:nvSpPr>
          <p:cNvPr id="3" name="Text Placeholder 2"/>
          <p:cNvSpPr>
            <a:spLocks noGrp="1"/>
          </p:cNvSpPr>
          <p:nvPr>
            <p:ph type="body" idx="1" hasCustomPrompt="1"/>
          </p:nvPr>
        </p:nvSpPr>
        <p:spPr>
          <a:xfrm>
            <a:off x="623888" y="3016249"/>
            <a:ext cx="7886700" cy="1500187"/>
          </a:xfrm>
        </p:spPr>
        <p:txBody>
          <a:bodyPr/>
          <a:lstStyle>
            <a:lvl1pPr marL="0" indent="0">
              <a:buNone/>
              <a:defRPr sz="2400">
                <a:solidFill>
                  <a:srgbClr val="00539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6" name="Slide Number Placeholder 5"/>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ACB47740-0768-594C-AABE-9EAF137ACADD}"/>
              </a:ext>
            </a:extLst>
          </p:cNvPr>
          <p:cNvCxnSpPr/>
          <p:nvPr userDrawn="1"/>
        </p:nvCxnSpPr>
        <p:spPr>
          <a:xfrm>
            <a:off x="623888" y="2989261"/>
            <a:ext cx="7281247"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44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08668-E79B-8D4E-992F-AB1015B53E3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BC7B2B-3EF4-D84D-8178-D65FAB1E911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6C8B6-B2BE-014B-87CF-D925F104FF32}"/>
              </a:ext>
            </a:extLst>
          </p:cNvPr>
          <p:cNvSpPr>
            <a:spLocks noGrp="1"/>
          </p:cNvSpPr>
          <p:nvPr>
            <p:ph type="dt" sz="half" idx="10"/>
          </p:nvPr>
        </p:nvSpPr>
        <p:spPr/>
        <p:txBody>
          <a:body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B993ACD1-29B9-1C45-9EBC-4CF329AA9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4F035-AC94-324C-8C35-C65C8F3993F5}"/>
              </a:ext>
            </a:extLst>
          </p:cNvPr>
          <p:cNvSpPr>
            <a:spLocks noGrp="1"/>
          </p:cNvSpPr>
          <p:nvPr>
            <p:ph type="sldNum" sz="quarter" idx="12"/>
          </p:nvPr>
        </p:nvSpPr>
        <p:spPr/>
        <p:txBody>
          <a:bodyPr/>
          <a:lstStyle/>
          <a:p>
            <a:fld id="{FFEAB21C-B375-9A49-BE45-1B87C48F3A15}" type="slidenum">
              <a:rPr lang="en-US" smtClean="0"/>
              <a:t>‹#›</a:t>
            </a:fld>
            <a:endParaRPr lang="en-US"/>
          </a:p>
        </p:txBody>
      </p:sp>
    </p:spTree>
    <p:extLst>
      <p:ext uri="{BB962C8B-B14F-4D97-AF65-F5344CB8AC3E}">
        <p14:creationId xmlns:p14="http://schemas.microsoft.com/office/powerpoint/2010/main" val="148170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28650" y="1122363"/>
            <a:ext cx="78867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628650" y="3602038"/>
            <a:ext cx="78867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1" name="Google Shape;21;p2"/>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35516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8650" y="23899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6"/>
            <a:ext cx="7886700" cy="419417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5" name="Google Shape;25;p3"/>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cxnSp>
        <p:nvCxnSpPr>
          <p:cNvPr id="26" name="Google Shape;26;p3"/>
          <p:cNvCxnSpPr/>
          <p:nvPr/>
        </p:nvCxnSpPr>
        <p:spPr>
          <a:xfrm>
            <a:off x="628650" y="1322507"/>
            <a:ext cx="7886700" cy="0"/>
          </a:xfrm>
          <a:prstGeom prst="straightConnector1">
            <a:avLst/>
          </a:prstGeom>
          <a:noFill/>
          <a:ln w="12700" cap="flat" cmpd="sng">
            <a:solidFill>
              <a:srgbClr val="63D6FD"/>
            </a:solidFill>
            <a:prstDash val="solid"/>
            <a:miter lim="800000"/>
            <a:headEnd type="none" w="sm" len="sm"/>
            <a:tailEnd type="none" w="sm" len="sm"/>
          </a:ln>
        </p:spPr>
      </p:cxnSp>
    </p:spTree>
    <p:extLst>
      <p:ext uri="{BB962C8B-B14F-4D97-AF65-F5344CB8AC3E}">
        <p14:creationId xmlns:p14="http://schemas.microsoft.com/office/powerpoint/2010/main" val="2734361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623888" y="3118646"/>
            <a:ext cx="7886700" cy="1500187"/>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9" name="Google Shape;29;p4"/>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cxnSp>
        <p:nvCxnSpPr>
          <p:cNvPr id="30" name="Google Shape;30;p4"/>
          <p:cNvCxnSpPr/>
          <p:nvPr/>
        </p:nvCxnSpPr>
        <p:spPr>
          <a:xfrm>
            <a:off x="623889" y="2989261"/>
            <a:ext cx="7281247" cy="0"/>
          </a:xfrm>
          <a:prstGeom prst="straightConnector1">
            <a:avLst/>
          </a:prstGeom>
          <a:noFill/>
          <a:ln w="12700" cap="flat" cmpd="sng">
            <a:solidFill>
              <a:srgbClr val="63D6FD"/>
            </a:solidFill>
            <a:prstDash val="solid"/>
            <a:miter lim="800000"/>
            <a:headEnd type="none" w="sm" len="sm"/>
            <a:tailEnd type="none" w="sm" len="sm"/>
          </a:ln>
        </p:spPr>
      </p:cxnSp>
      <p:sp>
        <p:nvSpPr>
          <p:cNvPr id="31" name="Google Shape;31;p4"/>
          <p:cNvSpPr txBox="1">
            <a:spLocks noGrp="1"/>
          </p:cNvSpPr>
          <p:nvPr>
            <p:ph type="title"/>
          </p:nvPr>
        </p:nvSpPr>
        <p:spPr>
          <a:xfrm>
            <a:off x="623888" y="1709739"/>
            <a:ext cx="7886700" cy="12795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53886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628650" y="1825626"/>
            <a:ext cx="3886200" cy="419417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629150" y="1825626"/>
            <a:ext cx="3886200" cy="419417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cxnSp>
        <p:nvCxnSpPr>
          <p:cNvPr id="44" name="Google Shape;44;p6"/>
          <p:cNvCxnSpPr/>
          <p:nvPr/>
        </p:nvCxnSpPr>
        <p:spPr>
          <a:xfrm>
            <a:off x="628650" y="1322507"/>
            <a:ext cx="7886700" cy="0"/>
          </a:xfrm>
          <a:prstGeom prst="straightConnector1">
            <a:avLst/>
          </a:prstGeom>
          <a:noFill/>
          <a:ln w="12700" cap="flat" cmpd="sng">
            <a:solidFill>
              <a:srgbClr val="63D6FD"/>
            </a:solidFill>
            <a:prstDash val="solid"/>
            <a:miter lim="800000"/>
            <a:headEnd type="none" w="sm" len="sm"/>
            <a:tailEnd type="none" w="sm" len="sm"/>
          </a:ln>
        </p:spPr>
      </p:cxnSp>
      <p:sp>
        <p:nvSpPr>
          <p:cNvPr id="45" name="Google Shape;45;p6"/>
          <p:cNvSpPr txBox="1">
            <a:spLocks noGrp="1"/>
          </p:cNvSpPr>
          <p:nvPr>
            <p:ph type="title"/>
          </p:nvPr>
        </p:nvSpPr>
        <p:spPr>
          <a:xfrm>
            <a:off x="628650" y="23899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9697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cxnSp>
        <p:nvCxnSpPr>
          <p:cNvPr id="52" name="Google Shape;52;p8"/>
          <p:cNvCxnSpPr/>
          <p:nvPr/>
        </p:nvCxnSpPr>
        <p:spPr>
          <a:xfrm>
            <a:off x="628650" y="1322507"/>
            <a:ext cx="7886700" cy="0"/>
          </a:xfrm>
          <a:prstGeom prst="straightConnector1">
            <a:avLst/>
          </a:prstGeom>
          <a:noFill/>
          <a:ln w="12700" cap="flat" cmpd="sng">
            <a:solidFill>
              <a:srgbClr val="63D6FD"/>
            </a:solidFill>
            <a:prstDash val="solid"/>
            <a:miter lim="800000"/>
            <a:headEnd type="none" w="sm" len="sm"/>
            <a:tailEnd type="none" w="sm" len="sm"/>
          </a:ln>
        </p:spPr>
      </p:cxnSp>
      <p:sp>
        <p:nvSpPr>
          <p:cNvPr id="53" name="Google Shape;53;p8"/>
          <p:cNvSpPr txBox="1">
            <a:spLocks noGrp="1"/>
          </p:cNvSpPr>
          <p:nvPr>
            <p:ph type="title"/>
          </p:nvPr>
        </p:nvSpPr>
        <p:spPr>
          <a:xfrm>
            <a:off x="628650" y="23899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368673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55397"/>
            <a:ext cx="7886700" cy="1325563"/>
          </a:xfrm>
        </p:spPr>
        <p:txBody>
          <a:bodyPr/>
          <a:lstStyle/>
          <a:p>
            <a:r>
              <a:rPr lang="en-US"/>
              <a:t>Click to edit Master title style</a:t>
            </a:r>
          </a:p>
        </p:txBody>
      </p:sp>
      <p:sp>
        <p:nvSpPr>
          <p:cNvPr id="3" name="Slide Number Placeholder 2"/>
          <p:cNvSpPr>
            <a:spLocks noGrp="1"/>
          </p:cNvSpPr>
          <p:nvPr>
            <p:ph type="sldNum" idx="10"/>
          </p:nvPr>
        </p:nvSpPr>
        <p:spPr/>
        <p:txBody>
          <a:bodyPr/>
          <a:lstStyle/>
          <a:p>
            <a:fld id="{00000000-1234-1234-1234-123412341234}" type="slidenum">
              <a:rPr lang="en-US" smtClean="0"/>
              <a:pPr/>
              <a:t>‹#›</a:t>
            </a:fld>
            <a:endParaRPr lang="en-US" dirty="0"/>
          </a:p>
        </p:txBody>
      </p:sp>
      <p:sp>
        <p:nvSpPr>
          <p:cNvPr id="4" name="Rectangle 3"/>
          <p:cNvSpPr/>
          <p:nvPr userDrawn="1"/>
        </p:nvSpPr>
        <p:spPr>
          <a:xfrm>
            <a:off x="5397246" y="5824728"/>
            <a:ext cx="3168396" cy="103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 name="Google Shape;52;p8"/>
          <p:cNvCxnSpPr/>
          <p:nvPr userDrawn="1"/>
        </p:nvCxnSpPr>
        <p:spPr>
          <a:xfrm>
            <a:off x="628650" y="1322507"/>
            <a:ext cx="7886700" cy="0"/>
          </a:xfrm>
          <a:prstGeom prst="straightConnector1">
            <a:avLst/>
          </a:prstGeom>
          <a:noFill/>
          <a:ln w="12700" cap="flat" cmpd="sng">
            <a:solidFill>
              <a:srgbClr val="63D6FD"/>
            </a:solidFill>
            <a:prstDash val="solid"/>
            <a:miter lim="800000"/>
            <a:headEnd type="none" w="sm" len="sm"/>
            <a:tailEnd type="none" w="sm" len="sm"/>
          </a:ln>
        </p:spPr>
      </p:cxnSp>
    </p:spTree>
    <p:extLst>
      <p:ext uri="{BB962C8B-B14F-4D97-AF65-F5344CB8AC3E}">
        <p14:creationId xmlns:p14="http://schemas.microsoft.com/office/powerpoint/2010/main" val="221439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56" name="Google Shape;56;p9"/>
          <p:cNvSpPr/>
          <p:nvPr/>
        </p:nvSpPr>
        <p:spPr>
          <a:xfrm>
            <a:off x="5493327" y="5717310"/>
            <a:ext cx="3126470" cy="1014567"/>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cxnSp>
        <p:nvCxnSpPr>
          <p:cNvPr id="57" name="Google Shape;57;p9"/>
          <p:cNvCxnSpPr/>
          <p:nvPr/>
        </p:nvCxnSpPr>
        <p:spPr>
          <a:xfrm>
            <a:off x="628650" y="1322507"/>
            <a:ext cx="7886700" cy="0"/>
          </a:xfrm>
          <a:prstGeom prst="straightConnector1">
            <a:avLst/>
          </a:prstGeom>
          <a:noFill/>
          <a:ln w="12700" cap="flat" cmpd="sng">
            <a:solidFill>
              <a:srgbClr val="63D6FD"/>
            </a:solidFill>
            <a:prstDash val="solid"/>
            <a:miter lim="800000"/>
            <a:headEnd type="none" w="sm" len="sm"/>
            <a:tailEnd type="none" w="sm" len="sm"/>
          </a:ln>
        </p:spPr>
      </p:cxnSp>
      <p:sp>
        <p:nvSpPr>
          <p:cNvPr id="58" name="Google Shape;58;p9"/>
          <p:cNvSpPr txBox="1">
            <a:spLocks noGrp="1"/>
          </p:cNvSpPr>
          <p:nvPr>
            <p:ph type="title"/>
          </p:nvPr>
        </p:nvSpPr>
        <p:spPr>
          <a:xfrm>
            <a:off x="628650" y="238998"/>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9" descr="IPRO HQIC "/>
          <p:cNvPicPr preferRelativeResize="0"/>
          <p:nvPr/>
        </p:nvPicPr>
        <p:blipFill rotWithShape="1">
          <a:blip r:embed="rId2">
            <a:alphaModFix/>
          </a:blip>
          <a:srcRect/>
          <a:stretch/>
        </p:blipFill>
        <p:spPr>
          <a:xfrm>
            <a:off x="5676900" y="6195377"/>
            <a:ext cx="2763679" cy="490220"/>
          </a:xfrm>
          <a:prstGeom prst="rect">
            <a:avLst/>
          </a:prstGeom>
          <a:noFill/>
          <a:ln>
            <a:noFill/>
          </a:ln>
        </p:spPr>
      </p:pic>
    </p:spTree>
    <p:extLst>
      <p:ext uri="{BB962C8B-B14F-4D97-AF65-F5344CB8AC3E}">
        <p14:creationId xmlns:p14="http://schemas.microsoft.com/office/powerpoint/2010/main" val="2650324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62" name="Google Shape;62;p10"/>
          <p:cNvSpPr/>
          <p:nvPr/>
        </p:nvSpPr>
        <p:spPr>
          <a:xfrm>
            <a:off x="5493327" y="5717310"/>
            <a:ext cx="3126470" cy="1014567"/>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pic>
        <p:nvPicPr>
          <p:cNvPr id="63" name="Google Shape;63;p10" descr="IPRO HQIC "/>
          <p:cNvPicPr preferRelativeResize="0"/>
          <p:nvPr/>
        </p:nvPicPr>
        <p:blipFill rotWithShape="1">
          <a:blip r:embed="rId2">
            <a:alphaModFix/>
          </a:blip>
          <a:srcRect/>
          <a:stretch/>
        </p:blipFill>
        <p:spPr>
          <a:xfrm>
            <a:off x="5676900" y="6195377"/>
            <a:ext cx="2763679" cy="490220"/>
          </a:xfrm>
          <a:prstGeom prst="rect">
            <a:avLst/>
          </a:prstGeom>
          <a:noFill/>
          <a:ln>
            <a:noFill/>
          </a:ln>
        </p:spPr>
      </p:pic>
    </p:spTree>
    <p:extLst>
      <p:ext uri="{BB962C8B-B14F-4D97-AF65-F5344CB8AC3E}">
        <p14:creationId xmlns:p14="http://schemas.microsoft.com/office/powerpoint/2010/main" val="26595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7" name="Google Shape;67;p1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8" name="Google Shape;68;p11"/>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8070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B3422094-3586-3B40-B732-8263BA1E49D0}"/>
              </a:ext>
            </a:extLst>
          </p:cNvPr>
          <p:cNvCxnSpPr>
            <a:cxnSpLocks/>
          </p:cNvCxnSpPr>
          <p:nvPr userDrawn="1"/>
        </p:nvCxnSpPr>
        <p:spPr>
          <a:xfrm>
            <a:off x="628650" y="1322507"/>
            <a:ext cx="7886700"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380308" y="6248400"/>
            <a:ext cx="7221331"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9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72" name="Google Shape;72;p1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3" name="Google Shape;73;p12"/>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86995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95119B3D-8D83-3A47-91E5-E8E2AD94A74E}"/>
              </a:ext>
            </a:extLst>
          </p:cNvPr>
          <p:cNvCxnSpPr>
            <a:cxnSpLocks/>
          </p:cNvCxnSpPr>
          <p:nvPr userDrawn="1"/>
        </p:nvCxnSpPr>
        <p:spPr>
          <a:xfrm>
            <a:off x="628650" y="1322507"/>
            <a:ext cx="7886700"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80311" y="6248400"/>
            <a:ext cx="6393025"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538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95119B3D-8D83-3A47-91E5-E8E2AD94A74E}"/>
              </a:ext>
            </a:extLst>
          </p:cNvPr>
          <p:cNvCxnSpPr>
            <a:cxnSpLocks/>
          </p:cNvCxnSpPr>
          <p:nvPr userDrawn="1"/>
        </p:nvCxnSpPr>
        <p:spPr>
          <a:xfrm>
            <a:off x="628650" y="1322507"/>
            <a:ext cx="7886700"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80308" y="6248400"/>
            <a:ext cx="7188280"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A863CD13-C587-E148-A7B6-7CAD3868FB80}"/>
              </a:ext>
            </a:extLst>
          </p:cNvPr>
          <p:cNvCxnSpPr>
            <a:cxnSpLocks/>
          </p:cNvCxnSpPr>
          <p:nvPr userDrawn="1"/>
        </p:nvCxnSpPr>
        <p:spPr>
          <a:xfrm>
            <a:off x="628650" y="1322507"/>
            <a:ext cx="7886700" cy="0"/>
          </a:xfrm>
          <a:prstGeom prst="line">
            <a:avLst/>
          </a:prstGeom>
          <a:ln w="12700">
            <a:solidFill>
              <a:srgbClr val="00539B"/>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380308" y="6248400"/>
            <a:ext cx="7188280"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0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380308" y="6248400"/>
            <a:ext cx="7144212"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23975" y="6463867"/>
            <a:ext cx="404283" cy="365125"/>
          </a:xfrm>
          <a:prstGeom prst="rect">
            <a:avLst/>
          </a:prstGeom>
        </p:spPr>
        <p:txBody>
          <a:bodyPr vert="horz" lIns="91440" tIns="45720" rIns="91440" bIns="45720" rtlCol="0" anchor="ctr"/>
          <a:lstStyle>
            <a:lvl1pPr algn="l">
              <a:defRPr sz="1100">
                <a:solidFill>
                  <a:schemeClr val="tx1"/>
                </a:solidFill>
              </a:defRPr>
            </a:lvl1pPr>
          </a:lstStyle>
          <a:p>
            <a:fld id="{953D466F-0B71-3646-A63E-72276CFD0D9A}" type="slidenum">
              <a:rPr lang="en-US" smtClean="0"/>
              <a:pPr/>
              <a:t>‹#›</a:t>
            </a:fld>
            <a:endParaRPr lang="en-US"/>
          </a:p>
        </p:txBody>
      </p:sp>
    </p:spTree>
    <p:extLst>
      <p:ext uri="{BB962C8B-B14F-4D97-AF65-F5344CB8AC3E}">
        <p14:creationId xmlns:p14="http://schemas.microsoft.com/office/powerpoint/2010/main" val="255094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DCB42-58B1-8145-BE9B-6FCACF7D7007}"/>
              </a:ext>
            </a:extLst>
          </p:cNvPr>
          <p:cNvSpPr/>
          <p:nvPr userDrawn="1"/>
        </p:nvSpPr>
        <p:spPr>
          <a:xfrm>
            <a:off x="448733" y="5904231"/>
            <a:ext cx="8695267" cy="90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txBox="1">
            <a:spLocks/>
          </p:cNvSpPr>
          <p:nvPr userDrawn="1"/>
        </p:nvSpPr>
        <p:spPr>
          <a:xfrm>
            <a:off x="-23975" y="6463867"/>
            <a:ext cx="404283"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D466F-0B71-3646-A63E-72276CFD0D9A}" type="slidenum">
              <a:rPr lang="en-US" smtClean="0"/>
              <a:pPr/>
              <a:t>‹#›</a:t>
            </a:fld>
            <a:endParaRPr lang="en-US"/>
          </a:p>
        </p:txBody>
      </p:sp>
    </p:spTree>
    <p:extLst>
      <p:ext uri="{BB962C8B-B14F-4D97-AF65-F5344CB8AC3E}">
        <p14:creationId xmlns:p14="http://schemas.microsoft.com/office/powerpoint/2010/main" val="242901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p:cNvSpPr/>
          <p:nvPr userDrawn="1"/>
        </p:nvSpPr>
        <p:spPr>
          <a:xfrm>
            <a:off x="380308" y="6248400"/>
            <a:ext cx="7199297"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txBox="1">
            <a:spLocks/>
          </p:cNvSpPr>
          <p:nvPr userDrawn="1"/>
        </p:nvSpPr>
        <p:spPr>
          <a:xfrm>
            <a:off x="-23975" y="6463867"/>
            <a:ext cx="404283"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D466F-0B71-3646-A63E-72276CFD0D9A}" type="slidenum">
              <a:rPr lang="en-US" smtClean="0"/>
              <a:pPr/>
              <a:t>‹#›</a:t>
            </a:fld>
            <a:endParaRPr lang="en-US"/>
          </a:p>
        </p:txBody>
      </p:sp>
    </p:spTree>
    <p:extLst>
      <p:ext uri="{BB962C8B-B14F-4D97-AF65-F5344CB8AC3E}">
        <p14:creationId xmlns:p14="http://schemas.microsoft.com/office/powerpoint/2010/main" val="241940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p:cNvSpPr/>
          <p:nvPr userDrawn="1"/>
        </p:nvSpPr>
        <p:spPr>
          <a:xfrm>
            <a:off x="380308" y="6248400"/>
            <a:ext cx="7210314" cy="58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txBox="1">
            <a:spLocks/>
          </p:cNvSpPr>
          <p:nvPr userDrawn="1"/>
        </p:nvSpPr>
        <p:spPr>
          <a:xfrm>
            <a:off x="-23975" y="6463867"/>
            <a:ext cx="404283"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3D466F-0B71-3646-A63E-72276CFD0D9A}" type="slidenum">
              <a:rPr lang="en-US" smtClean="0"/>
              <a:pPr/>
              <a:t>‹#›</a:t>
            </a:fld>
            <a:endParaRPr lang="en-US"/>
          </a:p>
        </p:txBody>
      </p:sp>
    </p:spTree>
    <p:extLst>
      <p:ext uri="{BB962C8B-B14F-4D97-AF65-F5344CB8AC3E}">
        <p14:creationId xmlns:p14="http://schemas.microsoft.com/office/powerpoint/2010/main" val="231540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D7915E-717B-804C-9D08-7A3BE6552B43}"/>
              </a:ext>
            </a:extLst>
          </p:cNvPr>
          <p:cNvSpPr/>
          <p:nvPr userDrawn="1"/>
        </p:nvSpPr>
        <p:spPr>
          <a:xfrm>
            <a:off x="0" y="0"/>
            <a:ext cx="312825"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9B75E95-B445-4B43-9B50-4563FC454569}"/>
              </a:ext>
            </a:extLst>
          </p:cNvPr>
          <p:cNvSpPr/>
          <p:nvPr userDrawn="1"/>
        </p:nvSpPr>
        <p:spPr>
          <a:xfrm>
            <a:off x="0" y="0"/>
            <a:ext cx="312378"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717085-34AD-B441-A377-7A7B44AF9902}"/>
              </a:ext>
            </a:extLst>
          </p:cNvPr>
          <p:cNvSpPr/>
          <p:nvPr userDrawn="1"/>
        </p:nvSpPr>
        <p:spPr>
          <a:xfrm>
            <a:off x="0" y="1855034"/>
            <a:ext cx="312378"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0C75D0-E5FF-C841-86BE-F6B726D818A0}"/>
              </a:ext>
            </a:extLst>
          </p:cNvPr>
          <p:cNvSpPr/>
          <p:nvPr userDrawn="1"/>
        </p:nvSpPr>
        <p:spPr>
          <a:xfrm>
            <a:off x="0" y="3721099"/>
            <a:ext cx="312378"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6E5ECF-DF9E-5543-AC56-FE3738C1F2F1}"/>
              </a:ext>
            </a:extLst>
          </p:cNvPr>
          <p:cNvSpPr/>
          <p:nvPr userDrawn="1"/>
        </p:nvSpPr>
        <p:spPr>
          <a:xfrm>
            <a:off x="0" y="5587163"/>
            <a:ext cx="312378"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raphical user interface&#10;&#10;Description automatically generated with medium confidence">
            <a:extLst>
              <a:ext uri="{FF2B5EF4-FFF2-40B4-BE49-F238E27FC236}">
                <a16:creationId xmlns:a16="http://schemas.microsoft.com/office/drawing/2014/main" id="{D96DA812-6B3B-4620-959C-BFC9200782E5}"/>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533722" y="6139991"/>
            <a:ext cx="1529176" cy="695975"/>
          </a:xfrm>
          <a:prstGeom prst="rect">
            <a:avLst/>
          </a:prstGeom>
        </p:spPr>
      </p:pic>
      <p:pic>
        <p:nvPicPr>
          <p:cNvPr id="15" name="Picture 14" descr="Text&#10;&#10;Description automatically generated">
            <a:extLst>
              <a:ext uri="{FF2B5EF4-FFF2-40B4-BE49-F238E27FC236}">
                <a16:creationId xmlns:a16="http://schemas.microsoft.com/office/drawing/2014/main" id="{FCC13AD7-6DB0-49CC-9DA8-CE9E1FCC96E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22888" y="6307252"/>
            <a:ext cx="1326866" cy="376397"/>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FBE459E4-2BD5-46F9-AA3F-E2F9FBADFC7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3474823" y="6307252"/>
            <a:ext cx="1533027" cy="415334"/>
          </a:xfrm>
          <a:prstGeom prst="rect">
            <a:avLst/>
          </a:prstGeom>
        </p:spPr>
      </p:pic>
      <p:grpSp>
        <p:nvGrpSpPr>
          <p:cNvPr id="20" name="Group 19"/>
          <p:cNvGrpSpPr/>
          <p:nvPr userDrawn="1"/>
        </p:nvGrpSpPr>
        <p:grpSpPr>
          <a:xfrm>
            <a:off x="5172086" y="6337752"/>
            <a:ext cx="2370994" cy="318650"/>
            <a:chOff x="4698796" y="6293644"/>
            <a:chExt cx="2834927" cy="381000"/>
          </a:xfrm>
        </p:grpSpPr>
        <p:pic>
          <p:nvPicPr>
            <p:cNvPr id="21" name="Picture 20" descr="Graphical user interface&#10;&#10;Description automatically generated with medium confidence">
              <a:extLst>
                <a:ext uri="{FF2B5EF4-FFF2-40B4-BE49-F238E27FC236}">
                  <a16:creationId xmlns:a16="http://schemas.microsoft.com/office/drawing/2014/main" id="{F0F4782B-2B28-41F5-B3EB-B5165C998B0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698796" y="6293644"/>
              <a:ext cx="375350" cy="381000"/>
            </a:xfrm>
            <a:prstGeom prst="rect">
              <a:avLst/>
            </a:prstGeom>
          </p:spPr>
        </p:pic>
        <p:pic>
          <p:nvPicPr>
            <p:cNvPr id="22" name="Picture 21" descr="Graphical user interface&#10;&#10;Description automatically generated with medium confidence">
              <a:extLst>
                <a:ext uri="{FF2B5EF4-FFF2-40B4-BE49-F238E27FC236}">
                  <a16:creationId xmlns:a16="http://schemas.microsoft.com/office/drawing/2014/main" id="{C1D827CB-5AFC-42AA-9D10-659B6F2BB11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103609" y="6346479"/>
              <a:ext cx="2430114" cy="297680"/>
            </a:xfrm>
            <a:prstGeom prst="rect">
              <a:avLst/>
            </a:prstGeom>
          </p:spPr>
        </p:pic>
      </p:grpSp>
      <p:cxnSp>
        <p:nvCxnSpPr>
          <p:cNvPr id="23" name="Straight Connector 22"/>
          <p:cNvCxnSpPr/>
          <p:nvPr userDrawn="1"/>
        </p:nvCxnSpPr>
        <p:spPr>
          <a:xfrm>
            <a:off x="1865350" y="6266850"/>
            <a:ext cx="0" cy="4572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093103" y="6266850"/>
            <a:ext cx="0" cy="4572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23975" y="6463867"/>
            <a:ext cx="404283" cy="365125"/>
          </a:xfrm>
          <a:prstGeom prst="rect">
            <a:avLst/>
          </a:prstGeom>
        </p:spPr>
        <p:txBody>
          <a:bodyPr vert="horz" lIns="91440" tIns="45720" rIns="91440" bIns="45720" rtlCol="0" anchor="ctr"/>
          <a:lstStyle>
            <a:lvl1pPr algn="l">
              <a:defRPr sz="1100">
                <a:solidFill>
                  <a:schemeClr val="tx1"/>
                </a:solidFill>
              </a:defRPr>
            </a:lvl1pPr>
          </a:lstStyle>
          <a:p>
            <a:fld id="{953D466F-0B71-3646-A63E-72276CFD0D9A}" type="slidenum">
              <a:rPr lang="en-US" smtClean="0"/>
              <a:pPr/>
              <a:t>‹#›</a:t>
            </a:fld>
            <a:endParaRPr lang="en-US"/>
          </a:p>
        </p:txBody>
      </p:sp>
      <p:pic>
        <p:nvPicPr>
          <p:cNvPr id="5" name="Picture 4">
            <a:extLst>
              <a:ext uri="{FF2B5EF4-FFF2-40B4-BE49-F238E27FC236}">
                <a16:creationId xmlns:a16="http://schemas.microsoft.com/office/drawing/2014/main" id="{BCC2127C-9B17-49FC-BEAB-9249E0B0B625}"/>
              </a:ext>
            </a:extLst>
          </p:cNvPr>
          <p:cNvPicPr>
            <a:picLocks noChangeAspect="1"/>
          </p:cNvPicPr>
          <p:nvPr userDrawn="1"/>
        </p:nvPicPr>
        <p:blipFill rotWithShape="1">
          <a:blip r:embed="rId16"/>
          <a:srcRect r="50579"/>
          <a:stretch/>
        </p:blipFill>
        <p:spPr>
          <a:xfrm>
            <a:off x="1929124" y="6348390"/>
            <a:ext cx="1419135" cy="308012"/>
          </a:xfrm>
          <a:prstGeom prst="rect">
            <a:avLst/>
          </a:prstGeom>
        </p:spPr>
      </p:pic>
      <p:cxnSp>
        <p:nvCxnSpPr>
          <p:cNvPr id="26" name="Straight Connector 25">
            <a:extLst>
              <a:ext uri="{FF2B5EF4-FFF2-40B4-BE49-F238E27FC236}">
                <a16:creationId xmlns:a16="http://schemas.microsoft.com/office/drawing/2014/main" id="{859DDD44-A609-48B2-86AB-ED48D2391B62}"/>
              </a:ext>
            </a:extLst>
          </p:cNvPr>
          <p:cNvCxnSpPr/>
          <p:nvPr userDrawn="1"/>
        </p:nvCxnSpPr>
        <p:spPr>
          <a:xfrm>
            <a:off x="3359276" y="6266850"/>
            <a:ext cx="0" cy="4572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647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0" r:id="rId7"/>
    <p:sldLayoutId id="2147483668" r:id="rId8"/>
    <p:sldLayoutId id="2147483669" r:id="rId9"/>
  </p:sldLayoutIdLst>
  <p:txStyles>
    <p:titleStyle>
      <a:lvl1pPr algn="l" defTabSz="914400" rtl="0" eaLnBrk="1" latinLnBrk="0" hangingPunct="1">
        <a:lnSpc>
          <a:spcPct val="90000"/>
        </a:lnSpc>
        <a:spcBef>
          <a:spcPct val="0"/>
        </a:spcBef>
        <a:buNone/>
        <a:defRPr sz="2800" b="1" kern="1200">
          <a:solidFill>
            <a:srgbClr val="0053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C8B67-2D04-024A-A500-CCA08603E0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7E620-E5CF-BF41-9812-5A81659C29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971D-32DA-AC40-B43F-89663239AA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0671E1-2DED-0D4B-A29D-B27292A09971}" type="datetimeFigureOut">
              <a:rPr lang="en-US" smtClean="0"/>
              <a:t>10/28/2021</a:t>
            </a:fld>
            <a:endParaRPr lang="en-US"/>
          </a:p>
        </p:txBody>
      </p:sp>
      <p:sp>
        <p:nvSpPr>
          <p:cNvPr id="5" name="Footer Placeholder 4">
            <a:extLst>
              <a:ext uri="{FF2B5EF4-FFF2-40B4-BE49-F238E27FC236}">
                <a16:creationId xmlns:a16="http://schemas.microsoft.com/office/drawing/2014/main" id="{81972809-3CB1-DE4B-B946-550D4B2512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D0DE9-FEF7-1249-89B9-E71682268C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EAB21C-B375-9A49-BE45-1B87C48F3A15}" type="slidenum">
              <a:rPr lang="en-US" smtClean="0"/>
              <a:t>‹#›</a:t>
            </a:fld>
            <a:endParaRPr lang="en-US"/>
          </a:p>
        </p:txBody>
      </p:sp>
    </p:spTree>
    <p:extLst>
      <p:ext uri="{BB962C8B-B14F-4D97-AF65-F5344CB8AC3E}">
        <p14:creationId xmlns:p14="http://schemas.microsoft.com/office/powerpoint/2010/main" val="22100279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IPRO HQIC "/>
          <p:cNvPicPr preferRelativeResize="0"/>
          <p:nvPr/>
        </p:nvPicPr>
        <p:blipFill rotWithShape="1">
          <a:blip r:embed="rId13">
            <a:alphaModFix/>
          </a:blip>
          <a:srcRect/>
          <a:stretch/>
        </p:blipFill>
        <p:spPr>
          <a:xfrm>
            <a:off x="5676900" y="6195377"/>
            <a:ext cx="2763679" cy="490220"/>
          </a:xfrm>
          <a:prstGeom prst="rect">
            <a:avLst/>
          </a:prstGeom>
          <a:noFill/>
          <a:ln>
            <a:noFill/>
          </a:ln>
        </p:spPr>
      </p:pic>
      <p:sp>
        <p:nvSpPr>
          <p:cNvPr id="11" name="Google Shape;11;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28650" y="1825626"/>
            <a:ext cx="7886700" cy="41941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735403" y="6492876"/>
            <a:ext cx="40005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0" marR="0" lvl="1" indent="0" algn="l" rtl="0">
              <a:spcBef>
                <a:spcPts val="0"/>
              </a:spcBef>
              <a:buNone/>
              <a:defRPr sz="900" b="0" i="0" u="none" strike="noStrike" cap="none">
                <a:solidFill>
                  <a:srgbClr val="888888"/>
                </a:solidFill>
                <a:latin typeface="Calibri"/>
                <a:ea typeface="Calibri"/>
                <a:cs typeface="Calibri"/>
                <a:sym typeface="Calibri"/>
              </a:defRPr>
            </a:lvl2pPr>
            <a:lvl3pPr marL="0" marR="0" lvl="2" indent="0" algn="l" rtl="0">
              <a:spcBef>
                <a:spcPts val="0"/>
              </a:spcBef>
              <a:buNone/>
              <a:defRPr sz="900" b="0" i="0" u="none" strike="noStrike" cap="none">
                <a:solidFill>
                  <a:srgbClr val="888888"/>
                </a:solidFill>
                <a:latin typeface="Calibri"/>
                <a:ea typeface="Calibri"/>
                <a:cs typeface="Calibri"/>
                <a:sym typeface="Calibri"/>
              </a:defRPr>
            </a:lvl3pPr>
            <a:lvl4pPr marL="0" marR="0" lvl="3" indent="0" algn="l" rtl="0">
              <a:spcBef>
                <a:spcPts val="0"/>
              </a:spcBef>
              <a:buNone/>
              <a:defRPr sz="900" b="0" i="0" u="none" strike="noStrike" cap="none">
                <a:solidFill>
                  <a:srgbClr val="888888"/>
                </a:solidFill>
                <a:latin typeface="Calibri"/>
                <a:ea typeface="Calibri"/>
                <a:cs typeface="Calibri"/>
                <a:sym typeface="Calibri"/>
              </a:defRPr>
            </a:lvl4pPr>
            <a:lvl5pPr marL="0" marR="0" lvl="4" indent="0" algn="l" rtl="0">
              <a:spcBef>
                <a:spcPts val="0"/>
              </a:spcBef>
              <a:buNone/>
              <a:defRPr sz="900" b="0" i="0" u="none" strike="noStrike" cap="none">
                <a:solidFill>
                  <a:srgbClr val="888888"/>
                </a:solidFill>
                <a:latin typeface="Calibri"/>
                <a:ea typeface="Calibri"/>
                <a:cs typeface="Calibri"/>
                <a:sym typeface="Calibri"/>
              </a:defRPr>
            </a:lvl5pPr>
            <a:lvl6pPr marL="0" marR="0" lvl="5" indent="0" algn="l" rtl="0">
              <a:spcBef>
                <a:spcPts val="0"/>
              </a:spcBef>
              <a:buNone/>
              <a:defRPr sz="900" b="0" i="0" u="none" strike="noStrike" cap="none">
                <a:solidFill>
                  <a:srgbClr val="888888"/>
                </a:solidFill>
                <a:latin typeface="Calibri"/>
                <a:ea typeface="Calibri"/>
                <a:cs typeface="Calibri"/>
                <a:sym typeface="Calibri"/>
              </a:defRPr>
            </a:lvl6pPr>
            <a:lvl7pPr marL="0" marR="0" lvl="6" indent="0" algn="l" rtl="0">
              <a:spcBef>
                <a:spcPts val="0"/>
              </a:spcBef>
              <a:buNone/>
              <a:defRPr sz="900" b="0" i="0" u="none" strike="noStrike" cap="none">
                <a:solidFill>
                  <a:srgbClr val="888888"/>
                </a:solidFill>
                <a:latin typeface="Calibri"/>
                <a:ea typeface="Calibri"/>
                <a:cs typeface="Calibri"/>
                <a:sym typeface="Calibri"/>
              </a:defRPr>
            </a:lvl7pPr>
            <a:lvl8pPr marL="0" marR="0" lvl="7" indent="0" algn="l" rtl="0">
              <a:spcBef>
                <a:spcPts val="0"/>
              </a:spcBef>
              <a:buNone/>
              <a:defRPr sz="900" b="0" i="0" u="none" strike="noStrike" cap="none">
                <a:solidFill>
                  <a:srgbClr val="888888"/>
                </a:solidFill>
                <a:latin typeface="Calibri"/>
                <a:ea typeface="Calibri"/>
                <a:cs typeface="Calibri"/>
                <a:sym typeface="Calibri"/>
              </a:defRPr>
            </a:lvl8pPr>
            <a:lvl9pPr marL="0" marR="0" lvl="8" indent="0" algn="l"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4" name="Google Shape;14;p1"/>
          <p:cNvSpPr/>
          <p:nvPr/>
        </p:nvSpPr>
        <p:spPr>
          <a:xfrm>
            <a:off x="0" y="0"/>
            <a:ext cx="304278" cy="1663078"/>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5" name="Google Shape;15;p1"/>
          <p:cNvSpPr/>
          <p:nvPr/>
        </p:nvSpPr>
        <p:spPr>
          <a:xfrm>
            <a:off x="472" y="1749289"/>
            <a:ext cx="304278" cy="1630017"/>
          </a:xfrm>
          <a:prstGeom prst="rect">
            <a:avLst/>
          </a:prstGeom>
          <a:solidFill>
            <a:schemeClr val="accent4"/>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6" name="Google Shape;16;p1"/>
          <p:cNvSpPr/>
          <p:nvPr/>
        </p:nvSpPr>
        <p:spPr>
          <a:xfrm>
            <a:off x="-203" y="3472107"/>
            <a:ext cx="307074" cy="163001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
        <p:nvSpPr>
          <p:cNvPr id="17" name="Google Shape;17;p1"/>
          <p:cNvSpPr/>
          <p:nvPr/>
        </p:nvSpPr>
        <p:spPr>
          <a:xfrm>
            <a:off x="-203" y="5194925"/>
            <a:ext cx="304278" cy="1663077"/>
          </a:xfrm>
          <a:prstGeom prst="rect">
            <a:avLst/>
          </a:prstGeom>
          <a:solidFill>
            <a:schemeClr val="accent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48085230"/>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jpg"/><Relationship Id="rId20"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png"/><Relationship Id="rId1" Type="http://schemas.openxmlformats.org/officeDocument/2006/relationships/slideLayout" Target="../slideLayouts/slideLayout11.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55.sv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45.png"/><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cynosurehealth.org/wp-content/uploads/2019/11/Hypoglycemia-Process-Improvement-Discovery-Tool.pdf" TargetMode="Externa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care.diabetesjournals.org/content/44/Supplement_1/S211" TargetMode="Externa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hyperlink" Target="mailto:stremain@cynosurehealth.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cynosurehealth.org/wp-content/uploads/2019/11/Hypoglycemia-Process-Improvement-Discovery-Tool.pdf" TargetMode="External"/><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www.ruralhealthinfo.org%2Ftoolkits%2Ffood-access&amp;data=04%7C01%7Cperrym%40ihconline.org%7C554cc985ed244f82286608d9893138e2%7Cb1f9a67fe09c4beda4735b29ab6c3192%7C1%7C0%7C637691666816623713%7CUnknown%7CTWFpbGZsb3d8eyJWIjoiMC4wLjAwMDAiLCJQIjoiV2luMzIiLCJBTiI6Ik1haWwiLCJXVCI6Mn0%3D%7C1000&amp;sdata=A58XGQOO3CxIxhCvrSONfuvT%2BF4BYFKY4gzB0m4vJDI%3D&amp;reserved=0" TargetMode="External"/><Relationship Id="rId5" Type="http://schemas.openxmlformats.org/officeDocument/2006/relationships/hyperlink" Target="https://nam12.safelinks.protection.outlook.com/?url=https%3A%2F%2Fwww.ruralhealthinfo.org%2Ftoolkits%2Fdiabetes&amp;data=04%7C01%7Cperrym%40ihconline.org%7C554cc985ed244f82286608d9893138e2%7Cb1f9a67fe09c4beda4735b29ab6c3192%7C1%7C0%7C637691666816613710%7CUnknown%7CTWFpbGZsb3d8eyJWIjoiMC4wLjAwMDAiLCJQIjoiV2luMzIiLCJBTiI6Ik1haWwiLCJXVCI6Mn0%3D%7C1000&amp;sdata=smVeBCDIHHNm%2Bw%2BXe1XNE0NvGM2Iqg%2BJQ2dg%2F20puM4%3D&amp;reserved=0" TargetMode="External"/><Relationship Id="rId4" Type="http://schemas.openxmlformats.org/officeDocument/2006/relationships/hyperlink" Target="https://nam12.safelinks.protection.outlook.com/?url=https%3A%2F%2Fwww.ruralhealthinfo.org%2F&amp;data=04%7C01%7Cperrym%40ihconline.org%7C554cc985ed244f82286608d9893138e2%7Cb1f9a67fe09c4beda4735b29ab6c3192%7C1%7C0%7C637691666816603721%7CUnknown%7CTWFpbGZsb3d8eyJWIjoiMC4wLjAwMDAiLCJQIjoiV2luMzIiLCJBTiI6Ik1haWwiLCJXVCI6Mn0%3D%7C1000&amp;sdata=Vp5saFTMCzqTw%2BzXxpufG%2B3zwBwVKHFa33%2B7kCMDVzo%3D&amp;reserved=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nam12.safelinks.protection.outlook.com/?url=https%3A%2F%2Fallianthealthgroup.webex.com%2Fallianthealthgroup%2Fonstage%2Fg.php%3FMTID%3Defabbb13602355569e824b1da5982a9c5&amp;data=04%7C01%7Cperrym%40ihconline.org%7Caf9e7c7239e94a09a96008d997b6c621%7Cb1f9a67fe09c4beda4735b29ab6c3192%7C1%7C0%7C637707633552250414%7CUnknown%7CTWFpbGZsb3d8eyJWIjoiMC4wLjAwMDAiLCJQIjoiV2luMzIiLCJBTiI6Ik1haWwiLCJXVCI6Mn0%3D%7C1000&amp;sdata=Soc%2FqyWLKzWMLfs8a1DYSEmN5qjeWKIHtPxPJfcXGjQ%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hyperlink" Target="https://www.surveymonkey.com/r/HypoG10202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qi.ipro.org/about-us/hqic/" TargetMode="External"/><Relationship Id="rId13" Type="http://schemas.openxmlformats.org/officeDocument/2006/relationships/image" Target="../media/image69.png"/><Relationship Id="rId18" Type="http://schemas.openxmlformats.org/officeDocument/2006/relationships/hyperlink" Target="https://www.ihconline.org/" TargetMode="External"/><Relationship Id="rId3" Type="http://schemas.openxmlformats.org/officeDocument/2006/relationships/hyperlink" Target="https://www.alliantquality.org/hqic-general-resources-our-team/" TargetMode="External"/><Relationship Id="rId7" Type="http://schemas.openxmlformats.org/officeDocument/2006/relationships/hyperlink" Target="mailto:RVanVorst@ipro.org" TargetMode="External"/><Relationship Id="rId12" Type="http://schemas.openxmlformats.org/officeDocument/2006/relationships/image" Target="../media/image68.png"/><Relationship Id="rId17" Type="http://schemas.openxmlformats.org/officeDocument/2006/relationships/hyperlink" Target="mailto:perrym@ihconline.org" TargetMode="External"/><Relationship Id="rId2" Type="http://schemas.openxmlformats.org/officeDocument/2006/relationships/notesSlide" Target="../notesSlides/notesSlide22.xml"/><Relationship Id="rId16" Type="http://schemas.openxmlformats.org/officeDocument/2006/relationships/hyperlink" Target="https://www.ihconline.org/initiatives/hospital/hqic" TargetMode="External"/><Relationship Id="rId1" Type="http://schemas.openxmlformats.org/officeDocument/2006/relationships/slideLayout" Target="../slideLayouts/slideLayout1.xml"/><Relationship Id="rId6" Type="http://schemas.openxmlformats.org/officeDocument/2006/relationships/hyperlink" Target="https://qi.ipro.org/about-us/hqic/hqic-contact/" TargetMode="External"/><Relationship Id="rId11" Type="http://schemas.openxmlformats.org/officeDocument/2006/relationships/hyperlink" Target="https://www.telligenqinqio.com/hospital-quality-improvement-program/" TargetMode="External"/><Relationship Id="rId5" Type="http://schemas.openxmlformats.org/officeDocument/2006/relationships/hyperlink" Target="https://www.alliantquality.org/topic/hospital-quality-improvement/" TargetMode="External"/><Relationship Id="rId15" Type="http://schemas.openxmlformats.org/officeDocument/2006/relationships/image" Target="../media/image71.png"/><Relationship Id="rId10" Type="http://schemas.openxmlformats.org/officeDocument/2006/relationships/hyperlink" Target="mailto:mnugent@telligen.com" TargetMode="External"/><Relationship Id="rId19" Type="http://schemas.openxmlformats.org/officeDocument/2006/relationships/image" Target="../media/image6.png"/><Relationship Id="rId4" Type="http://schemas.openxmlformats.org/officeDocument/2006/relationships/hyperlink" Target="mailto:Karen.holtz@allianthealth.org" TargetMode="External"/><Relationship Id="rId9" Type="http://schemas.openxmlformats.org/officeDocument/2006/relationships/hyperlink" Target="https://www.telligenqinqio.com/contact/" TargetMode="External"/><Relationship Id="rId1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Exploring Strategies to Prevent Hypoglycemia in Hospitalized Patients</a:t>
            </a:r>
          </a:p>
        </p:txBody>
      </p:sp>
      <p:sp>
        <p:nvSpPr>
          <p:cNvPr id="3" name="Text Placeholder 2"/>
          <p:cNvSpPr>
            <a:spLocks noGrp="1"/>
          </p:cNvSpPr>
          <p:nvPr>
            <p:ph type="body" idx="1"/>
          </p:nvPr>
        </p:nvSpPr>
        <p:spPr/>
        <p:txBody>
          <a:bodyPr/>
          <a:lstStyle/>
          <a:p>
            <a:r>
              <a:rPr lang="en-US" b="1" dirty="0"/>
              <a:t>Compass, Telligen, IPRO and Alliant </a:t>
            </a:r>
          </a:p>
          <a:p>
            <a:r>
              <a:rPr lang="en-US" b="1" dirty="0"/>
              <a:t>Joint Hospital Quality Improvement Contract (HQIC) Learning and Action Network </a:t>
            </a:r>
          </a:p>
          <a:p>
            <a:r>
              <a:rPr lang="en-US" dirty="0"/>
              <a:t>October 28, 2021</a:t>
            </a:r>
          </a:p>
          <a:p>
            <a:r>
              <a:rPr lang="en-US" i="1" dirty="0">
                <a:solidFill>
                  <a:srgbClr val="FB7A2D"/>
                </a:solidFill>
              </a:rPr>
              <a:t>Please note, this event is being recorded</a:t>
            </a:r>
          </a:p>
        </p:txBody>
      </p:sp>
    </p:spTree>
    <p:extLst>
      <p:ext uri="{BB962C8B-B14F-4D97-AF65-F5344CB8AC3E}">
        <p14:creationId xmlns:p14="http://schemas.microsoft.com/office/powerpoint/2010/main" val="196777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684F584B-43F7-4529-B62C-543E97C7A9FD}"/>
              </a:ext>
            </a:extLst>
          </p:cNvPr>
          <p:cNvSpPr>
            <a:spLocks noGrp="1"/>
          </p:cNvSpPr>
          <p:nvPr>
            <p:ph type="title"/>
          </p:nvPr>
        </p:nvSpPr>
        <p:spPr/>
        <p:txBody>
          <a:bodyPr>
            <a:noAutofit/>
          </a:bodyPr>
          <a:lstStyle/>
          <a:p>
            <a:r>
              <a:rPr lang="en-US" dirty="0"/>
              <a:t>Telligen HQIC: Hospital Baseline Assessment</a:t>
            </a:r>
          </a:p>
        </p:txBody>
      </p:sp>
      <p:sp>
        <p:nvSpPr>
          <p:cNvPr id="7" name="Text Placeholder 6">
            <a:extLst>
              <a:ext uri="{FF2B5EF4-FFF2-40B4-BE49-F238E27FC236}">
                <a16:creationId xmlns:a16="http://schemas.microsoft.com/office/drawing/2014/main" id="{EA4E2F44-231E-43D2-9CFF-17871F2FFA8C}"/>
              </a:ext>
            </a:extLst>
          </p:cNvPr>
          <p:cNvSpPr>
            <a:spLocks noGrp="1"/>
          </p:cNvSpPr>
          <p:nvPr>
            <p:ph sz="half" idx="1"/>
          </p:nvPr>
        </p:nvSpPr>
        <p:spPr>
          <a:xfrm>
            <a:off x="628650" y="1498487"/>
            <a:ext cx="8128774" cy="1325563"/>
          </a:xfrm>
        </p:spPr>
        <p:txBody>
          <a:bodyPr anchor="ctr">
            <a:normAutofit lnSpcReduction="10000"/>
          </a:bodyPr>
          <a:lstStyle/>
          <a:p>
            <a:pPr marL="0" indent="0">
              <a:buNone/>
            </a:pPr>
            <a:r>
              <a:rPr lang="en-US" sz="2400" b="1" dirty="0"/>
              <a:t>Which barriers are affecting your hospital’s ability to make progress? </a:t>
            </a:r>
          </a:p>
          <a:p>
            <a:pPr marL="0" indent="0">
              <a:buNone/>
            </a:pPr>
            <a:r>
              <a:rPr lang="en-US" sz="1800" dirty="0"/>
              <a:t>Overview of Adverse Drug Event (ADE) Assessment (HQIC Hospitals) Data from </a:t>
            </a:r>
            <a:r>
              <a:rPr lang="en-US" sz="1800" b="1" dirty="0"/>
              <a:t>174</a:t>
            </a:r>
            <a:r>
              <a:rPr lang="en-US" sz="1800" dirty="0">
                <a:solidFill>
                  <a:srgbClr val="8074D6"/>
                </a:solidFill>
              </a:rPr>
              <a:t> </a:t>
            </a:r>
            <a:r>
              <a:rPr lang="en-US" sz="1800" dirty="0"/>
              <a:t>HQIC Enrolled Hospitals</a:t>
            </a:r>
          </a:p>
        </p:txBody>
      </p:sp>
      <p:sp>
        <p:nvSpPr>
          <p:cNvPr id="2" name="Slide Number Placeholder 1"/>
          <p:cNvSpPr>
            <a:spLocks noGrp="1"/>
          </p:cNvSpPr>
          <p:nvPr>
            <p:ph type="sldNum" sz="quarter" idx="12"/>
          </p:nvPr>
        </p:nvSpPr>
        <p:spPr/>
        <p:txBody>
          <a:bodyPr/>
          <a:lstStyle/>
          <a:p>
            <a:pPr defTabSz="685800"/>
            <a:fld id="{00000000-1234-1234-1234-123412341234}" type="slidenum">
              <a:rPr lang="en-US"/>
              <a:pPr defTabSz="685800"/>
              <a:t>10</a:t>
            </a:fld>
            <a:endParaRPr lang="en-US" dirty="0"/>
          </a:p>
        </p:txBody>
      </p:sp>
      <p:pic>
        <p:nvPicPr>
          <p:cNvPr id="3" name="Picture 2" descr="Barriers Affecting Ability to Make Progress Towards ADE Improvement Goals bar graph">
            <a:extLst>
              <a:ext uri="{FF2B5EF4-FFF2-40B4-BE49-F238E27FC236}">
                <a16:creationId xmlns:a16="http://schemas.microsoft.com/office/drawing/2014/main" id="{DB5C33CA-C747-4CE4-AA41-957E4F0B3E10}"/>
              </a:ext>
            </a:extLst>
          </p:cNvPr>
          <p:cNvPicPr>
            <a:picLocks noChangeAspect="1"/>
          </p:cNvPicPr>
          <p:nvPr/>
        </p:nvPicPr>
        <p:blipFill>
          <a:blip r:embed="rId3"/>
          <a:stretch>
            <a:fillRect/>
          </a:stretch>
        </p:blipFill>
        <p:spPr>
          <a:xfrm>
            <a:off x="628650" y="2824707"/>
            <a:ext cx="6508130" cy="3232515"/>
          </a:xfrm>
          <a:prstGeom prst="rect">
            <a:avLst/>
          </a:prstGeom>
        </p:spPr>
      </p:pic>
      <p:pic>
        <p:nvPicPr>
          <p:cNvPr id="4" name="Picture 3">
            <a:extLst>
              <a:ext uri="{FF2B5EF4-FFF2-40B4-BE49-F238E27FC236}">
                <a16:creationId xmlns:a16="http://schemas.microsoft.com/office/drawing/2014/main" id="{B5906007-DBBC-4A1F-8148-36BE42348F13}"/>
              </a:ext>
            </a:extLst>
          </p:cNvPr>
          <p:cNvPicPr>
            <a:picLocks noChangeAspect="1"/>
          </p:cNvPicPr>
          <p:nvPr/>
        </p:nvPicPr>
        <p:blipFill>
          <a:blip r:embed="rId4"/>
          <a:stretch>
            <a:fillRect/>
          </a:stretch>
        </p:blipFill>
        <p:spPr>
          <a:xfrm>
            <a:off x="380308" y="6383945"/>
            <a:ext cx="2475191" cy="445047"/>
          </a:xfrm>
          <a:prstGeom prst="rect">
            <a:avLst/>
          </a:prstGeom>
        </p:spPr>
      </p:pic>
    </p:spTree>
    <p:extLst>
      <p:ext uri="{BB962C8B-B14F-4D97-AF65-F5344CB8AC3E}">
        <p14:creationId xmlns:p14="http://schemas.microsoft.com/office/powerpoint/2010/main" val="368087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9DE6-FA8B-40F1-A4A0-A2131D53CFC4}"/>
              </a:ext>
            </a:extLst>
          </p:cNvPr>
          <p:cNvSpPr>
            <a:spLocks noGrp="1"/>
          </p:cNvSpPr>
          <p:nvPr>
            <p:ph type="title"/>
          </p:nvPr>
        </p:nvSpPr>
        <p:spPr/>
        <p:txBody>
          <a:bodyPr/>
          <a:lstStyle/>
          <a:p>
            <a:r>
              <a:rPr lang="en-US" dirty="0"/>
              <a:t>Compass HQIC: Quality Improvement Work Plan Data</a:t>
            </a:r>
          </a:p>
        </p:txBody>
      </p:sp>
      <p:sp>
        <p:nvSpPr>
          <p:cNvPr id="5" name="Content Placeholder 4">
            <a:extLst>
              <a:ext uri="{FF2B5EF4-FFF2-40B4-BE49-F238E27FC236}">
                <a16:creationId xmlns:a16="http://schemas.microsoft.com/office/drawing/2014/main" id="{A0F3486E-535B-4830-9754-7D21010572CD}"/>
              </a:ext>
            </a:extLst>
          </p:cNvPr>
          <p:cNvSpPr>
            <a:spLocks noGrp="1"/>
          </p:cNvSpPr>
          <p:nvPr>
            <p:ph idx="1"/>
          </p:nvPr>
        </p:nvSpPr>
        <p:spPr>
          <a:xfrm>
            <a:off x="585172" y="1518387"/>
            <a:ext cx="7886700" cy="4351338"/>
          </a:xfrm>
        </p:spPr>
        <p:txBody>
          <a:bodyPr/>
          <a:lstStyle/>
          <a:p>
            <a:pPr marL="0" indent="0" algn="ctr">
              <a:buNone/>
            </a:pPr>
            <a:r>
              <a:rPr lang="en-US" sz="2000" dirty="0"/>
              <a:t>Best Practice Interventions Not Started or Needing More Information (N=119)</a:t>
            </a:r>
          </a:p>
          <a:p>
            <a:endParaRPr lang="en-US" dirty="0"/>
          </a:p>
        </p:txBody>
      </p:sp>
      <p:pic>
        <p:nvPicPr>
          <p:cNvPr id="6" name="Picture 5">
            <a:extLst>
              <a:ext uri="{FF2B5EF4-FFF2-40B4-BE49-F238E27FC236}">
                <a16:creationId xmlns:a16="http://schemas.microsoft.com/office/drawing/2014/main" id="{ADBFD21A-B2B4-4103-B6BB-5491CF848058}"/>
              </a:ext>
            </a:extLst>
          </p:cNvPr>
          <p:cNvPicPr>
            <a:picLocks noChangeAspect="1"/>
          </p:cNvPicPr>
          <p:nvPr/>
        </p:nvPicPr>
        <p:blipFill>
          <a:blip r:embed="rId3"/>
          <a:stretch>
            <a:fillRect/>
          </a:stretch>
        </p:blipFill>
        <p:spPr>
          <a:xfrm>
            <a:off x="-55718" y="6366849"/>
            <a:ext cx="4875811" cy="479247"/>
          </a:xfrm>
          <a:prstGeom prst="rect">
            <a:avLst/>
          </a:prstGeom>
        </p:spPr>
      </p:pic>
      <p:pic>
        <p:nvPicPr>
          <p:cNvPr id="4" name="Picture 3" descr="Best Practice Interventions Not Started or Needing More Information bar graph">
            <a:extLst>
              <a:ext uri="{FF2B5EF4-FFF2-40B4-BE49-F238E27FC236}">
                <a16:creationId xmlns:a16="http://schemas.microsoft.com/office/drawing/2014/main" id="{41899AFD-FFEA-440B-913D-631492F16071}"/>
              </a:ext>
            </a:extLst>
          </p:cNvPr>
          <p:cNvPicPr>
            <a:picLocks noChangeAspect="1"/>
          </p:cNvPicPr>
          <p:nvPr/>
        </p:nvPicPr>
        <p:blipFill>
          <a:blip r:embed="rId4"/>
          <a:stretch>
            <a:fillRect/>
          </a:stretch>
        </p:blipFill>
        <p:spPr>
          <a:xfrm>
            <a:off x="1094839" y="2238213"/>
            <a:ext cx="6954321" cy="3890388"/>
          </a:xfrm>
          <a:prstGeom prst="rect">
            <a:avLst/>
          </a:prstGeom>
        </p:spPr>
      </p:pic>
    </p:spTree>
    <p:extLst>
      <p:ext uri="{BB962C8B-B14F-4D97-AF65-F5344CB8AC3E}">
        <p14:creationId xmlns:p14="http://schemas.microsoft.com/office/powerpoint/2010/main" val="168451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Today’s Speaker</a:t>
            </a:r>
          </a:p>
        </p:txBody>
      </p:sp>
      <p:pic>
        <p:nvPicPr>
          <p:cNvPr id="3" name="Picture 2" descr="Steve Tremain">
            <a:extLst>
              <a:ext uri="{FF2B5EF4-FFF2-40B4-BE49-F238E27FC236}">
                <a16:creationId xmlns:a16="http://schemas.microsoft.com/office/drawing/2014/main" id="{942978AC-61B0-40AD-8942-B4B2CEEE3A98}"/>
              </a:ext>
            </a:extLst>
          </p:cNvPr>
          <p:cNvPicPr>
            <a:picLocks noChangeAspect="1"/>
          </p:cNvPicPr>
          <p:nvPr/>
        </p:nvPicPr>
        <p:blipFill>
          <a:blip r:embed="rId3"/>
          <a:stretch>
            <a:fillRect/>
          </a:stretch>
        </p:blipFill>
        <p:spPr>
          <a:xfrm>
            <a:off x="628650" y="1475062"/>
            <a:ext cx="4245957" cy="2829167"/>
          </a:xfrm>
          <a:prstGeom prst="rect">
            <a:avLst/>
          </a:prstGeom>
        </p:spPr>
      </p:pic>
      <p:sp>
        <p:nvSpPr>
          <p:cNvPr id="8" name="TextBox 7">
            <a:extLst>
              <a:ext uri="{FF2B5EF4-FFF2-40B4-BE49-F238E27FC236}">
                <a16:creationId xmlns:a16="http://schemas.microsoft.com/office/drawing/2014/main" id="{78CE06BE-6E1E-488F-9CBE-22BCB5CBF078}"/>
              </a:ext>
            </a:extLst>
          </p:cNvPr>
          <p:cNvSpPr txBox="1"/>
          <p:nvPr/>
        </p:nvSpPr>
        <p:spPr>
          <a:xfrm>
            <a:off x="5157479" y="1475062"/>
            <a:ext cx="3407620" cy="923330"/>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Steve Tremain, M.D., FACPE </a:t>
            </a:r>
          </a:p>
          <a:p>
            <a:pPr marL="0" marR="0">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rPr>
              <a:t>Physician Improvement Advisor</a:t>
            </a:r>
            <a:r>
              <a:rPr lang="en-US" sz="1800" b="1"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Cynosure Health</a:t>
            </a:r>
            <a:endParaRPr lang="en-US" sz="20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6E3E37B7-553D-49A2-9B62-86ADCEC9CC9B}"/>
              </a:ext>
            </a:extLst>
          </p:cNvPr>
          <p:cNvPicPr>
            <a:picLocks noChangeAspect="1"/>
          </p:cNvPicPr>
          <p:nvPr/>
        </p:nvPicPr>
        <p:blipFill>
          <a:blip r:embed="rId4"/>
          <a:stretch>
            <a:fillRect/>
          </a:stretch>
        </p:blipFill>
        <p:spPr>
          <a:xfrm>
            <a:off x="413986" y="6112147"/>
            <a:ext cx="7181710" cy="670618"/>
          </a:xfrm>
          <a:prstGeom prst="rect">
            <a:avLst/>
          </a:prstGeom>
        </p:spPr>
      </p:pic>
    </p:spTree>
    <p:extLst>
      <p:ext uri="{BB962C8B-B14F-4D97-AF65-F5344CB8AC3E}">
        <p14:creationId xmlns:p14="http://schemas.microsoft.com/office/powerpoint/2010/main" val="532961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3D85AC-DA81-0844-AAE1-CD9381A119FC}"/>
              </a:ext>
            </a:extLst>
          </p:cNvPr>
          <p:cNvSpPr/>
          <p:nvPr/>
        </p:nvSpPr>
        <p:spPr>
          <a:xfrm>
            <a:off x="0" y="3943350"/>
            <a:ext cx="533400" cy="2057400"/>
          </a:xfrm>
          <a:prstGeom prst="rect">
            <a:avLst/>
          </a:prstGeom>
          <a:solidFill>
            <a:srgbClr val="33A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FF3D922C-4A82-AA4F-82AA-13C18AEF9685}"/>
              </a:ext>
            </a:extLst>
          </p:cNvPr>
          <p:cNvSpPr/>
          <p:nvPr/>
        </p:nvSpPr>
        <p:spPr>
          <a:xfrm>
            <a:off x="8610600" y="3943350"/>
            <a:ext cx="533400" cy="2057400"/>
          </a:xfrm>
          <a:prstGeom prst="rect">
            <a:avLst/>
          </a:prstGeom>
          <a:solidFill>
            <a:srgbClr val="33A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Parallelogram 3">
            <a:extLst>
              <a:ext uri="{FF2B5EF4-FFF2-40B4-BE49-F238E27FC236}">
                <a16:creationId xmlns:a16="http://schemas.microsoft.com/office/drawing/2014/main" id="{45924F20-2F3E-B341-8DBF-A3B085519682}"/>
              </a:ext>
            </a:extLst>
          </p:cNvPr>
          <p:cNvSpPr/>
          <p:nvPr/>
        </p:nvSpPr>
        <p:spPr>
          <a:xfrm>
            <a:off x="0" y="3943350"/>
            <a:ext cx="9144000" cy="20574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6C135CE5-AA0E-8942-81DE-BF8E93B854E7}"/>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BF215CF0-E723-F345-9DEC-BD4A606A59C9}"/>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36AC0894-8A17-9D4F-B184-DE158245D004}"/>
              </a:ext>
            </a:extLst>
          </p:cNvPr>
          <p:cNvSpPr/>
          <p:nvPr/>
        </p:nvSpPr>
        <p:spPr>
          <a:xfrm rot="16200000">
            <a:off x="8493426" y="3232750"/>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Picture 11" descr="Logo, icon&#10;&#10;Description automatically generated">
            <a:extLst>
              <a:ext uri="{FF2B5EF4-FFF2-40B4-BE49-F238E27FC236}">
                <a16:creationId xmlns:a16="http://schemas.microsoft.com/office/drawing/2014/main" id="{55713BC6-0BC4-F04F-AA9A-F7BC30FD220F}"/>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089F7B20-EA6D-A44C-B255-042BAAF4FF3D}"/>
              </a:ext>
            </a:extLst>
          </p:cNvPr>
          <p:cNvSpPr>
            <a:spLocks noGrp="1"/>
          </p:cNvSpPr>
          <p:nvPr>
            <p:ph type="ctrTitle"/>
          </p:nvPr>
        </p:nvSpPr>
        <p:spPr>
          <a:xfrm>
            <a:off x="1137285" y="1269149"/>
            <a:ext cx="6858000" cy="2387600"/>
          </a:xfrm>
        </p:spPr>
        <p:txBody>
          <a:bodyPr>
            <a:normAutofit/>
          </a:bodyPr>
          <a:lstStyle/>
          <a:p>
            <a:r>
              <a:rPr lang="en-US" dirty="0"/>
              <a:t>Strategies to Prevent Hypoglycemia in Hospitalized Patients </a:t>
            </a:r>
          </a:p>
        </p:txBody>
      </p:sp>
      <p:sp>
        <p:nvSpPr>
          <p:cNvPr id="3" name="Subtitle 2">
            <a:extLst>
              <a:ext uri="{FF2B5EF4-FFF2-40B4-BE49-F238E27FC236}">
                <a16:creationId xmlns:a16="http://schemas.microsoft.com/office/drawing/2014/main" id="{BD6FE741-F1C6-6841-B156-672A1CD242B7}"/>
              </a:ext>
            </a:extLst>
          </p:cNvPr>
          <p:cNvSpPr>
            <a:spLocks noGrp="1"/>
          </p:cNvSpPr>
          <p:nvPr>
            <p:ph type="subTitle" idx="1"/>
          </p:nvPr>
        </p:nvSpPr>
        <p:spPr>
          <a:xfrm>
            <a:off x="1143000" y="3558778"/>
            <a:ext cx="6858000" cy="1429483"/>
          </a:xfrm>
        </p:spPr>
        <p:txBody>
          <a:bodyPr/>
          <a:lstStyle/>
          <a:p>
            <a:r>
              <a:rPr lang="en-US" dirty="0"/>
              <a:t>Steven Tremain, MD, FACPE</a:t>
            </a:r>
          </a:p>
          <a:p>
            <a:endParaRPr lang="en-US" dirty="0"/>
          </a:p>
          <a:p>
            <a:r>
              <a:rPr lang="en-US" dirty="0">
                <a:solidFill>
                  <a:schemeClr val="bg1"/>
                </a:solidFill>
              </a:rPr>
              <a:t>October 28, 2021</a:t>
            </a:r>
          </a:p>
          <a:p>
            <a:r>
              <a:rPr lang="en-US" dirty="0">
                <a:solidFill>
                  <a:schemeClr val="bg1"/>
                </a:solidFill>
              </a:rPr>
              <a:t>Iowa Healthcare Collaborative (IHC)</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1327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6" y="1131095"/>
            <a:ext cx="5923664" cy="988749"/>
          </a:xfrm>
        </p:spPr>
        <p:txBody>
          <a:bodyPr/>
          <a:lstStyle/>
          <a:p>
            <a:r>
              <a:rPr lang="en-US" dirty="0"/>
              <a:t>Objectives</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At the conclusion of the course, attendees will be able to:</a:t>
            </a:r>
          </a:p>
          <a:p>
            <a:pPr lvl="0"/>
            <a:r>
              <a:rPr lang="en-US" sz="1800" dirty="0"/>
              <a:t>Describe common social contributors to hypoglycemia admissions/readmissions</a:t>
            </a:r>
          </a:p>
          <a:p>
            <a:pPr lvl="0"/>
            <a:r>
              <a:rPr lang="en-US" sz="1800" dirty="0"/>
              <a:t>Explain why hypoglycemia in inpatients is dangerous and can lead to catastrophic results</a:t>
            </a:r>
          </a:p>
          <a:p>
            <a:pPr lvl="0"/>
            <a:r>
              <a:rPr lang="en-US" sz="1800" dirty="0"/>
              <a:t>Describe how to easily and simply “find the data” if average daily census is small</a:t>
            </a:r>
          </a:p>
          <a:p>
            <a:pPr lvl="0"/>
            <a:r>
              <a:rPr lang="en-US" sz="1800" dirty="0"/>
              <a:t>List the common process errors that lead to hypoglycemia</a:t>
            </a:r>
          </a:p>
          <a:p>
            <a:pPr lvl="0"/>
            <a:r>
              <a:rPr lang="en-US" sz="1800" dirty="0"/>
              <a:t>Identify which process failures are most common in THEIR hospital and design design specific local improvement initiatives to address those failures</a:t>
            </a:r>
          </a:p>
          <a:p>
            <a:pPr marL="0" indent="0">
              <a:buNone/>
            </a:pPr>
            <a:endParaRPr lang="en-US" dirty="0"/>
          </a:p>
        </p:txBody>
      </p:sp>
    </p:spTree>
    <p:extLst>
      <p:ext uri="{BB962C8B-B14F-4D97-AF65-F5344CB8AC3E}">
        <p14:creationId xmlns:p14="http://schemas.microsoft.com/office/powerpoint/2010/main" val="172771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lstStyle/>
          <a:p>
            <a:pPr algn="r"/>
            <a:r>
              <a:rPr lang="en-US" dirty="0"/>
              <a:t>Social Determinants</a:t>
            </a:r>
            <a:br>
              <a:rPr lang="en-US" dirty="0"/>
            </a:br>
            <a:r>
              <a:rPr lang="en-US" dirty="0"/>
              <a:t>of Health and</a:t>
            </a:r>
            <a:br>
              <a:rPr lang="en-US" dirty="0"/>
            </a:br>
            <a:r>
              <a:rPr lang="en-US" dirty="0"/>
              <a:t>Hypoglycemia</a:t>
            </a:r>
          </a:p>
        </p:txBody>
      </p:sp>
    </p:spTree>
    <p:extLst>
      <p:ext uri="{BB962C8B-B14F-4D97-AF65-F5344CB8AC3E}">
        <p14:creationId xmlns:p14="http://schemas.microsoft.com/office/powerpoint/2010/main" val="407774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Social Determinants of Health</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What is this?</a:t>
            </a:r>
          </a:p>
          <a:p>
            <a:r>
              <a:rPr lang="en-US" dirty="0"/>
              <a:t>The conditions in which we are born, live, learn, work, play, worship, and age – known as social determinants of health (SDOH) – have a profound impact on health</a:t>
            </a:r>
          </a:p>
          <a:p>
            <a:r>
              <a:rPr lang="en-US" dirty="0"/>
              <a:t>They influence the opportunities available to us to practice healthy behaviors, enhancing or limiting our ability to live healthy lives</a:t>
            </a:r>
          </a:p>
          <a:p>
            <a:pPr marL="0" indent="0">
              <a:buNone/>
            </a:pPr>
            <a:r>
              <a:rPr lang="en-US" dirty="0"/>
              <a:t>										CDC</a:t>
            </a:r>
          </a:p>
          <a:p>
            <a:endParaRPr lang="en-US" dirty="0"/>
          </a:p>
        </p:txBody>
      </p:sp>
    </p:spTree>
    <p:extLst>
      <p:ext uri="{BB962C8B-B14F-4D97-AF65-F5344CB8AC3E}">
        <p14:creationId xmlns:p14="http://schemas.microsoft.com/office/powerpoint/2010/main" val="14757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Social Determinants of Health</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Why are they important?</a:t>
            </a:r>
          </a:p>
          <a:p>
            <a:r>
              <a:rPr lang="en-US" dirty="0"/>
              <a:t>Contribute to the stark and persistent chronic disease disparities in the United States among racial, ethnic and socioeconomic groups</a:t>
            </a:r>
          </a:p>
          <a:p>
            <a:r>
              <a:rPr lang="en-US" dirty="0"/>
              <a:t>Systematically limiting opportunities for members of some groups to be healthy</a:t>
            </a:r>
          </a:p>
          <a:p>
            <a:r>
              <a:rPr lang="en-US" dirty="0"/>
              <a:t>Create health inequities which persist across generations because of structural policies and practices that have systematically limited health access and opportunities									</a:t>
            </a:r>
          </a:p>
          <a:p>
            <a:endParaRPr lang="en-US" dirty="0"/>
          </a:p>
        </p:txBody>
      </p:sp>
    </p:spTree>
    <p:extLst>
      <p:ext uri="{BB962C8B-B14F-4D97-AF65-F5344CB8AC3E}">
        <p14:creationId xmlns:p14="http://schemas.microsoft.com/office/powerpoint/2010/main" val="418269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Social Determinants of Health</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How can we tackle this?</a:t>
            </a:r>
          </a:p>
          <a:p>
            <a:r>
              <a:rPr lang="en-US" dirty="0"/>
              <a:t>Built environment</a:t>
            </a:r>
          </a:p>
          <a:p>
            <a:r>
              <a:rPr lang="en-US" dirty="0"/>
              <a:t>Community-Clinical Linkages</a:t>
            </a:r>
          </a:p>
          <a:p>
            <a:r>
              <a:rPr lang="en-US" dirty="0"/>
              <a:t>Food and Nutrition Security</a:t>
            </a:r>
          </a:p>
          <a:p>
            <a:r>
              <a:rPr lang="en-US" dirty="0"/>
              <a:t>Social Connectedness</a:t>
            </a:r>
          </a:p>
          <a:p>
            <a:r>
              <a:rPr lang="en-US" dirty="0"/>
              <a:t>Tobacco-Free Policy									</a:t>
            </a:r>
          </a:p>
          <a:p>
            <a:endParaRPr lang="en-US" dirty="0"/>
          </a:p>
        </p:txBody>
      </p:sp>
    </p:spTree>
    <p:extLst>
      <p:ext uri="{BB962C8B-B14F-4D97-AF65-F5344CB8AC3E}">
        <p14:creationId xmlns:p14="http://schemas.microsoft.com/office/powerpoint/2010/main" val="189476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Social Determinants of Health</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How can we tackle this?</a:t>
            </a:r>
          </a:p>
          <a:p>
            <a:r>
              <a:rPr lang="en-US" dirty="0"/>
              <a:t>Built environment</a:t>
            </a:r>
          </a:p>
          <a:p>
            <a:r>
              <a:rPr lang="en-US" dirty="0"/>
              <a:t>Community-Clinical Linkages</a:t>
            </a:r>
          </a:p>
          <a:p>
            <a:r>
              <a:rPr lang="en-US" dirty="0">
                <a:highlight>
                  <a:srgbClr val="FFFF00"/>
                </a:highlight>
              </a:rPr>
              <a:t>Food and Nutrition Security</a:t>
            </a:r>
          </a:p>
          <a:p>
            <a:r>
              <a:rPr lang="en-US" dirty="0"/>
              <a:t>Social Connectedness</a:t>
            </a:r>
          </a:p>
          <a:p>
            <a:r>
              <a:rPr lang="en-US" dirty="0"/>
              <a:t>Tobacco-Free Policy									</a:t>
            </a:r>
          </a:p>
          <a:p>
            <a:endParaRPr lang="en-US" dirty="0"/>
          </a:p>
        </p:txBody>
      </p:sp>
      <p:sp>
        <p:nvSpPr>
          <p:cNvPr id="4" name="TextBox 3">
            <a:extLst>
              <a:ext uri="{FF2B5EF4-FFF2-40B4-BE49-F238E27FC236}">
                <a16:creationId xmlns:a16="http://schemas.microsoft.com/office/drawing/2014/main" id="{3957F18B-235E-BB4B-9A9F-8F6B8623AC91}"/>
              </a:ext>
            </a:extLst>
          </p:cNvPr>
          <p:cNvSpPr txBox="1"/>
          <p:nvPr/>
        </p:nvSpPr>
        <p:spPr>
          <a:xfrm>
            <a:off x="5111603" y="2834906"/>
            <a:ext cx="2966483" cy="830997"/>
          </a:xfrm>
          <a:prstGeom prst="rect">
            <a:avLst/>
          </a:prstGeom>
          <a:solidFill>
            <a:srgbClr val="FFFF00"/>
          </a:solidFill>
        </p:spPr>
        <p:txBody>
          <a:bodyPr wrap="square" rtlCol="0">
            <a:spAutoFit/>
          </a:bodyPr>
          <a:lstStyle/>
          <a:p>
            <a:pPr algn="ctr" defTabSz="685800"/>
            <a:r>
              <a:rPr lang="en-US" sz="2400" dirty="0">
                <a:solidFill>
                  <a:prstClr val="black"/>
                </a:solidFill>
                <a:latin typeface="Calibri" panose="020F0502020204030204"/>
              </a:rPr>
              <a:t>What’s this have to do with Hypoglycemia?</a:t>
            </a:r>
          </a:p>
        </p:txBody>
      </p:sp>
    </p:spTree>
    <p:extLst>
      <p:ext uri="{BB962C8B-B14F-4D97-AF65-F5344CB8AC3E}">
        <p14:creationId xmlns:p14="http://schemas.microsoft.com/office/powerpoint/2010/main" val="58827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Collaborating to Support Your Quality Improvement Efforts</a:t>
            </a:r>
          </a:p>
        </p:txBody>
      </p:sp>
      <p:grpSp>
        <p:nvGrpSpPr>
          <p:cNvPr id="48" name="Group 47" descr="Telligen Qi Connect, Alaska State Hospital and Nursing Home Association, Idaho Hospital Association, Oklahoma Hospital Association, Wyoming Hospital Association, Mountain-Pacific Quality Health and Nebraska Hospital Association logos"/>
          <p:cNvGrpSpPr/>
          <p:nvPr/>
        </p:nvGrpSpPr>
        <p:grpSpPr>
          <a:xfrm>
            <a:off x="1307678" y="5183065"/>
            <a:ext cx="6920095" cy="1023407"/>
            <a:chOff x="584676" y="4868769"/>
            <a:chExt cx="8195275" cy="1211992"/>
          </a:xfrm>
        </p:grpSpPr>
        <p:grpSp>
          <p:nvGrpSpPr>
            <p:cNvPr id="44" name="Group 43"/>
            <p:cNvGrpSpPr/>
            <p:nvPr/>
          </p:nvGrpSpPr>
          <p:grpSpPr>
            <a:xfrm>
              <a:off x="4791811" y="4868769"/>
              <a:ext cx="3988140" cy="1211992"/>
              <a:chOff x="5064420" y="4518660"/>
              <a:chExt cx="3988140" cy="1211992"/>
            </a:xfrm>
          </p:grpSpPr>
          <p:pic>
            <p:nvPicPr>
              <p:cNvPr id="13" name="Picture 12">
                <a:extLst>
                  <a:ext uri="{FF2B5EF4-FFF2-40B4-BE49-F238E27FC236}">
                    <a16:creationId xmlns:a16="http://schemas.microsoft.com/office/drawing/2014/main" id="{8DB90774-F002-46BB-8619-3011CAD138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448" r="27735" b="14891"/>
              <a:stretch/>
            </p:blipFill>
            <p:spPr>
              <a:xfrm>
                <a:off x="5064420" y="4518660"/>
                <a:ext cx="3988140" cy="441960"/>
              </a:xfrm>
              <a:prstGeom prst="rect">
                <a:avLst/>
              </a:prstGeom>
            </p:spPr>
          </p:pic>
          <p:grpSp>
            <p:nvGrpSpPr>
              <p:cNvPr id="43" name="Group 42"/>
              <p:cNvGrpSpPr/>
              <p:nvPr/>
            </p:nvGrpSpPr>
            <p:grpSpPr>
              <a:xfrm>
                <a:off x="5586661" y="5021134"/>
                <a:ext cx="2943658" cy="709518"/>
                <a:chOff x="5571692" y="5227321"/>
                <a:chExt cx="2943658" cy="709518"/>
              </a:xfrm>
            </p:grpSpPr>
            <p:pic>
              <p:nvPicPr>
                <p:cNvPr id="41" name="Picture 40">
                  <a:extLst>
                    <a:ext uri="{FF2B5EF4-FFF2-40B4-BE49-F238E27FC236}">
                      <a16:creationId xmlns:a16="http://schemas.microsoft.com/office/drawing/2014/main" id="{8DB90774-F002-46BB-8619-3011CAD13814}"/>
                    </a:ext>
                  </a:extLst>
                </p:cNvPr>
                <p:cNvPicPr>
                  <a:picLocks noChangeAspect="1"/>
                </p:cNvPicPr>
                <p:nvPr/>
              </p:nvPicPr>
              <p:blipFill rotWithShape="1">
                <a:blip r:embed="rId2">
                  <a:extLst>
                    <a:ext uri="{28A0092B-C50C-407E-A947-70E740481C1C}">
                      <a14:useLocalDpi xmlns:a14="http://schemas.microsoft.com/office/drawing/2010/main" val="0"/>
                    </a:ext>
                  </a:extLst>
                </a:blip>
                <a:srcRect l="71618" t="-62" b="13913"/>
                <a:stretch/>
              </p:blipFill>
              <p:spPr>
                <a:xfrm>
                  <a:off x="5571692" y="5227321"/>
                  <a:ext cx="1566325" cy="709518"/>
                </a:xfrm>
                <a:prstGeom prst="rect">
                  <a:avLst/>
                </a:prstGeom>
              </p:spPr>
            </p:pic>
            <p:pic>
              <p:nvPicPr>
                <p:cNvPr id="42" name="Picture 41" descr="Mountain-Pacific Quality Health">
                  <a:extLst>
                    <a:ext uri="{FF2B5EF4-FFF2-40B4-BE49-F238E27FC236}">
                      <a16:creationId xmlns:a16="http://schemas.microsoft.com/office/drawing/2014/main" id="{6F996790-CD1F-4A62-8CDF-739564F18F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6861" y="5555028"/>
                  <a:ext cx="1368489" cy="273549"/>
                </a:xfrm>
                <a:prstGeom prst="rect">
                  <a:avLst/>
                </a:prstGeom>
                <a:noFill/>
                <a:ln>
                  <a:noFill/>
                </a:ln>
              </p:spPr>
            </p:pic>
          </p:grpSp>
        </p:grpSp>
        <p:grpSp>
          <p:nvGrpSpPr>
            <p:cNvPr id="6" name="Group 5"/>
            <p:cNvGrpSpPr/>
            <p:nvPr/>
          </p:nvGrpSpPr>
          <p:grpSpPr>
            <a:xfrm>
              <a:off x="584676" y="5211435"/>
              <a:ext cx="3918744" cy="526660"/>
              <a:chOff x="4698796" y="6293644"/>
              <a:chExt cx="2834927" cy="381000"/>
            </a:xfrm>
          </p:grpSpPr>
          <p:pic>
            <p:nvPicPr>
              <p:cNvPr id="7" name="Picture 6" descr="Graphical user interface&#10;&#10;Description automatically generated with medium confidence">
                <a:extLst>
                  <a:ext uri="{FF2B5EF4-FFF2-40B4-BE49-F238E27FC236}">
                    <a16:creationId xmlns:a16="http://schemas.microsoft.com/office/drawing/2014/main" id="{F0F4782B-2B28-41F5-B3EB-B5165C998B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98796" y="6293644"/>
                <a:ext cx="375350" cy="381000"/>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C1D827CB-5AFC-42AA-9D10-659B6F2BB1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03609" y="6346479"/>
                <a:ext cx="2430114" cy="297680"/>
              </a:xfrm>
              <a:prstGeom prst="rect">
                <a:avLst/>
              </a:prstGeom>
            </p:spPr>
          </p:pic>
        </p:grpSp>
      </p:grpSp>
      <p:grpSp>
        <p:nvGrpSpPr>
          <p:cNvPr id="49" name="Group 48" descr="IPRO, Healthcentric Advisors, Qlarant, Superior Health Quality Alliance, Kentucky Hospital Association, AIR, and Health Innovation Partners logos"/>
          <p:cNvGrpSpPr/>
          <p:nvPr/>
        </p:nvGrpSpPr>
        <p:grpSpPr>
          <a:xfrm>
            <a:off x="1588253" y="4089485"/>
            <a:ext cx="6599162" cy="770214"/>
            <a:chOff x="995599" y="3345927"/>
            <a:chExt cx="7815203" cy="912143"/>
          </a:xfrm>
        </p:grpSpPr>
        <p:grpSp>
          <p:nvGrpSpPr>
            <p:cNvPr id="40" name="Group 39"/>
            <p:cNvGrpSpPr/>
            <p:nvPr/>
          </p:nvGrpSpPr>
          <p:grpSpPr>
            <a:xfrm>
              <a:off x="4760960" y="3345927"/>
              <a:ext cx="4049842" cy="912143"/>
              <a:chOff x="4472489" y="3036017"/>
              <a:chExt cx="4454826" cy="1003357"/>
            </a:xfrm>
          </p:grpSpPr>
          <p:grpSp>
            <p:nvGrpSpPr>
              <p:cNvPr id="38" name="Group 37"/>
              <p:cNvGrpSpPr/>
              <p:nvPr/>
            </p:nvGrpSpPr>
            <p:grpSpPr>
              <a:xfrm>
                <a:off x="5258112" y="3550006"/>
                <a:ext cx="2883581" cy="489368"/>
                <a:chOff x="5298371" y="3550006"/>
                <a:chExt cx="2883581" cy="489368"/>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8371" y="3550006"/>
                  <a:ext cx="761895" cy="48936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9696" y="3564956"/>
                  <a:ext cx="761895" cy="459468"/>
                </a:xfrm>
                <a:prstGeom prst="rect">
                  <a:avLst/>
                </a:prstGeom>
              </p:spPr>
            </p:pic>
            <p:pic>
              <p:nvPicPr>
                <p:cNvPr id="20" name="Picture 19"/>
                <p:cNvPicPr>
                  <a:picLocks noChangeAspect="1"/>
                </p:cNvPicPr>
                <p:nvPr/>
              </p:nvPicPr>
              <p:blipFill>
                <a:blip r:embed="rId8"/>
                <a:stretch>
                  <a:fillRect/>
                </a:stretch>
              </p:blipFill>
              <p:spPr>
                <a:xfrm>
                  <a:off x="7321022" y="3580945"/>
                  <a:ext cx="860930" cy="427490"/>
                </a:xfrm>
                <a:prstGeom prst="rect">
                  <a:avLst/>
                </a:prstGeom>
              </p:spPr>
            </p:pic>
          </p:grpSp>
          <p:grpSp>
            <p:nvGrpSpPr>
              <p:cNvPr id="39" name="Group 38"/>
              <p:cNvGrpSpPr/>
              <p:nvPr/>
            </p:nvGrpSpPr>
            <p:grpSpPr>
              <a:xfrm>
                <a:off x="4472489" y="3036017"/>
                <a:ext cx="4454826" cy="421263"/>
                <a:chOff x="4472489" y="3036017"/>
                <a:chExt cx="4454826" cy="421263"/>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3120" y="3036017"/>
                  <a:ext cx="1574195" cy="421263"/>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4696" y="3112536"/>
                  <a:ext cx="1078994" cy="26822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2489" y="3052682"/>
                  <a:ext cx="1302777" cy="387933"/>
                </a:xfrm>
                <a:prstGeom prst="rect">
                  <a:avLst/>
                </a:prstGeom>
              </p:spPr>
            </p:pic>
          </p:grpSp>
        </p:grpSp>
        <p:pic>
          <p:nvPicPr>
            <p:cNvPr id="5" name="Picture 4" descr="Graphical user interface, text, application&#10;&#10;Description automatically generated">
              <a:extLst>
                <a:ext uri="{FF2B5EF4-FFF2-40B4-BE49-F238E27FC236}">
                  <a16:creationId xmlns:a16="http://schemas.microsoft.com/office/drawing/2014/main" id="{FBE459E4-2BD5-46F9-AA3F-E2F9FBADFC7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95599" y="3382486"/>
              <a:ext cx="3096899" cy="839025"/>
            </a:xfrm>
            <a:prstGeom prst="rect">
              <a:avLst/>
            </a:prstGeom>
          </p:spPr>
        </p:pic>
      </p:grpSp>
      <p:grpSp>
        <p:nvGrpSpPr>
          <p:cNvPr id="50" name="Group 49" descr="Alliant Quality, Alabama Hospital Association, Georgia Hospital Association, Comagine Health, KFMC and Konza logos"/>
          <p:cNvGrpSpPr/>
          <p:nvPr/>
        </p:nvGrpSpPr>
        <p:grpSpPr>
          <a:xfrm>
            <a:off x="1438197" y="1515740"/>
            <a:ext cx="6279934" cy="1055723"/>
            <a:chOff x="1024652" y="1515740"/>
            <a:chExt cx="7437150" cy="1250263"/>
          </a:xfrm>
        </p:grpSpPr>
        <p:grpSp>
          <p:nvGrpSpPr>
            <p:cNvPr id="37" name="Group 36"/>
            <p:cNvGrpSpPr/>
            <p:nvPr/>
          </p:nvGrpSpPr>
          <p:grpSpPr>
            <a:xfrm>
              <a:off x="5109960" y="1515740"/>
              <a:ext cx="3351842" cy="1250263"/>
              <a:chOff x="4614962" y="1453709"/>
              <a:chExt cx="3351842" cy="1250263"/>
            </a:xfrm>
          </p:grpSpPr>
          <p:grpSp>
            <p:nvGrpSpPr>
              <p:cNvPr id="35" name="Group 34"/>
              <p:cNvGrpSpPr/>
              <p:nvPr/>
            </p:nvGrpSpPr>
            <p:grpSpPr>
              <a:xfrm>
                <a:off x="4614962" y="1453709"/>
                <a:ext cx="3351842" cy="796152"/>
                <a:chOff x="3787434" y="1453709"/>
                <a:chExt cx="3351842" cy="796152"/>
              </a:xfrm>
            </p:grpSpPr>
            <p:pic>
              <p:nvPicPr>
                <p:cNvPr id="11" name="Picture 10">
                  <a:extLst>
                    <a:ext uri="{FF2B5EF4-FFF2-40B4-BE49-F238E27FC236}">
                      <a16:creationId xmlns:a16="http://schemas.microsoft.com/office/drawing/2014/main" id="{1B235543-8CCE-42EA-9FD8-AF9FF2570264}"/>
                    </a:ext>
                  </a:extLst>
                </p:cNvPr>
                <p:cNvPicPr>
                  <a:picLocks noChangeAspect="1"/>
                </p:cNvPicPr>
                <p:nvPr/>
              </p:nvPicPr>
              <p:blipFill rotWithShape="1">
                <a:blip r:embed="rId13">
                  <a:extLst>
                    <a:ext uri="{28A0092B-C50C-407E-A947-70E740481C1C}">
                      <a14:useLocalDpi xmlns:a14="http://schemas.microsoft.com/office/drawing/2010/main" val="0"/>
                    </a:ext>
                  </a:extLst>
                </a:blip>
                <a:srcRect l="14257" t="2329" r="12597" b="2197"/>
                <a:stretch/>
              </p:blipFill>
              <p:spPr>
                <a:xfrm>
                  <a:off x="3787434" y="1453709"/>
                  <a:ext cx="609955" cy="796152"/>
                </a:xfrm>
                <a:prstGeom prst="rect">
                  <a:avLst/>
                </a:prstGeom>
              </p:spPr>
            </p:pic>
            <p:pic>
              <p:nvPicPr>
                <p:cNvPr id="15" name="Picture 14">
                  <a:extLst>
                    <a:ext uri="{FF2B5EF4-FFF2-40B4-BE49-F238E27FC236}">
                      <a16:creationId xmlns:a16="http://schemas.microsoft.com/office/drawing/2014/main" id="{10A80578-6D9A-419F-B893-5AE9E0D028A4}"/>
                    </a:ext>
                  </a:extLst>
                </p:cNvPr>
                <p:cNvPicPr>
                  <a:picLocks noChangeAspect="1"/>
                </p:cNvPicPr>
                <p:nvPr/>
              </p:nvPicPr>
              <p:blipFill>
                <a:blip r:embed="rId14">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726758" y="1661081"/>
                  <a:ext cx="846747" cy="384160"/>
                </a:xfrm>
                <a:prstGeom prst="rect">
                  <a:avLst/>
                </a:prstGeom>
              </p:spPr>
            </p:pic>
            <p:pic>
              <p:nvPicPr>
                <p:cNvPr id="17" name="Picture 16">
                  <a:extLst>
                    <a:ext uri="{FF2B5EF4-FFF2-40B4-BE49-F238E27FC236}">
                      <a16:creationId xmlns:a16="http://schemas.microsoft.com/office/drawing/2014/main" id="{F7EEB220-3E1B-4D62-9153-82E9FD33075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02875" y="1621097"/>
                  <a:ext cx="1236401" cy="464126"/>
                </a:xfrm>
                <a:prstGeom prst="rect">
                  <a:avLst/>
                </a:prstGeom>
              </p:spPr>
            </p:pic>
          </p:grpSp>
          <p:grpSp>
            <p:nvGrpSpPr>
              <p:cNvPr id="36" name="Group 35"/>
              <p:cNvGrpSpPr/>
              <p:nvPr/>
            </p:nvGrpSpPr>
            <p:grpSpPr>
              <a:xfrm>
                <a:off x="5077391" y="2299475"/>
                <a:ext cx="2426984" cy="404497"/>
                <a:chOff x="4177089" y="2299475"/>
                <a:chExt cx="2426984" cy="404497"/>
              </a:xfrm>
            </p:grpSpPr>
            <p:pic>
              <p:nvPicPr>
                <p:cNvPr id="16" name="Picture 15">
                  <a:extLst>
                    <a:ext uri="{FF2B5EF4-FFF2-40B4-BE49-F238E27FC236}">
                      <a16:creationId xmlns:a16="http://schemas.microsoft.com/office/drawing/2014/main" id="{002FBE2B-79C8-4C83-B90C-A4ED670EC826}"/>
                    </a:ext>
                  </a:extLst>
                </p:cNvPr>
                <p:cNvPicPr>
                  <a:picLocks noChangeAspect="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28643" t="22893" r="27727" b="24558"/>
                <a:stretch/>
              </p:blipFill>
              <p:spPr>
                <a:xfrm>
                  <a:off x="4177089" y="2299475"/>
                  <a:ext cx="1110760" cy="404497"/>
                </a:xfrm>
                <a:prstGeom prst="rect">
                  <a:avLst/>
                </a:prstGeom>
              </p:spPr>
            </p:pic>
            <p:pic>
              <p:nvPicPr>
                <p:cNvPr id="18" name="Picture 17">
                  <a:extLst>
                    <a:ext uri="{FF2B5EF4-FFF2-40B4-BE49-F238E27FC236}">
                      <a16:creationId xmlns:a16="http://schemas.microsoft.com/office/drawing/2014/main" id="{180A3ABE-DA7E-455E-8657-45066A945DA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17218" y="2379187"/>
                  <a:ext cx="986855" cy="245072"/>
                </a:xfrm>
                <a:prstGeom prst="rect">
                  <a:avLst/>
                </a:prstGeom>
              </p:spPr>
            </p:pic>
          </p:grpSp>
        </p:grpSp>
        <p:pic>
          <p:nvPicPr>
            <p:cNvPr id="4" name="Picture 3" descr="Text&#10;&#10;Description automatically generated">
              <a:extLst>
                <a:ext uri="{FF2B5EF4-FFF2-40B4-BE49-F238E27FC236}">
                  <a16:creationId xmlns:a16="http://schemas.microsoft.com/office/drawing/2014/main" id="{FCC13AD7-6DB0-49CC-9DA8-CE9E1FCC96E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l="764" t="5398" b="7034"/>
            <a:stretch/>
          </p:blipFill>
          <p:spPr>
            <a:xfrm>
              <a:off x="1024652" y="1760537"/>
              <a:ext cx="3038792" cy="760668"/>
            </a:xfrm>
            <a:prstGeom prst="rect">
              <a:avLst/>
            </a:prstGeom>
          </p:spPr>
        </p:pic>
      </p:grpSp>
      <p:pic>
        <p:nvPicPr>
          <p:cNvPr id="14" name="Picture 13" descr="Compass Logo">
            <a:extLst>
              <a:ext uri="{FF2B5EF4-FFF2-40B4-BE49-F238E27FC236}">
                <a16:creationId xmlns:a16="http://schemas.microsoft.com/office/drawing/2014/main" id="{13013375-2F6A-4692-B55C-2563558A5BD2}"/>
              </a:ext>
            </a:extLst>
          </p:cNvPr>
          <p:cNvPicPr>
            <a:picLocks noChangeAspect="1"/>
          </p:cNvPicPr>
          <p:nvPr/>
        </p:nvPicPr>
        <p:blipFill>
          <a:blip r:embed="rId19"/>
          <a:stretch>
            <a:fillRect/>
          </a:stretch>
        </p:blipFill>
        <p:spPr>
          <a:xfrm>
            <a:off x="792306" y="3039915"/>
            <a:ext cx="3779694" cy="405429"/>
          </a:xfrm>
          <a:prstGeom prst="rect">
            <a:avLst/>
          </a:prstGeom>
        </p:spPr>
      </p:pic>
      <p:pic>
        <p:nvPicPr>
          <p:cNvPr id="23" name="Picture 22" descr="Mississippi Hospital Association and SDAHO logos">
            <a:extLst>
              <a:ext uri="{FF2B5EF4-FFF2-40B4-BE49-F238E27FC236}">
                <a16:creationId xmlns:a16="http://schemas.microsoft.com/office/drawing/2014/main" id="{B8A2FFFB-01D4-418C-BF6E-4EC6F339CD9A}"/>
              </a:ext>
            </a:extLst>
          </p:cNvPr>
          <p:cNvPicPr>
            <a:picLocks noChangeAspect="1"/>
          </p:cNvPicPr>
          <p:nvPr/>
        </p:nvPicPr>
        <p:blipFill rotWithShape="1">
          <a:blip r:embed="rId20"/>
          <a:srcRect l="45543" t="76430" r="11023" b="5259"/>
          <a:stretch/>
        </p:blipFill>
        <p:spPr>
          <a:xfrm>
            <a:off x="4616668" y="3303331"/>
            <a:ext cx="3971582" cy="405429"/>
          </a:xfrm>
          <a:prstGeom prst="rect">
            <a:avLst/>
          </a:prstGeom>
        </p:spPr>
      </p:pic>
      <p:pic>
        <p:nvPicPr>
          <p:cNvPr id="45" name="Picture 44" descr="Iowa Healthcare Collaborative and Kansas Healthcare Collaborative logos">
            <a:extLst>
              <a:ext uri="{FF2B5EF4-FFF2-40B4-BE49-F238E27FC236}">
                <a16:creationId xmlns:a16="http://schemas.microsoft.com/office/drawing/2014/main" id="{DCEADBFC-A106-4ED8-A423-74D9F078FFD0}"/>
              </a:ext>
            </a:extLst>
          </p:cNvPr>
          <p:cNvPicPr>
            <a:picLocks noChangeAspect="1"/>
          </p:cNvPicPr>
          <p:nvPr/>
        </p:nvPicPr>
        <p:blipFill rotWithShape="1">
          <a:blip r:embed="rId20"/>
          <a:srcRect l="10494" t="73071" r="56875" b="3439"/>
          <a:stretch/>
        </p:blipFill>
        <p:spPr>
          <a:xfrm>
            <a:off x="5091803" y="2783223"/>
            <a:ext cx="2983747" cy="520108"/>
          </a:xfrm>
          <a:prstGeom prst="rect">
            <a:avLst/>
          </a:prstGeom>
        </p:spPr>
      </p:pic>
      <p:sp>
        <p:nvSpPr>
          <p:cNvPr id="24" name="Rectangle 23">
            <a:extLst>
              <a:ext uri="{FF2B5EF4-FFF2-40B4-BE49-F238E27FC236}">
                <a16:creationId xmlns:a16="http://schemas.microsoft.com/office/drawing/2014/main" id="{F44EE214-FC4A-4B58-8908-5151CD31D121}"/>
              </a:ext>
            </a:extLst>
          </p:cNvPr>
          <p:cNvSpPr/>
          <p:nvPr/>
        </p:nvSpPr>
        <p:spPr>
          <a:xfrm>
            <a:off x="6373395" y="2893325"/>
            <a:ext cx="120959" cy="345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25FABDC-9698-41BE-8F56-1572007F7233}"/>
              </a:ext>
            </a:extLst>
          </p:cNvPr>
          <p:cNvSpPr/>
          <p:nvPr/>
        </p:nvSpPr>
        <p:spPr>
          <a:xfrm>
            <a:off x="6902988" y="3332176"/>
            <a:ext cx="120959" cy="345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22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fontScale="90000"/>
          </a:bodyPr>
          <a:lstStyle/>
          <a:p>
            <a:pPr algn="ctr"/>
            <a:r>
              <a:rPr lang="en-US" dirty="0"/>
              <a:t>Social Determinants of Health</a:t>
            </a:r>
            <a:br>
              <a:rPr lang="en-US" dirty="0"/>
            </a:br>
            <a:r>
              <a:rPr lang="en-US" dirty="0"/>
              <a:t>and Hypoglycemia</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064289"/>
            <a:ext cx="7886700" cy="3370129"/>
          </a:xfrm>
        </p:spPr>
        <p:txBody>
          <a:bodyPr/>
          <a:lstStyle/>
          <a:p>
            <a:r>
              <a:rPr lang="en-US" dirty="0"/>
              <a:t>Monthly Food Cycle Insecurity</a:t>
            </a:r>
          </a:p>
          <a:p>
            <a:pPr lvl="1"/>
            <a:r>
              <a:rPr lang="en-US" dirty="0"/>
              <a:t>Diabetics with income less than national median 7% more likely to be admitted to ED or hospital with hypoglycemia</a:t>
            </a:r>
          </a:p>
          <a:p>
            <a:pPr lvl="1"/>
            <a:r>
              <a:rPr lang="en-US" dirty="0"/>
              <a:t>This variance erased with federal supplemental nutrition programs</a:t>
            </a:r>
          </a:p>
          <a:p>
            <a:pPr lvl="2"/>
            <a:r>
              <a:rPr lang="en-US" dirty="0"/>
              <a:t>Cost savings $54M annually</a:t>
            </a:r>
          </a:p>
          <a:p>
            <a:r>
              <a:rPr lang="en-US" dirty="0"/>
              <a:t>Other factors</a:t>
            </a:r>
          </a:p>
          <a:p>
            <a:pPr lvl="1"/>
            <a:r>
              <a:rPr lang="en-US" dirty="0"/>
              <a:t>African- American race</a:t>
            </a:r>
          </a:p>
          <a:p>
            <a:pPr lvl="1"/>
            <a:r>
              <a:rPr lang="en-US" dirty="0"/>
              <a:t>Medicaid insurance</a:t>
            </a:r>
          </a:p>
          <a:p>
            <a:pPr lvl="1"/>
            <a:r>
              <a:rPr lang="en-US" dirty="0"/>
              <a:t>Mental health diagnosis</a:t>
            </a:r>
          </a:p>
          <a:p>
            <a:pPr lvl="1"/>
            <a:r>
              <a:rPr lang="en-US" dirty="0"/>
              <a:t>Poor care coordination								</a:t>
            </a:r>
          </a:p>
          <a:p>
            <a:endParaRPr lang="en-US" dirty="0"/>
          </a:p>
        </p:txBody>
      </p:sp>
    </p:spTree>
    <p:extLst>
      <p:ext uri="{BB962C8B-B14F-4D97-AF65-F5344CB8AC3E}">
        <p14:creationId xmlns:p14="http://schemas.microsoft.com/office/powerpoint/2010/main" val="255838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normAutofit/>
          </a:bodyPr>
          <a:lstStyle/>
          <a:p>
            <a:pPr algn="r"/>
            <a:r>
              <a:rPr lang="en-US" dirty="0"/>
              <a:t>Inpatient</a:t>
            </a:r>
            <a:br>
              <a:rPr lang="en-US" dirty="0"/>
            </a:br>
            <a:r>
              <a:rPr lang="en-US" dirty="0"/>
              <a:t>Hypoglycemia: </a:t>
            </a:r>
            <a:br>
              <a:rPr lang="en-US" dirty="0"/>
            </a:br>
            <a:r>
              <a:rPr lang="en-US" dirty="0"/>
              <a:t>What’s all the</a:t>
            </a:r>
            <a:br>
              <a:rPr lang="en-US" dirty="0"/>
            </a:br>
            <a:r>
              <a:rPr lang="en-US" dirty="0"/>
              <a:t>Fuss About?</a:t>
            </a:r>
          </a:p>
        </p:txBody>
      </p:sp>
    </p:spTree>
    <p:extLst>
      <p:ext uri="{BB962C8B-B14F-4D97-AF65-F5344CB8AC3E}">
        <p14:creationId xmlns:p14="http://schemas.microsoft.com/office/powerpoint/2010/main" val="10139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Cerebral Effects of Hypoglycemia</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r>
              <a:rPr lang="en-US" dirty="0"/>
              <a:t>Hypoglycemia</a:t>
            </a:r>
          </a:p>
          <a:p>
            <a:pPr lvl="1"/>
            <a:r>
              <a:rPr lang="en-US" dirty="0"/>
              <a:t>Cerebral intracellular “hypoxia”</a:t>
            </a:r>
          </a:p>
          <a:p>
            <a:pPr lvl="1"/>
            <a:r>
              <a:rPr lang="en-US" dirty="0"/>
              <a:t>Confusion</a:t>
            </a:r>
          </a:p>
          <a:p>
            <a:pPr lvl="1"/>
            <a:r>
              <a:rPr lang="en-US" dirty="0"/>
              <a:t>Death</a:t>
            </a:r>
          </a:p>
          <a:p>
            <a:pPr lvl="1"/>
            <a:r>
              <a:rPr lang="en-US" u="sng" dirty="0"/>
              <a:t>Hypoglycemia</a:t>
            </a:r>
            <a:r>
              <a:rPr lang="en-US" dirty="0"/>
              <a:t> = Cellular </a:t>
            </a:r>
            <a:r>
              <a:rPr lang="en-US" u="sng" dirty="0"/>
              <a:t>Hypoxia</a:t>
            </a:r>
          </a:p>
          <a:p>
            <a:pPr marL="342900" lvl="1" indent="0">
              <a:buNone/>
            </a:pPr>
            <a:r>
              <a:rPr lang="en-US" dirty="0"/>
              <a:t>					</a:t>
            </a:r>
          </a:p>
          <a:p>
            <a:endParaRPr lang="en-US" dirty="0"/>
          </a:p>
        </p:txBody>
      </p:sp>
    </p:spTree>
    <p:extLst>
      <p:ext uri="{BB962C8B-B14F-4D97-AF65-F5344CB8AC3E}">
        <p14:creationId xmlns:p14="http://schemas.microsoft.com/office/powerpoint/2010/main" val="2713750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The Rodney Dangerfield of ADEs</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r>
              <a:rPr lang="en-US" dirty="0"/>
              <a:t>“The cost of doing business.”</a:t>
            </a:r>
          </a:p>
          <a:p>
            <a:r>
              <a:rPr lang="en-US" dirty="0"/>
              <a:t>“They are OK.”</a:t>
            </a:r>
          </a:p>
          <a:p>
            <a:r>
              <a:rPr lang="en-US" dirty="0"/>
              <a:t>”Nothing bad happened”</a:t>
            </a:r>
          </a:p>
          <a:p>
            <a:r>
              <a:rPr lang="en-US" dirty="0"/>
              <a:t>”Easy to fix.”</a:t>
            </a:r>
          </a:p>
          <a:p>
            <a:pPr marL="0" indent="0">
              <a:buNone/>
            </a:pPr>
            <a:r>
              <a:rPr lang="en-US" dirty="0"/>
              <a:t>				</a:t>
            </a:r>
          </a:p>
          <a:p>
            <a:endParaRPr lang="en-US" dirty="0"/>
          </a:p>
        </p:txBody>
      </p:sp>
      <p:pic>
        <p:nvPicPr>
          <p:cNvPr id="11" name="Picture 10" descr="I get no respect.">
            <a:extLst>
              <a:ext uri="{FF2B5EF4-FFF2-40B4-BE49-F238E27FC236}">
                <a16:creationId xmlns:a16="http://schemas.microsoft.com/office/drawing/2014/main" id="{49DAE36D-B329-CE4C-A7D5-9A7F878CA36E}"/>
              </a:ext>
            </a:extLst>
          </p:cNvPr>
          <p:cNvPicPr>
            <a:picLocks noChangeAspect="1"/>
          </p:cNvPicPr>
          <p:nvPr/>
        </p:nvPicPr>
        <p:blipFill>
          <a:blip r:embed="rId3"/>
          <a:stretch>
            <a:fillRect/>
          </a:stretch>
        </p:blipFill>
        <p:spPr>
          <a:xfrm>
            <a:off x="4691833" y="2403885"/>
            <a:ext cx="3064175" cy="2375380"/>
          </a:xfrm>
          <a:prstGeom prst="rect">
            <a:avLst/>
          </a:prstGeom>
        </p:spPr>
      </p:pic>
    </p:spTree>
    <p:extLst>
      <p:ext uri="{BB962C8B-B14F-4D97-AF65-F5344CB8AC3E}">
        <p14:creationId xmlns:p14="http://schemas.microsoft.com/office/powerpoint/2010/main" val="304512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477386" y="1117409"/>
            <a:ext cx="6666614" cy="988749"/>
          </a:xfrm>
        </p:spPr>
        <p:txBody>
          <a:bodyPr>
            <a:normAutofit/>
          </a:bodyPr>
          <a:lstStyle/>
          <a:p>
            <a:pPr algn="ctr"/>
            <a:r>
              <a:rPr lang="en-US" dirty="0"/>
              <a:t>So…Is a blood glucose &lt;70 a problem?</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r>
              <a:rPr lang="en-US" dirty="0"/>
              <a:t>At minimum, every hypoglycemic event flags process errors</a:t>
            </a:r>
          </a:p>
          <a:p>
            <a:r>
              <a:rPr lang="en-US" dirty="0">
                <a:solidFill>
                  <a:srgbClr val="FF0000"/>
                </a:solidFill>
              </a:rPr>
              <a:t>Normoglycemia in hospitalized patients</a:t>
            </a:r>
          </a:p>
          <a:p>
            <a:pPr lvl="1"/>
            <a:r>
              <a:rPr lang="en-US" dirty="0">
                <a:solidFill>
                  <a:srgbClr val="FF0000"/>
                </a:solidFill>
              </a:rPr>
              <a:t>Increases Morbidity and mortality (NICE SUGAR studies, 2009)</a:t>
            </a:r>
          </a:p>
          <a:p>
            <a:pPr lvl="1"/>
            <a:r>
              <a:rPr lang="en-US" dirty="0">
                <a:solidFill>
                  <a:srgbClr val="FF0000"/>
                </a:solidFill>
              </a:rPr>
              <a:t>Target should be 140-180 mg/dL</a:t>
            </a:r>
          </a:p>
          <a:p>
            <a:r>
              <a:rPr lang="en-US" dirty="0"/>
              <a:t>ADA: &lt;54 mg/dL is clinical hypoglycemia</a:t>
            </a:r>
          </a:p>
          <a:p>
            <a:pPr lvl="1"/>
            <a:r>
              <a:rPr lang="en-US" dirty="0"/>
              <a:t>“Likely unable to rescue self”</a:t>
            </a:r>
          </a:p>
          <a:p>
            <a:pPr marL="0" indent="0">
              <a:buNone/>
            </a:pPr>
            <a:r>
              <a:rPr lang="en-US" dirty="0"/>
              <a:t>	</a:t>
            </a:r>
          </a:p>
          <a:p>
            <a:endParaRPr lang="en-US" dirty="0"/>
          </a:p>
        </p:txBody>
      </p:sp>
    </p:spTree>
    <p:extLst>
      <p:ext uri="{BB962C8B-B14F-4D97-AF65-F5344CB8AC3E}">
        <p14:creationId xmlns:p14="http://schemas.microsoft.com/office/powerpoint/2010/main" val="134359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fontScale="90000"/>
          </a:bodyPr>
          <a:lstStyle/>
          <a:p>
            <a:pPr algn="ctr"/>
            <a:r>
              <a:rPr lang="en-US" dirty="0"/>
              <a:t>Forget what you know about outpatient glucose control</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pPr marL="342900" lvl="1" indent="0">
              <a:buNone/>
            </a:pPr>
            <a:r>
              <a:rPr lang="en-US" dirty="0"/>
              <a:t>					</a:t>
            </a:r>
          </a:p>
          <a:p>
            <a:endParaRPr lang="en-US" dirty="0"/>
          </a:p>
        </p:txBody>
      </p:sp>
      <p:pic>
        <p:nvPicPr>
          <p:cNvPr id="11" name="Picture 10" descr="Hospital and ambulance clip art">
            <a:extLst>
              <a:ext uri="{FF2B5EF4-FFF2-40B4-BE49-F238E27FC236}">
                <a16:creationId xmlns:a16="http://schemas.microsoft.com/office/drawing/2014/main" id="{14870FB7-2921-BB47-B6C2-2DA65E047BA4}"/>
              </a:ext>
            </a:extLst>
          </p:cNvPr>
          <p:cNvPicPr>
            <a:picLocks noChangeAspect="1"/>
          </p:cNvPicPr>
          <p:nvPr/>
        </p:nvPicPr>
        <p:blipFill>
          <a:blip r:embed="rId3"/>
          <a:stretch>
            <a:fillRect/>
          </a:stretch>
        </p:blipFill>
        <p:spPr>
          <a:xfrm>
            <a:off x="1668513" y="2505829"/>
            <a:ext cx="1846343" cy="1846343"/>
          </a:xfrm>
          <a:prstGeom prst="rect">
            <a:avLst/>
          </a:prstGeom>
        </p:spPr>
      </p:pic>
      <p:pic>
        <p:nvPicPr>
          <p:cNvPr id="13" name="Picture 12" descr="a picture of a house with a yard">
            <a:extLst>
              <a:ext uri="{FF2B5EF4-FFF2-40B4-BE49-F238E27FC236}">
                <a16:creationId xmlns:a16="http://schemas.microsoft.com/office/drawing/2014/main" id="{E88DEE5E-C7E6-F34B-B564-1C7A91A36049}"/>
              </a:ext>
            </a:extLst>
          </p:cNvPr>
          <p:cNvPicPr>
            <a:picLocks noChangeAspect="1"/>
          </p:cNvPicPr>
          <p:nvPr/>
        </p:nvPicPr>
        <p:blipFill>
          <a:blip r:embed="rId4"/>
          <a:stretch>
            <a:fillRect/>
          </a:stretch>
        </p:blipFill>
        <p:spPr>
          <a:xfrm>
            <a:off x="4870154" y="2505829"/>
            <a:ext cx="2310572" cy="1485368"/>
          </a:xfrm>
          <a:prstGeom prst="rect">
            <a:avLst/>
          </a:prstGeom>
        </p:spPr>
      </p:pic>
      <p:pic>
        <p:nvPicPr>
          <p:cNvPr id="19" name="Picture 18" descr="Logo&#10;&#10;Description automatically generated">
            <a:extLst>
              <a:ext uri="{FF2B5EF4-FFF2-40B4-BE49-F238E27FC236}">
                <a16:creationId xmlns:a16="http://schemas.microsoft.com/office/drawing/2014/main" id="{C5AF66CF-E03A-8D44-BB4C-D4E6573B437C}"/>
              </a:ext>
            </a:extLst>
          </p:cNvPr>
          <p:cNvPicPr>
            <a:picLocks noChangeAspect="1"/>
          </p:cNvPicPr>
          <p:nvPr/>
        </p:nvPicPr>
        <p:blipFill>
          <a:blip r:embed="rId5"/>
          <a:stretch>
            <a:fillRect/>
          </a:stretch>
        </p:blipFill>
        <p:spPr>
          <a:xfrm>
            <a:off x="3619631" y="2685359"/>
            <a:ext cx="1047750" cy="1085850"/>
          </a:xfrm>
          <a:prstGeom prst="rect">
            <a:avLst/>
          </a:prstGeom>
        </p:spPr>
      </p:pic>
    </p:spTree>
    <p:extLst>
      <p:ext uri="{BB962C8B-B14F-4D97-AF65-F5344CB8AC3E}">
        <p14:creationId xmlns:p14="http://schemas.microsoft.com/office/powerpoint/2010/main" val="310476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Let’s Talk Physiology!</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r>
              <a:rPr lang="en-US" altLang="en-US" dirty="0"/>
              <a:t>When the blood sugar drops…what happens?</a:t>
            </a:r>
          </a:p>
          <a:p>
            <a:pPr marL="0" indent="0">
              <a:buNone/>
            </a:pPr>
            <a:endParaRPr lang="en-US" dirty="0"/>
          </a:p>
        </p:txBody>
      </p:sp>
      <p:pic>
        <p:nvPicPr>
          <p:cNvPr id="12" name="Picture 11" descr="blood sugar process">
            <a:extLst>
              <a:ext uri="{FF2B5EF4-FFF2-40B4-BE49-F238E27FC236}">
                <a16:creationId xmlns:a16="http://schemas.microsoft.com/office/drawing/2014/main" id="{7099A6E6-255C-EE4F-BFD1-C7344A0BD8B7}"/>
              </a:ext>
            </a:extLst>
          </p:cNvPr>
          <p:cNvPicPr>
            <a:picLocks noChangeAspect="1"/>
          </p:cNvPicPr>
          <p:nvPr/>
        </p:nvPicPr>
        <p:blipFill>
          <a:blip r:embed="rId3"/>
          <a:stretch>
            <a:fillRect/>
          </a:stretch>
        </p:blipFill>
        <p:spPr>
          <a:xfrm>
            <a:off x="1245721" y="2412536"/>
            <a:ext cx="6789335" cy="3450871"/>
          </a:xfrm>
          <a:prstGeom prst="rect">
            <a:avLst/>
          </a:prstGeom>
        </p:spPr>
      </p:pic>
    </p:spTree>
    <p:extLst>
      <p:ext uri="{BB962C8B-B14F-4D97-AF65-F5344CB8AC3E}">
        <p14:creationId xmlns:p14="http://schemas.microsoft.com/office/powerpoint/2010/main" val="33239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Let’s Talk More Physiology!</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8650" y="2119844"/>
            <a:ext cx="7886700" cy="3370129"/>
          </a:xfrm>
        </p:spPr>
        <p:txBody>
          <a:bodyPr/>
          <a:lstStyle/>
          <a:p>
            <a:r>
              <a:rPr lang="en-US" altLang="en-US" dirty="0"/>
              <a:t>And when the glycogen is used up…what happens?</a:t>
            </a:r>
          </a:p>
          <a:p>
            <a:pPr marL="0" indent="0">
              <a:buNone/>
            </a:pPr>
            <a:endParaRPr lang="en-US" dirty="0"/>
          </a:p>
        </p:txBody>
      </p:sp>
      <p:pic>
        <p:nvPicPr>
          <p:cNvPr id="12" name="Picture 11" descr="Graphical user interface&#10;&#10;Description automatically generated with medium confidence">
            <a:extLst>
              <a:ext uri="{FF2B5EF4-FFF2-40B4-BE49-F238E27FC236}">
                <a16:creationId xmlns:a16="http://schemas.microsoft.com/office/drawing/2014/main" id="{7099A6E6-255C-EE4F-BFD1-C7344A0BD8B7}"/>
              </a:ext>
            </a:extLst>
          </p:cNvPr>
          <p:cNvPicPr>
            <a:picLocks noChangeAspect="1"/>
          </p:cNvPicPr>
          <p:nvPr/>
        </p:nvPicPr>
        <p:blipFill>
          <a:blip r:embed="rId3"/>
          <a:stretch>
            <a:fillRect/>
          </a:stretch>
        </p:blipFill>
        <p:spPr>
          <a:xfrm>
            <a:off x="1245721" y="2412536"/>
            <a:ext cx="6789335" cy="3450871"/>
          </a:xfrm>
          <a:prstGeom prst="rect">
            <a:avLst/>
          </a:prstGeom>
        </p:spPr>
      </p:pic>
      <p:pic>
        <p:nvPicPr>
          <p:cNvPr id="11" name="Picture 10" descr="glycogen process">
            <a:extLst>
              <a:ext uri="{FF2B5EF4-FFF2-40B4-BE49-F238E27FC236}">
                <a16:creationId xmlns:a16="http://schemas.microsoft.com/office/drawing/2014/main" id="{B14ED29A-D260-914A-8DC8-2F482120ECFF}"/>
              </a:ext>
            </a:extLst>
          </p:cNvPr>
          <p:cNvPicPr>
            <a:picLocks noChangeAspect="1"/>
          </p:cNvPicPr>
          <p:nvPr/>
        </p:nvPicPr>
        <p:blipFill>
          <a:blip r:embed="rId4"/>
          <a:stretch>
            <a:fillRect/>
          </a:stretch>
        </p:blipFill>
        <p:spPr>
          <a:xfrm>
            <a:off x="1264921" y="2412536"/>
            <a:ext cx="6770135" cy="3486150"/>
          </a:xfrm>
          <a:prstGeom prst="rect">
            <a:avLst/>
          </a:prstGeom>
        </p:spPr>
      </p:pic>
    </p:spTree>
    <p:extLst>
      <p:ext uri="{BB962C8B-B14F-4D97-AF65-F5344CB8AC3E}">
        <p14:creationId xmlns:p14="http://schemas.microsoft.com/office/powerpoint/2010/main" val="317568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fontScale="90000"/>
          </a:bodyPr>
          <a:lstStyle/>
          <a:p>
            <a:r>
              <a:rPr lang="en-US" altLang="en-US" dirty="0">
                <a:cs typeface="Arial" panose="020B0604020202020204" pitchFamily="34" charset="0"/>
              </a:rPr>
              <a:t>And when an Inpatient becomes hypoglycemic, what can they do?</a:t>
            </a:r>
            <a:endParaRPr lang="en-US" dirty="0"/>
          </a:p>
        </p:txBody>
      </p:sp>
      <p:pic>
        <p:nvPicPr>
          <p:cNvPr id="19" name="Picture 18" descr="A tray of cookies, a candle and lunch box">
            <a:extLst>
              <a:ext uri="{FF2B5EF4-FFF2-40B4-BE49-F238E27FC236}">
                <a16:creationId xmlns:a16="http://schemas.microsoft.com/office/drawing/2014/main" id="{CFAACBA1-21E9-EC4C-B5C9-1CBE44C63CC2}"/>
              </a:ext>
            </a:extLst>
          </p:cNvPr>
          <p:cNvPicPr>
            <a:picLocks noChangeAspect="1"/>
          </p:cNvPicPr>
          <p:nvPr/>
        </p:nvPicPr>
        <p:blipFill>
          <a:blip r:embed="rId3"/>
          <a:stretch>
            <a:fillRect/>
          </a:stretch>
        </p:blipFill>
        <p:spPr>
          <a:xfrm>
            <a:off x="1467294" y="2279863"/>
            <a:ext cx="6539060" cy="3549251"/>
          </a:xfrm>
          <a:prstGeom prst="rect">
            <a:avLst/>
          </a:prstGeom>
        </p:spPr>
      </p:pic>
    </p:spTree>
    <p:extLst>
      <p:ext uri="{BB962C8B-B14F-4D97-AF65-F5344CB8AC3E}">
        <p14:creationId xmlns:p14="http://schemas.microsoft.com/office/powerpoint/2010/main" val="186906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normAutofit/>
          </a:bodyPr>
          <a:lstStyle/>
          <a:p>
            <a:pPr algn="r"/>
            <a:r>
              <a:rPr lang="en-US" dirty="0"/>
              <a:t>How Do We</a:t>
            </a:r>
            <a:br>
              <a:rPr lang="en-US" dirty="0"/>
            </a:br>
            <a:r>
              <a:rPr lang="en-US" dirty="0"/>
              <a:t>Find The Data?</a:t>
            </a:r>
          </a:p>
        </p:txBody>
      </p:sp>
    </p:spTree>
    <p:extLst>
      <p:ext uri="{BB962C8B-B14F-4D97-AF65-F5344CB8AC3E}">
        <p14:creationId xmlns:p14="http://schemas.microsoft.com/office/powerpoint/2010/main" val="8949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7" name="TextBox 6">
            <a:extLst>
              <a:ext uri="{FF2B5EF4-FFF2-40B4-BE49-F238E27FC236}">
                <a16:creationId xmlns:a16="http://schemas.microsoft.com/office/drawing/2014/main" id="{86D9419D-91C8-4DB0-A3A2-86519942ECA6}"/>
              </a:ext>
            </a:extLst>
          </p:cNvPr>
          <p:cNvSpPr txBox="1"/>
          <p:nvPr/>
        </p:nvSpPr>
        <p:spPr>
          <a:xfrm>
            <a:off x="628650" y="1690689"/>
            <a:ext cx="771246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Lines have been muted upon entry to reduce background noise</a:t>
            </a:r>
          </a:p>
          <a:p>
            <a:pPr marL="285750" indent="-285750">
              <a:buFont typeface="Arial" panose="020B0604020202020204" pitchFamily="34" charset="0"/>
              <a:buChar char="•"/>
            </a:pPr>
            <a:r>
              <a:rPr lang="en-US" dirty="0"/>
              <a:t>We encourage you to ask questions for the presenter(s) throughout the event using the Q&amp;A feature</a:t>
            </a:r>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Please direct technical needs and questions to the Chat Box</a:t>
            </a:r>
          </a:p>
        </p:txBody>
      </p:sp>
      <p:pic>
        <p:nvPicPr>
          <p:cNvPr id="4" name="Picture 3" descr="Question and Answer icon">
            <a:extLst>
              <a:ext uri="{FF2B5EF4-FFF2-40B4-BE49-F238E27FC236}">
                <a16:creationId xmlns:a16="http://schemas.microsoft.com/office/drawing/2014/main" id="{5940B4FD-9C30-4124-96A0-1196923667DA}"/>
              </a:ext>
            </a:extLst>
          </p:cNvPr>
          <p:cNvPicPr>
            <a:picLocks noChangeAspect="1"/>
          </p:cNvPicPr>
          <p:nvPr/>
        </p:nvPicPr>
        <p:blipFill>
          <a:blip r:embed="rId3"/>
          <a:stretch>
            <a:fillRect/>
          </a:stretch>
        </p:blipFill>
        <p:spPr>
          <a:xfrm>
            <a:off x="1007116" y="2686417"/>
            <a:ext cx="1057275" cy="885825"/>
          </a:xfrm>
          <a:prstGeom prst="rect">
            <a:avLst/>
          </a:prstGeom>
        </p:spPr>
      </p:pic>
      <p:pic>
        <p:nvPicPr>
          <p:cNvPr id="8" name="Picture 7" descr="Chat icon">
            <a:extLst>
              <a:ext uri="{FF2B5EF4-FFF2-40B4-BE49-F238E27FC236}">
                <a16:creationId xmlns:a16="http://schemas.microsoft.com/office/drawing/2014/main" id="{FB835FE8-1BCC-49DE-B9A4-A5E27EDD75D9}"/>
              </a:ext>
            </a:extLst>
          </p:cNvPr>
          <p:cNvPicPr>
            <a:picLocks noChangeAspect="1"/>
          </p:cNvPicPr>
          <p:nvPr/>
        </p:nvPicPr>
        <p:blipFill>
          <a:blip r:embed="rId4"/>
          <a:stretch>
            <a:fillRect/>
          </a:stretch>
        </p:blipFill>
        <p:spPr>
          <a:xfrm>
            <a:off x="1007116" y="4391654"/>
            <a:ext cx="1114425" cy="914400"/>
          </a:xfrm>
          <a:prstGeom prst="rect">
            <a:avLst/>
          </a:prstGeom>
        </p:spPr>
      </p:pic>
      <p:pic>
        <p:nvPicPr>
          <p:cNvPr id="9" name="Picture 8">
            <a:extLst>
              <a:ext uri="{FF2B5EF4-FFF2-40B4-BE49-F238E27FC236}">
                <a16:creationId xmlns:a16="http://schemas.microsoft.com/office/drawing/2014/main" id="{5998F613-C30B-4419-BD52-464CBB664E9C}"/>
              </a:ext>
            </a:extLst>
          </p:cNvPr>
          <p:cNvPicPr>
            <a:picLocks noChangeAspect="1"/>
          </p:cNvPicPr>
          <p:nvPr/>
        </p:nvPicPr>
        <p:blipFill>
          <a:blip r:embed="rId5"/>
          <a:stretch>
            <a:fillRect/>
          </a:stretch>
        </p:blipFill>
        <p:spPr>
          <a:xfrm>
            <a:off x="390836" y="6157565"/>
            <a:ext cx="7181710" cy="670618"/>
          </a:xfrm>
          <a:prstGeom prst="rect">
            <a:avLst/>
          </a:prstGeom>
        </p:spPr>
      </p:pic>
    </p:spTree>
    <p:extLst>
      <p:ext uri="{BB962C8B-B14F-4D97-AF65-F5344CB8AC3E}">
        <p14:creationId xmlns:p14="http://schemas.microsoft.com/office/powerpoint/2010/main" val="1624193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The Three Paths to Truth</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									</a:t>
            </a:r>
          </a:p>
          <a:p>
            <a:endParaRPr lang="en-US" dirty="0"/>
          </a:p>
        </p:txBody>
      </p:sp>
      <p:graphicFrame>
        <p:nvGraphicFramePr>
          <p:cNvPr id="4" name="Table 10" descr="The Three Paths to Truth chart">
            <a:extLst>
              <a:ext uri="{FF2B5EF4-FFF2-40B4-BE49-F238E27FC236}">
                <a16:creationId xmlns:a16="http://schemas.microsoft.com/office/drawing/2014/main" id="{644AF16D-B3F2-6941-9957-52136C90AEAE}"/>
              </a:ext>
            </a:extLst>
          </p:cNvPr>
          <p:cNvGraphicFramePr>
            <a:graphicFrameLocks noGrp="1"/>
          </p:cNvGraphicFramePr>
          <p:nvPr>
            <p:extLst>
              <p:ext uri="{D42A27DB-BD31-4B8C-83A1-F6EECF244321}">
                <p14:modId xmlns:p14="http://schemas.microsoft.com/office/powerpoint/2010/main" val="659021155"/>
              </p:ext>
            </p:extLst>
          </p:nvPr>
        </p:nvGraphicFramePr>
        <p:xfrm>
          <a:off x="1691464" y="1897902"/>
          <a:ext cx="6095999" cy="1872615"/>
        </p:xfrm>
        <a:graphic>
          <a:graphicData uri="http://schemas.openxmlformats.org/drawingml/2006/table">
            <a:tbl>
              <a:tblPr firstRow="1" bandRow="1">
                <a:tableStyleId>{5C22544A-7EE6-4342-B048-85BDC9FD1C3A}</a:tableStyleId>
              </a:tblPr>
              <a:tblGrid>
                <a:gridCol w="1681716">
                  <a:extLst>
                    <a:ext uri="{9D8B030D-6E8A-4147-A177-3AD203B41FA5}">
                      <a16:colId xmlns:a16="http://schemas.microsoft.com/office/drawing/2014/main" val="1711649600"/>
                    </a:ext>
                  </a:extLst>
                </a:gridCol>
                <a:gridCol w="1826142">
                  <a:extLst>
                    <a:ext uri="{9D8B030D-6E8A-4147-A177-3AD203B41FA5}">
                      <a16:colId xmlns:a16="http://schemas.microsoft.com/office/drawing/2014/main" val="1073379000"/>
                    </a:ext>
                  </a:extLst>
                </a:gridCol>
                <a:gridCol w="2588141">
                  <a:extLst>
                    <a:ext uri="{9D8B030D-6E8A-4147-A177-3AD203B41FA5}">
                      <a16:colId xmlns:a16="http://schemas.microsoft.com/office/drawing/2014/main" val="3607134839"/>
                    </a:ext>
                  </a:extLst>
                </a:gridCol>
              </a:tblGrid>
              <a:tr h="278130">
                <a:tc>
                  <a:txBody>
                    <a:bodyPr/>
                    <a:lstStyle/>
                    <a:p>
                      <a:r>
                        <a:rPr lang="en-US" sz="1000" dirty="0"/>
                        <a:t>Path</a:t>
                      </a:r>
                    </a:p>
                  </a:txBody>
                  <a:tcPr marL="68580" marR="68580" marT="34290" marB="34290"/>
                </a:tc>
                <a:tc>
                  <a:txBody>
                    <a:bodyPr/>
                    <a:lstStyle/>
                    <a:p>
                      <a:r>
                        <a:rPr lang="en-US" sz="1000" dirty="0"/>
                        <a:t>Pros</a:t>
                      </a:r>
                    </a:p>
                  </a:txBody>
                  <a:tcPr marL="68580" marR="68580" marT="34290" marB="34290"/>
                </a:tc>
                <a:tc>
                  <a:txBody>
                    <a:bodyPr/>
                    <a:lstStyle/>
                    <a:p>
                      <a:r>
                        <a:rPr lang="en-US" sz="1000" dirty="0"/>
                        <a:t>Cons</a:t>
                      </a:r>
                    </a:p>
                  </a:txBody>
                  <a:tcPr marL="68580" marR="68580" marT="34290" marB="34290"/>
                </a:tc>
                <a:extLst>
                  <a:ext uri="{0D108BD9-81ED-4DB2-BD59-A6C34878D82A}">
                    <a16:rowId xmlns:a16="http://schemas.microsoft.com/office/drawing/2014/main" val="2206010994"/>
                  </a:ext>
                </a:extLst>
              </a:tr>
              <a:tr h="685800">
                <a:tc>
                  <a:txBody>
                    <a:bodyPr/>
                    <a:lstStyle/>
                    <a:p>
                      <a:r>
                        <a:rPr lang="en-US" sz="1000" dirty="0"/>
                        <a:t>Administrative Data</a:t>
                      </a:r>
                    </a:p>
                  </a:txBody>
                  <a:tcPr marL="68580" marR="68580" marT="34290" marB="34290"/>
                </a:tc>
                <a:tc>
                  <a:txBody>
                    <a:bodyPr/>
                    <a:lstStyle/>
                    <a:p>
                      <a:r>
                        <a:rPr lang="en-US" sz="1000" dirty="0"/>
                        <a:t>Easy. </a:t>
                      </a:r>
                    </a:p>
                    <a:p>
                      <a:r>
                        <a:rPr lang="en-US" sz="1000" dirty="0"/>
                        <a:t>May meet reporting requirements</a:t>
                      </a:r>
                    </a:p>
                  </a:txBody>
                  <a:tcPr marL="68580" marR="68580" marT="34290" marB="34290"/>
                </a:tc>
                <a:tc>
                  <a:txBody>
                    <a:bodyPr/>
                    <a:lstStyle/>
                    <a:p>
                      <a:r>
                        <a:rPr lang="en-US" sz="1000" dirty="0"/>
                        <a:t>Delayed. </a:t>
                      </a:r>
                    </a:p>
                    <a:p>
                      <a:r>
                        <a:rPr lang="en-US" sz="1000" dirty="0"/>
                        <a:t>Not Timely for rapid PDCA/QI cycles</a:t>
                      </a:r>
                      <a:br>
                        <a:rPr lang="en-US" sz="1000" dirty="0"/>
                      </a:br>
                      <a:r>
                        <a:rPr lang="en-US" sz="1000" dirty="0"/>
                        <a:t>Low Sensitivity. </a:t>
                      </a:r>
                    </a:p>
                    <a:p>
                      <a:r>
                        <a:rPr lang="en-US" sz="1000" dirty="0"/>
                        <a:t>Variable Specificity</a:t>
                      </a:r>
                    </a:p>
                  </a:txBody>
                  <a:tcPr marL="68580" marR="68580" marT="34290" marB="34290"/>
                </a:tc>
                <a:extLst>
                  <a:ext uri="{0D108BD9-81ED-4DB2-BD59-A6C34878D82A}">
                    <a16:rowId xmlns:a16="http://schemas.microsoft.com/office/drawing/2014/main" val="1418817813"/>
                  </a:ext>
                </a:extLst>
              </a:tr>
              <a:tr h="531495">
                <a:tc>
                  <a:txBody>
                    <a:bodyPr/>
                    <a:lstStyle/>
                    <a:p>
                      <a:r>
                        <a:rPr lang="en-US" sz="1000" dirty="0"/>
                        <a:t>Complex Clinical Data</a:t>
                      </a:r>
                    </a:p>
                  </a:txBody>
                  <a:tcPr marL="68580" marR="68580" marT="34290" marB="34290"/>
                </a:tc>
                <a:tc>
                  <a:txBody>
                    <a:bodyPr/>
                    <a:lstStyle/>
                    <a:p>
                      <a:r>
                        <a:rPr lang="en-US" sz="1000" dirty="0"/>
                        <a:t>Requires Relational Data Base, Custom Reports, and IT prioritization</a:t>
                      </a:r>
                    </a:p>
                  </a:txBody>
                  <a:tcPr marL="68580" marR="68580" marT="34290" marB="34290"/>
                </a:tc>
                <a:tc>
                  <a:txBody>
                    <a:bodyPr/>
                    <a:lstStyle/>
                    <a:p>
                      <a:r>
                        <a:rPr lang="en-US" sz="1000" dirty="0"/>
                        <a:t>Timely</a:t>
                      </a:r>
                    </a:p>
                    <a:p>
                      <a:r>
                        <a:rPr lang="en-US" sz="1000" dirty="0"/>
                        <a:t>Accurate</a:t>
                      </a:r>
                    </a:p>
                  </a:txBody>
                  <a:tcPr marL="68580" marR="68580" marT="34290" marB="34290"/>
                </a:tc>
                <a:extLst>
                  <a:ext uri="{0D108BD9-81ED-4DB2-BD59-A6C34878D82A}">
                    <a16:rowId xmlns:a16="http://schemas.microsoft.com/office/drawing/2014/main" val="333053482"/>
                  </a:ext>
                </a:extLst>
              </a:tr>
              <a:tr h="377190">
                <a:tc>
                  <a:txBody>
                    <a:bodyPr/>
                    <a:lstStyle/>
                    <a:p>
                      <a:r>
                        <a:rPr lang="en-US" sz="1000" dirty="0"/>
                        <a:t>Simple Clinical Data</a:t>
                      </a:r>
                    </a:p>
                  </a:txBody>
                  <a:tcPr marL="68580" marR="68580" marT="34290" marB="34290"/>
                </a:tc>
                <a:tc>
                  <a:txBody>
                    <a:bodyPr/>
                    <a:lstStyle/>
                    <a:p>
                      <a:r>
                        <a:rPr lang="en-US" sz="1000" dirty="0"/>
                        <a:t>Ideal for low volume CAH. Little if any IT support needed</a:t>
                      </a:r>
                    </a:p>
                  </a:txBody>
                  <a:tcPr marL="68580" marR="68580" marT="34290" marB="34290"/>
                </a:tc>
                <a:tc>
                  <a:txBody>
                    <a:bodyPr/>
                    <a:lstStyle/>
                    <a:p>
                      <a:r>
                        <a:rPr lang="en-US" sz="1000" dirty="0"/>
                        <a:t>Some, but often minimal human time</a:t>
                      </a:r>
                    </a:p>
                  </a:txBody>
                  <a:tcPr marL="68580" marR="68580" marT="34290" marB="34290"/>
                </a:tc>
                <a:extLst>
                  <a:ext uri="{0D108BD9-81ED-4DB2-BD59-A6C34878D82A}">
                    <a16:rowId xmlns:a16="http://schemas.microsoft.com/office/drawing/2014/main" val="1255767505"/>
                  </a:ext>
                </a:extLst>
              </a:tr>
            </a:tbl>
          </a:graphicData>
        </a:graphic>
      </p:graphicFrame>
    </p:spTree>
    <p:extLst>
      <p:ext uri="{BB962C8B-B14F-4D97-AF65-F5344CB8AC3E}">
        <p14:creationId xmlns:p14="http://schemas.microsoft.com/office/powerpoint/2010/main" val="32320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r>
              <a:rPr lang="en-US" dirty="0"/>
              <a:t>Simple Data Example</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p:txBody>
          <a:bodyPr/>
          <a:lstStyle/>
          <a:p>
            <a:pPr marL="0" indent="0">
              <a:buNone/>
            </a:pPr>
            <a:r>
              <a:rPr lang="en-US" dirty="0"/>
              <a:t>								</a:t>
            </a:r>
          </a:p>
          <a:p>
            <a:pPr marL="0" indent="0">
              <a:buNone/>
            </a:pPr>
            <a:r>
              <a:rPr lang="en-US" dirty="0"/>
              <a:t>		</a:t>
            </a:r>
          </a:p>
          <a:p>
            <a:endParaRPr lang="en-US" dirty="0"/>
          </a:p>
        </p:txBody>
      </p:sp>
      <p:sp>
        <p:nvSpPr>
          <p:cNvPr id="18" name="Content Placeholder 2">
            <a:extLst>
              <a:ext uri="{FF2B5EF4-FFF2-40B4-BE49-F238E27FC236}">
                <a16:creationId xmlns:a16="http://schemas.microsoft.com/office/drawing/2014/main" id="{8560F52F-5A4E-034D-BE1C-2B7CF3998F04}"/>
              </a:ext>
            </a:extLst>
          </p:cNvPr>
          <p:cNvSpPr txBox="1">
            <a:spLocks/>
          </p:cNvSpPr>
          <p:nvPr/>
        </p:nvSpPr>
        <p:spPr>
          <a:xfrm>
            <a:off x="733983" y="2066449"/>
            <a:ext cx="7886700" cy="3263504"/>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500" indent="-342900" defTabSz="685800">
              <a:spcBef>
                <a:spcPts val="750"/>
              </a:spcBef>
            </a:pPr>
            <a:r>
              <a:rPr lang="en-US" sz="2100" dirty="0">
                <a:solidFill>
                  <a:prstClr val="black"/>
                </a:solidFill>
                <a:latin typeface="Calibri" panose="020F0502020204030204"/>
                <a:cs typeface="Calibri"/>
              </a:rPr>
              <a:t>How often do you see a glucose &lt;50 in a patient NOT on insulin?</a:t>
            </a:r>
          </a:p>
          <a:p>
            <a:pPr marL="909400" lvl="1" indent="-342900" defTabSz="685800">
              <a:spcBef>
                <a:spcPts val="375"/>
              </a:spcBef>
            </a:pPr>
            <a:r>
              <a:rPr lang="en-US" sz="1800" dirty="0">
                <a:solidFill>
                  <a:prstClr val="black"/>
                </a:solidFill>
                <a:latin typeface="Calibri" panose="020F0502020204030204"/>
                <a:cs typeface="Calibri"/>
              </a:rPr>
              <a:t>Assume on insulin</a:t>
            </a:r>
          </a:p>
          <a:p>
            <a:pPr marL="566500" indent="-342900" defTabSz="685800">
              <a:spcBef>
                <a:spcPts val="750"/>
              </a:spcBef>
            </a:pPr>
            <a:r>
              <a:rPr lang="en-US" sz="2100" dirty="0">
                <a:solidFill>
                  <a:prstClr val="black"/>
                </a:solidFill>
                <a:latin typeface="Calibri" panose="020F0502020204030204"/>
                <a:cs typeface="Calibri"/>
              </a:rPr>
              <a:t>Count all patients who had a glucose &lt;50 during a single admission this month. Remove duplicates.(NUMERATOR)</a:t>
            </a:r>
          </a:p>
          <a:p>
            <a:pPr marL="566500" indent="-342900" defTabSz="685800">
              <a:spcBef>
                <a:spcPts val="750"/>
              </a:spcBef>
            </a:pPr>
            <a:r>
              <a:rPr lang="en-US" sz="2100" dirty="0">
                <a:solidFill>
                  <a:prstClr val="black"/>
                </a:solidFill>
                <a:latin typeface="Calibri" panose="020F0502020204030204"/>
                <a:cs typeface="Calibri"/>
              </a:rPr>
              <a:t>Count all patients who received insulin this month.(DENOMINATOR)</a:t>
            </a:r>
          </a:p>
          <a:p>
            <a:pPr marL="480775" indent="-171450" defTabSz="685800">
              <a:spcBef>
                <a:spcPts val="750"/>
              </a:spcBef>
              <a:buFont typeface="Wingdings"/>
              <a:buChar char="Ø"/>
            </a:pPr>
            <a:r>
              <a:rPr lang="en-US" sz="2100" dirty="0">
                <a:solidFill>
                  <a:prstClr val="black"/>
                </a:solidFill>
                <a:latin typeface="Calibri" panose="020F0502020204030204"/>
                <a:cs typeface="Calibri"/>
              </a:rPr>
              <a:t> Divide Numerator by Denominator = RATE for month.</a:t>
            </a:r>
          </a:p>
          <a:p>
            <a:pPr marL="416481" indent="-171450" defTabSz="685800">
              <a:spcBef>
                <a:spcPts val="750"/>
              </a:spcBef>
            </a:pPr>
            <a:r>
              <a:rPr lang="en-US" sz="2100" dirty="0">
                <a:solidFill>
                  <a:prstClr val="black"/>
                </a:solidFill>
                <a:latin typeface="Calibri" panose="020F0502020204030204"/>
                <a:cs typeface="Calibri"/>
              </a:rPr>
              <a:t>   CLOSE ENOUGH</a:t>
            </a:r>
            <a:endParaRPr lang="en-US" sz="2100" dirty="0">
              <a:solidFill>
                <a:prstClr val="black"/>
              </a:solidFill>
              <a:latin typeface="Calibri" panose="020F0502020204030204"/>
            </a:endParaRPr>
          </a:p>
          <a:p>
            <a:pPr marL="171450" indent="-171450" defTabSz="685800">
              <a:spcBef>
                <a:spcPts val="750"/>
              </a:spcBef>
            </a:pPr>
            <a:endParaRPr lang="en-US" sz="2100" dirty="0">
              <a:solidFill>
                <a:prstClr val="black"/>
              </a:solidFill>
              <a:latin typeface="Calibri" panose="020F0502020204030204"/>
              <a:cs typeface="Calibri"/>
            </a:endParaRPr>
          </a:p>
        </p:txBody>
      </p:sp>
      <p:pic>
        <p:nvPicPr>
          <p:cNvPr id="12" name="Picture 11" descr="A painting of a person&#10;&#10;Description automatically generated with medium confidence">
            <a:extLst>
              <a:ext uri="{FF2B5EF4-FFF2-40B4-BE49-F238E27FC236}">
                <a16:creationId xmlns:a16="http://schemas.microsoft.com/office/drawing/2014/main" id="{5A47D73F-7A40-944F-A240-DA3F0239AF66}"/>
              </a:ext>
            </a:extLst>
          </p:cNvPr>
          <p:cNvPicPr>
            <a:picLocks noChangeAspect="1"/>
          </p:cNvPicPr>
          <p:nvPr/>
        </p:nvPicPr>
        <p:blipFill>
          <a:blip r:embed="rId3"/>
          <a:stretch>
            <a:fillRect/>
          </a:stretch>
        </p:blipFill>
        <p:spPr>
          <a:xfrm>
            <a:off x="7602582" y="3186035"/>
            <a:ext cx="1279760" cy="1605516"/>
          </a:xfrm>
          <a:prstGeom prst="rect">
            <a:avLst/>
          </a:prstGeom>
        </p:spPr>
      </p:pic>
    </p:spTree>
    <p:extLst>
      <p:ext uri="{BB962C8B-B14F-4D97-AF65-F5344CB8AC3E}">
        <p14:creationId xmlns:p14="http://schemas.microsoft.com/office/powerpoint/2010/main" val="16026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normAutofit/>
          </a:bodyPr>
          <a:lstStyle/>
          <a:p>
            <a:pPr algn="r"/>
            <a:r>
              <a:rPr lang="en-US" dirty="0"/>
              <a:t>What are the Keys</a:t>
            </a:r>
            <a:br>
              <a:rPr lang="en-US" dirty="0"/>
            </a:br>
            <a:r>
              <a:rPr lang="en-US" dirty="0"/>
              <a:t>to Prevention?</a:t>
            </a:r>
          </a:p>
        </p:txBody>
      </p:sp>
      <p:sp>
        <p:nvSpPr>
          <p:cNvPr id="3" name="Text Placeholder 2">
            <a:extLst>
              <a:ext uri="{FF2B5EF4-FFF2-40B4-BE49-F238E27FC236}">
                <a16:creationId xmlns:a16="http://schemas.microsoft.com/office/drawing/2014/main" id="{5C4FFF85-6406-F648-A48C-EA6A28F46A28}"/>
              </a:ext>
            </a:extLst>
          </p:cNvPr>
          <p:cNvSpPr>
            <a:spLocks noGrp="1"/>
          </p:cNvSpPr>
          <p:nvPr>
            <p:ph type="body" idx="1"/>
          </p:nvPr>
        </p:nvSpPr>
        <p:spPr/>
        <p:txBody>
          <a:bodyPr/>
          <a:lstStyle/>
          <a:p>
            <a:endParaRPr lang="en-US" dirty="0"/>
          </a:p>
          <a:p>
            <a:pPr algn="r"/>
            <a:r>
              <a:rPr lang="en-US" sz="2400" dirty="0"/>
              <a:t>Proven Strategies That Work</a:t>
            </a:r>
          </a:p>
        </p:txBody>
      </p:sp>
    </p:spTree>
    <p:extLst>
      <p:ext uri="{BB962C8B-B14F-4D97-AF65-F5344CB8AC3E}">
        <p14:creationId xmlns:p14="http://schemas.microsoft.com/office/powerpoint/2010/main" val="225060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What Physicians Can Do</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469411"/>
            <a:ext cx="7886700" cy="3370129"/>
          </a:xfrm>
        </p:spPr>
        <p:txBody>
          <a:bodyPr/>
          <a:lstStyle/>
          <a:p>
            <a:pPr lvl="1"/>
            <a:r>
              <a:rPr lang="en-US" altLang="en-US" sz="2100" dirty="0">
                <a:latin typeface="Arial" panose="020B0604020202020204" pitchFamily="34" charset="0"/>
                <a:ea typeface="Calibri Light" panose="020F0302020204030204" pitchFamily="34" charset="0"/>
                <a:cs typeface="Arial" panose="020B0604020202020204" pitchFamily="34" charset="0"/>
              </a:rPr>
              <a:t>Target range 140 -180 !!</a:t>
            </a:r>
          </a:p>
          <a:p>
            <a:pPr lvl="1"/>
            <a:r>
              <a:rPr lang="en-US" altLang="en-US" sz="2100" dirty="0">
                <a:latin typeface="Arial" panose="020B0604020202020204" pitchFamily="34" charset="0"/>
                <a:ea typeface="Calibri Light" panose="020F0302020204030204" pitchFamily="34" charset="0"/>
                <a:cs typeface="Arial" panose="020B0604020202020204" pitchFamily="34" charset="0"/>
              </a:rPr>
              <a:t>Basal + Bolus + Correction for </a:t>
            </a:r>
            <a:r>
              <a:rPr lang="en-US" altLang="en-US" sz="2100" i="1" dirty="0">
                <a:latin typeface="Arial" panose="020B0604020202020204" pitchFamily="34" charset="0"/>
                <a:ea typeface="Calibri Light" panose="020F0302020204030204" pitchFamily="34" charset="0"/>
                <a:cs typeface="Arial" panose="020B0604020202020204" pitchFamily="34" charset="0"/>
              </a:rPr>
              <a:t>all patients who are eating</a:t>
            </a:r>
          </a:p>
          <a:p>
            <a:pPr lvl="1"/>
            <a:r>
              <a:rPr lang="en-US" altLang="en-US" sz="2100" dirty="0">
                <a:latin typeface="Arial" panose="020B0604020202020204" pitchFamily="34" charset="0"/>
                <a:ea typeface="Calibri Light" panose="020F0302020204030204" pitchFamily="34" charset="0"/>
                <a:cs typeface="Arial" panose="020B0604020202020204" pitchFamily="34" charset="0"/>
              </a:rPr>
              <a:t>Basal + Correction for non-critically ill patients who are nothing by mouth (NPO) or on 24-hour feeds</a:t>
            </a:r>
          </a:p>
          <a:p>
            <a:pPr marL="342900" lvl="1" indent="0">
              <a:buNone/>
            </a:pPr>
            <a:endParaRPr lang="en-US" dirty="0"/>
          </a:p>
          <a:p>
            <a:pPr marL="342900" lvl="1" indent="0" algn="ctr">
              <a:buNone/>
            </a:pPr>
            <a:r>
              <a:rPr lang="en-US" dirty="0"/>
              <a:t>					</a:t>
            </a:r>
            <a:r>
              <a:rPr lang="en-US" sz="2100" dirty="0">
                <a:solidFill>
                  <a:srgbClr val="FF0000"/>
                </a:solidFill>
              </a:rPr>
              <a:t>BASAL INSULIN FOR EVERYBODY!</a:t>
            </a:r>
            <a:r>
              <a:rPr lang="en-US" dirty="0"/>
              <a:t>		</a:t>
            </a:r>
          </a:p>
          <a:p>
            <a:endParaRPr lang="en-US" dirty="0"/>
          </a:p>
        </p:txBody>
      </p:sp>
      <p:sp>
        <p:nvSpPr>
          <p:cNvPr id="18" name="Rectangle 17" descr="Bullseye">
            <a:extLst>
              <a:ext uri="{FF2B5EF4-FFF2-40B4-BE49-F238E27FC236}">
                <a16:creationId xmlns:a16="http://schemas.microsoft.com/office/drawing/2014/main" id="{052C45D6-B7FD-E546-8797-962BD194702A}"/>
              </a:ext>
            </a:extLst>
          </p:cNvPr>
          <p:cNvSpPr/>
          <p:nvPr/>
        </p:nvSpPr>
        <p:spPr>
          <a:xfrm>
            <a:off x="4567219" y="2151949"/>
            <a:ext cx="634922" cy="63492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33530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What Physicians Can Do</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1961180"/>
            <a:ext cx="7886700" cy="3559676"/>
          </a:xfrm>
        </p:spPr>
        <p:txBody>
          <a:bodyPr>
            <a:normAutofit lnSpcReduction="10000"/>
          </a:bodyPr>
          <a:lstStyle/>
          <a:p>
            <a:pPr marL="342900" lvl="1" indent="0">
              <a:buNone/>
            </a:pPr>
            <a:r>
              <a:rPr lang="en-US" sz="2100" dirty="0"/>
              <a:t>AVOID Sliding Scale Insulin as the ONLY source of Glycemic Control</a:t>
            </a:r>
          </a:p>
          <a:p>
            <a:pPr marL="342900" lvl="1" indent="0">
              <a:buNone/>
            </a:pPr>
            <a:endParaRPr lang="en-US" sz="2100" dirty="0"/>
          </a:p>
          <a:p>
            <a:pPr marL="342900" lvl="1" indent="0">
              <a:buNone/>
            </a:pPr>
            <a:r>
              <a:rPr lang="en-US" sz="2100" dirty="0"/>
              <a:t>The ONLY EXCEPTIONS: </a:t>
            </a:r>
          </a:p>
          <a:p>
            <a:pPr marL="342900" lvl="1" indent="0">
              <a:buNone/>
            </a:pPr>
            <a:r>
              <a:rPr lang="en-US" sz="2100" dirty="0"/>
              <a:t>Patients who have been on …</a:t>
            </a:r>
          </a:p>
          <a:p>
            <a:pPr lvl="1"/>
            <a:r>
              <a:rPr lang="en-US" sz="2100" dirty="0"/>
              <a:t>outpatient ORAL regimens AND</a:t>
            </a:r>
          </a:p>
          <a:p>
            <a:pPr lvl="1"/>
            <a:r>
              <a:rPr lang="en-US" sz="2100" dirty="0"/>
              <a:t>ARE expected to have UNCOMPLICATED inpatient stays of </a:t>
            </a:r>
            <a:r>
              <a:rPr lang="en-US" sz="2100" dirty="0">
                <a:solidFill>
                  <a:srgbClr val="FF0000"/>
                </a:solidFill>
              </a:rPr>
              <a:t>&lt; 48 hours </a:t>
            </a:r>
            <a:r>
              <a:rPr lang="en-US" sz="2100" dirty="0"/>
              <a:t>AND</a:t>
            </a:r>
            <a:endParaRPr lang="en-US" sz="2100" dirty="0">
              <a:solidFill>
                <a:srgbClr val="FF0000"/>
              </a:solidFill>
            </a:endParaRPr>
          </a:p>
          <a:p>
            <a:pPr lvl="1"/>
            <a:r>
              <a:rPr lang="en-US" sz="2100" dirty="0"/>
              <a:t>whose blood glucose can be controlled </a:t>
            </a:r>
            <a:r>
              <a:rPr lang="en-US" sz="2100" dirty="0">
                <a:solidFill>
                  <a:srgbClr val="FF0000"/>
                </a:solidFill>
              </a:rPr>
              <a:t>&lt; 180 mg/dL</a:t>
            </a:r>
            <a:endParaRPr lang="en-US" sz="2100" dirty="0"/>
          </a:p>
          <a:p>
            <a:pPr marL="342900" lvl="1" indent="0" algn="ctr">
              <a:buNone/>
            </a:pPr>
            <a:r>
              <a:rPr lang="en-US" sz="2100" dirty="0"/>
              <a:t>				OTHERWISE, </a:t>
            </a:r>
            <a:r>
              <a:rPr lang="en-US" sz="2100" dirty="0">
                <a:solidFill>
                  <a:srgbClr val="FF0000"/>
                </a:solidFill>
              </a:rPr>
              <a:t>BASAL INSULIN FOR EVERYBODY!</a:t>
            </a:r>
            <a:r>
              <a:rPr lang="en-US" dirty="0"/>
              <a:t>		</a:t>
            </a:r>
          </a:p>
          <a:p>
            <a:r>
              <a:rPr lang="en-US" dirty="0"/>
              <a:t>`</a:t>
            </a:r>
          </a:p>
        </p:txBody>
      </p:sp>
    </p:spTree>
    <p:extLst>
      <p:ext uri="{BB962C8B-B14F-4D97-AF65-F5344CB8AC3E}">
        <p14:creationId xmlns:p14="http://schemas.microsoft.com/office/powerpoint/2010/main" val="180794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What Physicians Can Do</a:t>
            </a:r>
          </a:p>
        </p:txBody>
      </p:sp>
      <p:pic>
        <p:nvPicPr>
          <p:cNvPr id="18" name="Picture 17" descr="Roller coaster effect of insulin sliding scale">
            <a:extLst>
              <a:ext uri="{FF2B5EF4-FFF2-40B4-BE49-F238E27FC236}">
                <a16:creationId xmlns:a16="http://schemas.microsoft.com/office/drawing/2014/main" id="{AEB6B2D4-AB8C-154C-91A3-BCDFE20FB825}"/>
              </a:ext>
            </a:extLst>
          </p:cNvPr>
          <p:cNvPicPr>
            <a:picLocks noChangeAspect="1"/>
          </p:cNvPicPr>
          <p:nvPr/>
        </p:nvPicPr>
        <p:blipFill>
          <a:blip r:embed="rId3"/>
          <a:stretch>
            <a:fillRect/>
          </a:stretch>
        </p:blipFill>
        <p:spPr>
          <a:xfrm>
            <a:off x="555944" y="1849720"/>
            <a:ext cx="3754369" cy="3121209"/>
          </a:xfrm>
          <a:prstGeom prst="rect">
            <a:avLst/>
          </a:prstGeom>
        </p:spPr>
      </p:pic>
      <p:pic>
        <p:nvPicPr>
          <p:cNvPr id="19" name="Picture 18" descr="A person riding a snowboard down a snow covered slope&#10;">
            <a:extLst>
              <a:ext uri="{FF2B5EF4-FFF2-40B4-BE49-F238E27FC236}">
                <a16:creationId xmlns:a16="http://schemas.microsoft.com/office/drawing/2014/main" id="{D50574B6-1833-E742-8A75-1C5DCEE5C33F}"/>
              </a:ext>
            </a:extLst>
          </p:cNvPr>
          <p:cNvPicPr>
            <a:picLocks noChangeAspect="1"/>
          </p:cNvPicPr>
          <p:nvPr/>
        </p:nvPicPr>
        <p:blipFill>
          <a:blip r:embed="rId4"/>
          <a:stretch>
            <a:fillRect/>
          </a:stretch>
        </p:blipFill>
        <p:spPr>
          <a:xfrm>
            <a:off x="4651915" y="1913524"/>
            <a:ext cx="3858655" cy="2579915"/>
          </a:xfrm>
          <a:prstGeom prst="rect">
            <a:avLst/>
          </a:prstGeom>
        </p:spPr>
      </p:pic>
    </p:spTree>
    <p:extLst>
      <p:ext uri="{BB962C8B-B14F-4D97-AF65-F5344CB8AC3E}">
        <p14:creationId xmlns:p14="http://schemas.microsoft.com/office/powerpoint/2010/main" val="4293556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What Physicians Can Do</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r>
              <a:rPr lang="en-US" altLang="en-US" dirty="0">
                <a:latin typeface="Arial" panose="020B0604020202020204" pitchFamily="34" charset="0"/>
                <a:ea typeface="Calibri Light" panose="020F0302020204030204" pitchFamily="34" charset="0"/>
                <a:cs typeface="Arial" panose="020B0604020202020204" pitchFamily="34" charset="0"/>
              </a:rPr>
              <a:t>Consider changing insulin regimen if glucose &lt;100 mg/dl</a:t>
            </a:r>
          </a:p>
          <a:p>
            <a:pPr lvl="1"/>
            <a:r>
              <a:rPr lang="en-US" altLang="en-US" sz="2100" dirty="0">
                <a:latin typeface="Arial" panose="020B0604020202020204" pitchFamily="34" charset="0"/>
                <a:ea typeface="Calibri Light" panose="020F0302020204030204" pitchFamily="34" charset="0"/>
                <a:cs typeface="Arial" panose="020B0604020202020204" pitchFamily="34" charset="0"/>
              </a:rPr>
              <a:t>May eliminate 25-30% of subsequent glucoses &lt;50</a:t>
            </a:r>
          </a:p>
          <a:p>
            <a:pPr marL="0" indent="0">
              <a:buNone/>
            </a:pPr>
            <a:endParaRPr lang="en-US" altLang="en-US" dirty="0">
              <a:latin typeface="Arial" panose="020B0604020202020204" pitchFamily="34" charset="0"/>
              <a:ea typeface="Calibri Light" panose="020F0302020204030204" pitchFamily="34" charset="0"/>
              <a:cs typeface="Arial" panose="020B0604020202020204" pitchFamily="34" charset="0"/>
            </a:endParaRPr>
          </a:p>
          <a:p>
            <a:r>
              <a:rPr lang="en-US" altLang="en-US" b="1" dirty="0">
                <a:solidFill>
                  <a:srgbClr val="FF0000"/>
                </a:solidFill>
                <a:latin typeface="Arial" panose="020B0604020202020204" pitchFamily="34" charset="0"/>
                <a:ea typeface="Calibri Light" panose="020F0302020204030204" pitchFamily="34" charset="0"/>
                <a:cs typeface="Arial" panose="020B0604020202020204" pitchFamily="34" charset="0"/>
              </a:rPr>
              <a:t>Change insulin regimen if glucose &lt;70 mg/dl</a:t>
            </a:r>
          </a:p>
          <a:p>
            <a:pPr lvl="1"/>
            <a:r>
              <a:rPr lang="en-US" altLang="en-US" sz="2100" dirty="0">
                <a:latin typeface="Arial" panose="020B0604020202020204" pitchFamily="34" charset="0"/>
                <a:ea typeface="Calibri Light" panose="020F0302020204030204" pitchFamily="34" charset="0"/>
                <a:cs typeface="Arial" panose="020B0604020202020204" pitchFamily="34" charset="0"/>
              </a:rPr>
              <a:t>Studies show that as many as 85% of patients with a glucose &lt; 50 had a previous event of &lt; 70 in the same hospitalization without a change in the insulin regimen</a:t>
            </a:r>
          </a:p>
        </p:txBody>
      </p:sp>
    </p:spTree>
    <p:extLst>
      <p:ext uri="{BB962C8B-B14F-4D97-AF65-F5344CB8AC3E}">
        <p14:creationId xmlns:p14="http://schemas.microsoft.com/office/powerpoint/2010/main" val="3371837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What Nurses Can Do</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r>
              <a:rPr lang="en-US" altLang="en-US" dirty="0">
                <a:latin typeface="Arial" panose="020B0604020202020204" pitchFamily="34" charset="0"/>
                <a:ea typeface="Calibri Light" panose="020F0302020204030204" pitchFamily="34" charset="0"/>
                <a:cs typeface="Arial" panose="020B0604020202020204" pitchFamily="34" charset="0"/>
              </a:rPr>
              <a:t>Coordination of meals and insulin</a:t>
            </a:r>
          </a:p>
          <a:p>
            <a:pPr marL="0" indent="0">
              <a:buNone/>
            </a:pPr>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p:txBody>
      </p:sp>
      <p:pic>
        <p:nvPicPr>
          <p:cNvPr id="11" name="Picture 10" descr="A tray with food on it&#10;&#10;">
            <a:extLst>
              <a:ext uri="{FF2B5EF4-FFF2-40B4-BE49-F238E27FC236}">
                <a16:creationId xmlns:a16="http://schemas.microsoft.com/office/drawing/2014/main" id="{696AAB32-4954-F049-9736-A239B2A729FF}"/>
              </a:ext>
            </a:extLst>
          </p:cNvPr>
          <p:cNvPicPr>
            <a:picLocks noChangeAspect="1"/>
          </p:cNvPicPr>
          <p:nvPr/>
        </p:nvPicPr>
        <p:blipFill>
          <a:blip r:embed="rId3"/>
          <a:stretch>
            <a:fillRect/>
          </a:stretch>
        </p:blipFill>
        <p:spPr>
          <a:xfrm>
            <a:off x="1776441" y="2886721"/>
            <a:ext cx="1506802" cy="1397717"/>
          </a:xfrm>
          <a:prstGeom prst="rect">
            <a:avLst/>
          </a:prstGeom>
        </p:spPr>
      </p:pic>
      <p:pic>
        <p:nvPicPr>
          <p:cNvPr id="20" name="Picture 19" descr="A close-up of a syringe &#10;&#10;">
            <a:extLst>
              <a:ext uri="{FF2B5EF4-FFF2-40B4-BE49-F238E27FC236}">
                <a16:creationId xmlns:a16="http://schemas.microsoft.com/office/drawing/2014/main" id="{AC2B15E5-96FC-EA45-910D-62A2E8306F51}"/>
              </a:ext>
            </a:extLst>
          </p:cNvPr>
          <p:cNvPicPr>
            <a:picLocks noChangeAspect="1"/>
          </p:cNvPicPr>
          <p:nvPr/>
        </p:nvPicPr>
        <p:blipFill>
          <a:blip r:embed="rId4"/>
          <a:stretch>
            <a:fillRect/>
          </a:stretch>
        </p:blipFill>
        <p:spPr>
          <a:xfrm>
            <a:off x="5674019" y="2877388"/>
            <a:ext cx="2054198" cy="1364468"/>
          </a:xfrm>
          <a:prstGeom prst="rect">
            <a:avLst/>
          </a:prstGeom>
        </p:spPr>
      </p:pic>
      <p:pic>
        <p:nvPicPr>
          <p:cNvPr id="22" name="Picture 21" descr="A picture containing a clock&#10;&#10;">
            <a:extLst>
              <a:ext uri="{FF2B5EF4-FFF2-40B4-BE49-F238E27FC236}">
                <a16:creationId xmlns:a16="http://schemas.microsoft.com/office/drawing/2014/main" id="{8A75C5FA-44A4-B340-B0C5-555704412646}"/>
              </a:ext>
            </a:extLst>
          </p:cNvPr>
          <p:cNvPicPr>
            <a:picLocks noChangeAspect="1"/>
          </p:cNvPicPr>
          <p:nvPr/>
        </p:nvPicPr>
        <p:blipFill>
          <a:blip r:embed="rId5"/>
          <a:stretch>
            <a:fillRect/>
          </a:stretch>
        </p:blipFill>
        <p:spPr>
          <a:xfrm>
            <a:off x="4103915" y="3026222"/>
            <a:ext cx="1066800" cy="1066800"/>
          </a:xfrm>
          <a:prstGeom prst="rect">
            <a:avLst/>
          </a:prstGeom>
        </p:spPr>
      </p:pic>
    </p:spTree>
    <p:extLst>
      <p:ext uri="{BB962C8B-B14F-4D97-AF65-F5344CB8AC3E}">
        <p14:creationId xmlns:p14="http://schemas.microsoft.com/office/powerpoint/2010/main" val="2274691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Other Proven Strategies</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r>
              <a:rPr lang="en-US" altLang="en-US" dirty="0">
                <a:latin typeface="Arial" panose="020B0604020202020204" pitchFamily="34" charset="0"/>
                <a:ea typeface="Calibri Light" panose="020F0302020204030204" pitchFamily="34" charset="0"/>
                <a:cs typeface="Arial" panose="020B0604020202020204" pitchFamily="34" charset="0"/>
              </a:rPr>
              <a:t>Assessing/Readjusting home dietary intake/home insulin dosing on admission</a:t>
            </a:r>
          </a:p>
          <a:p>
            <a:r>
              <a:rPr lang="en-US" altLang="en-US" dirty="0">
                <a:latin typeface="Arial" panose="020B0604020202020204" pitchFamily="34" charset="0"/>
                <a:ea typeface="Calibri Light" panose="020F0302020204030204" pitchFamily="34" charset="0"/>
                <a:cs typeface="Arial" panose="020B0604020202020204" pitchFamily="34" charset="0"/>
              </a:rPr>
              <a:t>Standard orders for sudden NPO/loss of appetite/loss of line</a:t>
            </a:r>
          </a:p>
          <a:p>
            <a:r>
              <a:rPr lang="en-US" altLang="en-US" dirty="0">
                <a:latin typeface="Arial" panose="020B0604020202020204" pitchFamily="34" charset="0"/>
                <a:ea typeface="Calibri Light" panose="020F0302020204030204" pitchFamily="34" charset="0"/>
                <a:cs typeface="Arial" panose="020B0604020202020204" pitchFamily="34" charset="0"/>
              </a:rPr>
              <a:t>Insulin drips for critically ill patients with glucose &gt; 180 mg/dL</a:t>
            </a:r>
          </a:p>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p:txBody>
      </p:sp>
      <p:pic>
        <p:nvPicPr>
          <p:cNvPr id="18" name="Picture 17" descr="IV fluid">
            <a:extLst>
              <a:ext uri="{FF2B5EF4-FFF2-40B4-BE49-F238E27FC236}">
                <a16:creationId xmlns:a16="http://schemas.microsoft.com/office/drawing/2014/main" id="{0DDD7E68-3541-7D49-828C-9275AA295420}"/>
              </a:ext>
            </a:extLst>
          </p:cNvPr>
          <p:cNvPicPr>
            <a:picLocks noChangeAspect="1"/>
          </p:cNvPicPr>
          <p:nvPr/>
        </p:nvPicPr>
        <p:blipFill>
          <a:blip r:embed="rId3"/>
          <a:stretch>
            <a:fillRect/>
          </a:stretch>
        </p:blipFill>
        <p:spPr>
          <a:xfrm>
            <a:off x="5356451" y="4030225"/>
            <a:ext cx="2073048" cy="1376988"/>
          </a:xfrm>
          <a:prstGeom prst="rect">
            <a:avLst/>
          </a:prstGeom>
        </p:spPr>
      </p:pic>
    </p:spTree>
    <p:extLst>
      <p:ext uri="{BB962C8B-B14F-4D97-AF65-F5344CB8AC3E}">
        <p14:creationId xmlns:p14="http://schemas.microsoft.com/office/powerpoint/2010/main" val="2800643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normAutofit/>
          </a:bodyPr>
          <a:lstStyle/>
          <a:p>
            <a:pPr algn="r"/>
            <a:r>
              <a:rPr lang="en-US" dirty="0"/>
              <a:t>How Do We Find Out</a:t>
            </a:r>
            <a:br>
              <a:rPr lang="en-US" dirty="0"/>
            </a:br>
            <a:r>
              <a:rPr lang="en-US" dirty="0"/>
              <a:t>What We Need</a:t>
            </a:r>
            <a:br>
              <a:rPr lang="en-US" dirty="0"/>
            </a:br>
            <a:r>
              <a:rPr lang="en-US" dirty="0"/>
              <a:t>to “Fix”?</a:t>
            </a:r>
          </a:p>
        </p:txBody>
      </p:sp>
      <p:sp>
        <p:nvSpPr>
          <p:cNvPr id="3" name="Text Placeholder 2">
            <a:extLst>
              <a:ext uri="{FF2B5EF4-FFF2-40B4-BE49-F238E27FC236}">
                <a16:creationId xmlns:a16="http://schemas.microsoft.com/office/drawing/2014/main" id="{5C4FFF85-6406-F648-A48C-EA6A28F46A28}"/>
              </a:ext>
            </a:extLst>
          </p:cNvPr>
          <p:cNvSpPr>
            <a:spLocks noGrp="1"/>
          </p:cNvSpPr>
          <p:nvPr>
            <p:ph type="body" idx="1"/>
          </p:nvPr>
        </p:nvSpPr>
        <p:spPr/>
        <p:txBody>
          <a:bodyPr/>
          <a:lstStyle/>
          <a:p>
            <a:r>
              <a:rPr lang="en-US" dirty="0"/>
              <a:t>						</a:t>
            </a:r>
          </a:p>
          <a:p>
            <a:r>
              <a:rPr lang="en-US" dirty="0"/>
              <a:t>						</a:t>
            </a:r>
            <a:r>
              <a:rPr lang="en-US" sz="2400" dirty="0"/>
              <a:t>Go Discover for Yourself!</a:t>
            </a:r>
          </a:p>
        </p:txBody>
      </p:sp>
    </p:spTree>
    <p:extLst>
      <p:ext uri="{BB962C8B-B14F-4D97-AF65-F5344CB8AC3E}">
        <p14:creationId xmlns:p14="http://schemas.microsoft.com/office/powerpoint/2010/main" val="3532340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7" name="TextBox 6">
            <a:extLst>
              <a:ext uri="{FF2B5EF4-FFF2-40B4-BE49-F238E27FC236}">
                <a16:creationId xmlns:a16="http://schemas.microsoft.com/office/drawing/2014/main" id="{86D9419D-91C8-4DB0-A3A2-86519942ECA6}"/>
              </a:ext>
            </a:extLst>
          </p:cNvPr>
          <p:cNvSpPr txBox="1"/>
          <p:nvPr/>
        </p:nvSpPr>
        <p:spPr>
          <a:xfrm>
            <a:off x="628650" y="1690689"/>
            <a:ext cx="78867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Welcome and Introductions</a:t>
            </a:r>
          </a:p>
          <a:p>
            <a:pPr marL="285750" indent="-285750">
              <a:buFont typeface="Arial" panose="020B0604020202020204" pitchFamily="34" charset="0"/>
              <a:buChar char="•"/>
            </a:pPr>
            <a:r>
              <a:rPr lang="en-US" dirty="0"/>
              <a:t>Setting the Stage: Data Discussion</a:t>
            </a:r>
          </a:p>
          <a:p>
            <a:pPr marL="285750" indent="-285750">
              <a:buFont typeface="Arial" panose="020B0604020202020204" pitchFamily="34" charset="0"/>
              <a:buChar char="•"/>
            </a:pPr>
            <a:r>
              <a:rPr lang="en-US" dirty="0"/>
              <a:t>Strategies to Prevent Hypoglycemia in Hospitalized Patients</a:t>
            </a:r>
          </a:p>
          <a:p>
            <a:pPr marL="285750" indent="-285750">
              <a:buFont typeface="Arial" panose="020B0604020202020204" pitchFamily="34" charset="0"/>
              <a:buChar char="•"/>
            </a:pPr>
            <a:r>
              <a:rPr lang="en-US" dirty="0"/>
              <a:t>Q&amp;A</a:t>
            </a:r>
          </a:p>
          <a:p>
            <a:pPr marL="285750" indent="-285750">
              <a:buFont typeface="Arial" panose="020B0604020202020204" pitchFamily="34" charset="0"/>
              <a:buChar char="•"/>
            </a:pPr>
            <a:r>
              <a:rPr lang="en-US" dirty="0"/>
              <a:t>Additional Tools and Resources</a:t>
            </a:r>
          </a:p>
          <a:p>
            <a:pPr marL="285750" indent="-285750">
              <a:buFont typeface="Arial" panose="020B0604020202020204" pitchFamily="34" charset="0"/>
              <a:buChar char="•"/>
            </a:pPr>
            <a:r>
              <a:rPr lang="en-US" dirty="0"/>
              <a:t>Key Takeaways</a:t>
            </a:r>
          </a:p>
          <a:p>
            <a:pPr marL="285750" indent="-285750">
              <a:buFont typeface="Arial" panose="020B0604020202020204" pitchFamily="34" charset="0"/>
              <a:buChar char="•"/>
            </a:pPr>
            <a:r>
              <a:rPr lang="en-US" dirty="0"/>
              <a:t>Upcoming Events</a:t>
            </a:r>
          </a:p>
          <a:p>
            <a:pPr marL="285750" indent="-285750">
              <a:buFont typeface="Arial" panose="020B0604020202020204" pitchFamily="34" charset="0"/>
              <a:buChar char="•"/>
            </a:pPr>
            <a:r>
              <a:rPr lang="en-US" dirty="0"/>
              <a:t>Post-event Evaluation </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A0C6E10-1AC7-4707-A489-00B98B0EEAE2}"/>
              </a:ext>
            </a:extLst>
          </p:cNvPr>
          <p:cNvPicPr>
            <a:picLocks noChangeAspect="1"/>
          </p:cNvPicPr>
          <p:nvPr/>
        </p:nvPicPr>
        <p:blipFill>
          <a:blip r:embed="rId3"/>
          <a:stretch>
            <a:fillRect/>
          </a:stretch>
        </p:blipFill>
        <p:spPr>
          <a:xfrm>
            <a:off x="376176" y="6176963"/>
            <a:ext cx="7182092" cy="670791"/>
          </a:xfrm>
          <a:prstGeom prst="rect">
            <a:avLst/>
          </a:prstGeom>
        </p:spPr>
      </p:pic>
    </p:spTree>
    <p:extLst>
      <p:ext uri="{BB962C8B-B14F-4D97-AF65-F5344CB8AC3E}">
        <p14:creationId xmlns:p14="http://schemas.microsoft.com/office/powerpoint/2010/main" val="3556796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50EBD8-23BB-0643-B904-7F212FF28854}"/>
              </a:ext>
            </a:extLst>
          </p:cNvPr>
          <p:cNvSpPr/>
          <p:nvPr/>
        </p:nvSpPr>
        <p:spPr>
          <a:xfrm>
            <a:off x="-26549" y="6000750"/>
            <a:ext cx="9144000" cy="62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schemeClr val="tx1"/>
                </a:solidFill>
                <a:latin typeface="Calibri" panose="020F0502020204030204"/>
              </a:rPr>
              <a:t>Source: </a:t>
            </a:r>
            <a:r>
              <a:rPr lang="en-US" sz="1200" dirty="0">
                <a:solidFill>
                  <a:prstClr val="white"/>
                </a:solidFill>
                <a:latin typeface="Calibri" panose="020F0502020204030204"/>
                <a:hlinkClick r:id="rId2"/>
              </a:rPr>
              <a:t>http://cynosurehealth.org/wp-content/uploads/2019/11/Hypoglycemia-Process-Improvement-Discovery-Tool.pdf</a:t>
            </a:r>
            <a:r>
              <a:rPr lang="en-US" sz="1200" dirty="0">
                <a:solidFill>
                  <a:prstClr val="white"/>
                </a:solidFill>
                <a:latin typeface="Calibri" panose="020F0502020204030204"/>
              </a:rPr>
              <a:t> </a:t>
            </a:r>
            <a:r>
              <a:rPr lang="en-US" sz="1200" dirty="0">
                <a:solidFill>
                  <a:schemeClr val="tx1"/>
                </a:solidFill>
                <a:latin typeface="Calibri" panose="020F0502020204030204"/>
              </a:rPr>
              <a:t>(PDF)  </a:t>
            </a: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171451" y="857250"/>
            <a:ext cx="8605157" cy="617404"/>
          </a:xfrm>
        </p:spPr>
        <p:txBody>
          <a:bodyPr>
            <a:normAutofit/>
          </a:bodyPr>
          <a:lstStyle/>
          <a:p>
            <a:pPr algn="ctr"/>
            <a:r>
              <a:rPr lang="en-US" sz="3000" dirty="0"/>
              <a:t>Hypoglycemia Process Improvement Discovery Tool</a:t>
            </a:r>
          </a:p>
        </p:txBody>
      </p:sp>
      <p:pic>
        <p:nvPicPr>
          <p:cNvPr id="19" name="Picture 5" descr="Hypoglycemia Process Improvement Discovery Tool">
            <a:extLst>
              <a:ext uri="{FF2B5EF4-FFF2-40B4-BE49-F238E27FC236}">
                <a16:creationId xmlns:a16="http://schemas.microsoft.com/office/drawing/2014/main" id="{410024FC-8126-D24B-8226-2CC1DAB7890E}"/>
              </a:ext>
            </a:extLst>
          </p:cNvPr>
          <p:cNvPicPr>
            <a:picLocks noGrp="1" noChangeAspect="1"/>
          </p:cNvPicPr>
          <p:nvPr>
            <p:ph idx="1"/>
          </p:nvPr>
        </p:nvPicPr>
        <p:blipFill>
          <a:blip r:embed="rId4"/>
          <a:stretch>
            <a:fillRect/>
          </a:stretch>
        </p:blipFill>
        <p:spPr>
          <a:xfrm>
            <a:off x="118354" y="1594977"/>
            <a:ext cx="8854195" cy="4169664"/>
          </a:xfrm>
          <a:prstGeom prst="rect">
            <a:avLst/>
          </a:prstGeom>
        </p:spPr>
      </p:pic>
    </p:spTree>
    <p:extLst>
      <p:ext uri="{BB962C8B-B14F-4D97-AF65-F5344CB8AC3E}">
        <p14:creationId xmlns:p14="http://schemas.microsoft.com/office/powerpoint/2010/main" val="266322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35DC00-39AE-0D43-8AF1-5BD70A7A6FEB}"/>
              </a:ext>
            </a:extLst>
          </p:cNvPr>
          <p:cNvSpPr/>
          <p:nvPr/>
        </p:nvSpPr>
        <p:spPr>
          <a:xfrm>
            <a:off x="0" y="857250"/>
            <a:ext cx="1181100" cy="514350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Parallelogram 10">
            <a:extLst>
              <a:ext uri="{FF2B5EF4-FFF2-40B4-BE49-F238E27FC236}">
                <a16:creationId xmlns:a16="http://schemas.microsoft.com/office/drawing/2014/main" id="{3E078F47-D07B-0D4E-8526-3C53D13EB0B3}"/>
              </a:ext>
            </a:extLst>
          </p:cNvPr>
          <p:cNvSpPr/>
          <p:nvPr/>
        </p:nvSpPr>
        <p:spPr>
          <a:xfrm flipH="1">
            <a:off x="0" y="857250"/>
            <a:ext cx="3970020" cy="5143500"/>
          </a:xfrm>
          <a:prstGeom prst="parallelogram">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Parallelogram 15">
            <a:extLst>
              <a:ext uri="{FF2B5EF4-FFF2-40B4-BE49-F238E27FC236}">
                <a16:creationId xmlns:a16="http://schemas.microsoft.com/office/drawing/2014/main" id="{C28D8216-54EB-1146-871D-3527BDAA595C}"/>
              </a:ext>
            </a:extLst>
          </p:cNvPr>
          <p:cNvSpPr/>
          <p:nvPr/>
        </p:nvSpPr>
        <p:spPr>
          <a:xfrm rot="20913600">
            <a:off x="3399481" y="1230964"/>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Parallelogram 16">
            <a:extLst>
              <a:ext uri="{FF2B5EF4-FFF2-40B4-BE49-F238E27FC236}">
                <a16:creationId xmlns:a16="http://schemas.microsoft.com/office/drawing/2014/main" id="{B2118A71-9CA8-6A41-88B7-5B03B25EB84B}"/>
              </a:ext>
            </a:extLst>
          </p:cNvPr>
          <p:cNvSpPr/>
          <p:nvPr/>
        </p:nvSpPr>
        <p:spPr>
          <a:xfrm rot="20913600">
            <a:off x="3852872" y="2898696"/>
            <a:ext cx="41296" cy="2728343"/>
          </a:xfrm>
          <a:prstGeom prst="parallelogram">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FC9A4019-FF02-F041-8CA5-1DFAB3518989}"/>
              </a:ext>
            </a:extLst>
          </p:cNvPr>
          <p:cNvSpPr/>
          <p:nvPr/>
        </p:nvSpPr>
        <p:spPr>
          <a:xfrm>
            <a:off x="9046846" y="3726180"/>
            <a:ext cx="34289" cy="2274570"/>
          </a:xfrm>
          <a:prstGeom prst="rect">
            <a:avLst/>
          </a:prstGeom>
          <a:solidFill>
            <a:srgbClr val="2D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Logo, icon&#10;&#10;Description automatically generated">
            <a:extLst>
              <a:ext uri="{FF2B5EF4-FFF2-40B4-BE49-F238E27FC236}">
                <a16:creationId xmlns:a16="http://schemas.microsoft.com/office/drawing/2014/main" id="{A279A25E-E306-BD4D-9152-28D4712CEC6C}"/>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87071634-CCAB-3045-A18E-7614BF10BEF3}"/>
              </a:ext>
            </a:extLst>
          </p:cNvPr>
          <p:cNvSpPr>
            <a:spLocks noGrp="1"/>
          </p:cNvSpPr>
          <p:nvPr>
            <p:ph type="title"/>
          </p:nvPr>
        </p:nvSpPr>
        <p:spPr/>
        <p:txBody>
          <a:bodyPr>
            <a:normAutofit/>
          </a:bodyPr>
          <a:lstStyle/>
          <a:p>
            <a:pPr algn="r"/>
            <a:r>
              <a:rPr lang="en-US" dirty="0"/>
              <a:t>Conclusion</a:t>
            </a:r>
            <a:br>
              <a:rPr lang="en-US" dirty="0"/>
            </a:br>
            <a:endParaRPr lang="en-US" dirty="0"/>
          </a:p>
        </p:txBody>
      </p:sp>
    </p:spTree>
    <p:extLst>
      <p:ext uri="{BB962C8B-B14F-4D97-AF65-F5344CB8AC3E}">
        <p14:creationId xmlns:p14="http://schemas.microsoft.com/office/powerpoint/2010/main" val="48244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028999" cy="988749"/>
          </a:xfrm>
        </p:spPr>
        <p:txBody>
          <a:bodyPr>
            <a:normAutofit/>
          </a:bodyPr>
          <a:lstStyle/>
          <a:p>
            <a:pPr algn="ctr"/>
            <a:r>
              <a:rPr lang="en-US" dirty="0"/>
              <a:t>Think of It This Way… </a:t>
            </a:r>
          </a:p>
        </p:txBody>
      </p:sp>
      <p:pic>
        <p:nvPicPr>
          <p:cNvPr id="19" name="Content Placeholder 7" descr="Cliff area sign">
            <a:extLst>
              <a:ext uri="{FF2B5EF4-FFF2-40B4-BE49-F238E27FC236}">
                <a16:creationId xmlns:a16="http://schemas.microsoft.com/office/drawing/2014/main" id="{05DF24B7-6E92-EE49-8520-5F67EC09067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95128" y="2028825"/>
            <a:ext cx="2516600" cy="18680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an image of mountains">
            <a:extLst>
              <a:ext uri="{FF2B5EF4-FFF2-40B4-BE49-F238E27FC236}">
                <a16:creationId xmlns:a16="http://schemas.microsoft.com/office/drawing/2014/main" id="{4DAC2888-3A7D-6B48-8435-1F7C82EC3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431" y="2366149"/>
            <a:ext cx="3199463" cy="245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729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91685" y="1131095"/>
            <a:ext cx="6266566" cy="988749"/>
          </a:xfrm>
        </p:spPr>
        <p:txBody>
          <a:bodyPr>
            <a:normAutofit fontScale="90000"/>
          </a:bodyPr>
          <a:lstStyle/>
          <a:p>
            <a:r>
              <a:rPr lang="en-US" altLang="en-US" dirty="0">
                <a:cs typeface="Arial" panose="020B0604020202020204" pitchFamily="34" charset="0"/>
              </a:rPr>
              <a:t>Safe Glucose Levels in a Hospitalized Patient is Like Driving a Mountain Road</a:t>
            </a:r>
          </a:p>
        </p:txBody>
      </p:sp>
      <p:pic>
        <p:nvPicPr>
          <p:cNvPr id="13" name="Content Placeholder 12" descr="A picture of a mountain road.">
            <a:extLst>
              <a:ext uri="{FF2B5EF4-FFF2-40B4-BE49-F238E27FC236}">
                <a16:creationId xmlns:a16="http://schemas.microsoft.com/office/drawing/2014/main" id="{FB0601CF-486E-CB4B-86A7-31D9796463DC}"/>
              </a:ext>
            </a:extLst>
          </p:cNvPr>
          <p:cNvPicPr>
            <a:picLocks noGrp="1" noChangeAspect="1"/>
          </p:cNvPicPr>
          <p:nvPr>
            <p:ph idx="1"/>
          </p:nvPr>
        </p:nvPicPr>
        <p:blipFill>
          <a:blip r:embed="rId3"/>
          <a:stretch>
            <a:fillRect/>
          </a:stretch>
        </p:blipFill>
        <p:spPr>
          <a:xfrm>
            <a:off x="1629263" y="2176480"/>
            <a:ext cx="7048571" cy="3263504"/>
          </a:xfrm>
        </p:spPr>
      </p:pic>
      <p:sp>
        <p:nvSpPr>
          <p:cNvPr id="20" name="Oval 19">
            <a:extLst>
              <a:ext uri="{FF2B5EF4-FFF2-40B4-BE49-F238E27FC236}">
                <a16:creationId xmlns:a16="http://schemas.microsoft.com/office/drawing/2014/main" id="{35D1D414-AE61-1948-B0ED-3D91434FF49E}"/>
              </a:ext>
            </a:extLst>
          </p:cNvPr>
          <p:cNvSpPr>
            <a:spLocks noChangeArrowheads="1"/>
          </p:cNvSpPr>
          <p:nvPr/>
        </p:nvSpPr>
        <p:spPr bwMode="auto">
          <a:xfrm>
            <a:off x="4268357" y="3555315"/>
            <a:ext cx="604095" cy="505835"/>
          </a:xfrm>
          <a:prstGeom prst="ellipse">
            <a:avLst/>
          </a:prstGeom>
          <a:solidFill>
            <a:srgbClr val="00B05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defTabSz="257175" eaLnBrk="0" fontAlgn="base" hangingPunct="0">
              <a:spcBef>
                <a:spcPct val="0"/>
              </a:spcBef>
              <a:spcAft>
                <a:spcPct val="0"/>
              </a:spcAft>
              <a:defRPr/>
            </a:pPr>
            <a:r>
              <a:rPr lang="en-US" sz="900" dirty="0">
                <a:solidFill>
                  <a:prstClr val="white"/>
                </a:solidFill>
                <a:latin typeface="Calibri" panose="020F0502020204030204"/>
              </a:rPr>
              <a:t>140- 180</a:t>
            </a:r>
          </a:p>
        </p:txBody>
      </p:sp>
      <p:sp>
        <p:nvSpPr>
          <p:cNvPr id="21" name="Triangle 20">
            <a:extLst>
              <a:ext uri="{FF2B5EF4-FFF2-40B4-BE49-F238E27FC236}">
                <a16:creationId xmlns:a16="http://schemas.microsoft.com/office/drawing/2014/main" id="{67FABABD-37EC-144D-A5E9-7518A676AC8D}"/>
              </a:ext>
            </a:extLst>
          </p:cNvPr>
          <p:cNvSpPr>
            <a:spLocks noChangeArrowheads="1"/>
          </p:cNvSpPr>
          <p:nvPr/>
        </p:nvSpPr>
        <p:spPr bwMode="auto">
          <a:xfrm>
            <a:off x="4910345" y="4031840"/>
            <a:ext cx="604096" cy="292894"/>
          </a:xfrm>
          <a:prstGeom prst="triangle">
            <a:avLst>
              <a:gd name="adj" fmla="val 50000"/>
            </a:avLst>
          </a:prstGeom>
          <a:solidFill>
            <a:srgbClr val="FFFF00"/>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257175" eaLnBrk="0" fontAlgn="base" hangingPunct="0">
              <a:spcBef>
                <a:spcPct val="0"/>
              </a:spcBef>
              <a:spcAft>
                <a:spcPct val="0"/>
              </a:spcAft>
              <a:defRPr/>
            </a:pPr>
            <a:r>
              <a:rPr lang="en-US" sz="900" dirty="0">
                <a:solidFill>
                  <a:prstClr val="black"/>
                </a:solidFill>
                <a:latin typeface="Calibri" panose="020F0502020204030204"/>
              </a:rPr>
              <a:t>70</a:t>
            </a:r>
          </a:p>
        </p:txBody>
      </p:sp>
      <p:sp>
        <p:nvSpPr>
          <p:cNvPr id="23" name="Octagon 22">
            <a:extLst>
              <a:ext uri="{FF2B5EF4-FFF2-40B4-BE49-F238E27FC236}">
                <a16:creationId xmlns:a16="http://schemas.microsoft.com/office/drawing/2014/main" id="{30CE5E16-5073-504E-AE10-2FC421792027}"/>
              </a:ext>
            </a:extLst>
          </p:cNvPr>
          <p:cNvSpPr>
            <a:spLocks noChangeArrowheads="1"/>
          </p:cNvSpPr>
          <p:nvPr/>
        </p:nvSpPr>
        <p:spPr bwMode="auto">
          <a:xfrm>
            <a:off x="5646113" y="4460936"/>
            <a:ext cx="460773" cy="270570"/>
          </a:xfrm>
          <a:prstGeom prst="octagon">
            <a:avLst>
              <a:gd name="adj" fmla="val 29287"/>
            </a:avLst>
          </a:prstGeom>
          <a:solidFill>
            <a:schemeClr val="accent2"/>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defTabSz="257175" eaLnBrk="0" fontAlgn="base" hangingPunct="0">
              <a:spcBef>
                <a:spcPct val="0"/>
              </a:spcBef>
              <a:spcAft>
                <a:spcPct val="0"/>
              </a:spcAft>
              <a:defRPr/>
            </a:pPr>
            <a:r>
              <a:rPr lang="en-US" sz="1013" dirty="0">
                <a:solidFill>
                  <a:prstClr val="white"/>
                </a:solidFill>
                <a:latin typeface="Calibri" panose="020F0502020204030204"/>
              </a:rPr>
              <a:t>54</a:t>
            </a:r>
          </a:p>
        </p:txBody>
      </p:sp>
      <p:cxnSp>
        <p:nvCxnSpPr>
          <p:cNvPr id="24" name="Straight Arrow Connector 23">
            <a:extLst>
              <a:ext uri="{FF2B5EF4-FFF2-40B4-BE49-F238E27FC236}">
                <a16:creationId xmlns:a16="http://schemas.microsoft.com/office/drawing/2014/main" id="{2B01F156-3352-AE44-9805-829A20F26A8C}"/>
              </a:ext>
            </a:extLst>
          </p:cNvPr>
          <p:cNvCxnSpPr>
            <a:cxnSpLocks noChangeShapeType="1"/>
          </p:cNvCxnSpPr>
          <p:nvPr/>
        </p:nvCxnSpPr>
        <p:spPr bwMode="auto">
          <a:xfrm flipH="1">
            <a:off x="3726324" y="3959328"/>
            <a:ext cx="542033" cy="399156"/>
          </a:xfrm>
          <a:prstGeom prst="straightConnector1">
            <a:avLst/>
          </a:prstGeom>
          <a:noFill/>
          <a:ln w="25400">
            <a:solidFill>
              <a:schemeClr val="bg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3C128824-737A-B640-AA08-84219B70E364}"/>
              </a:ext>
            </a:extLst>
          </p:cNvPr>
          <p:cNvCxnSpPr>
            <a:cxnSpLocks noChangeShapeType="1"/>
          </p:cNvCxnSpPr>
          <p:nvPr/>
        </p:nvCxnSpPr>
        <p:spPr bwMode="auto">
          <a:xfrm flipH="1">
            <a:off x="5030602" y="4664150"/>
            <a:ext cx="542033" cy="399156"/>
          </a:xfrm>
          <a:prstGeom prst="straightConnector1">
            <a:avLst/>
          </a:prstGeom>
          <a:noFill/>
          <a:ln w="25400">
            <a:solidFill>
              <a:schemeClr val="bg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TextBox 1">
            <a:extLst>
              <a:ext uri="{FF2B5EF4-FFF2-40B4-BE49-F238E27FC236}">
                <a16:creationId xmlns:a16="http://schemas.microsoft.com/office/drawing/2014/main" id="{AECFBCC3-8D39-3742-A884-9E536CFCD4A5}"/>
              </a:ext>
            </a:extLst>
          </p:cNvPr>
          <p:cNvSpPr txBox="1">
            <a:spLocks noChangeArrowheads="1"/>
          </p:cNvSpPr>
          <p:nvPr/>
        </p:nvSpPr>
        <p:spPr bwMode="auto">
          <a:xfrm>
            <a:off x="352753" y="2375726"/>
            <a:ext cx="1986644" cy="2533450"/>
          </a:xfrm>
          <a:prstGeom prst="rect">
            <a:avLst/>
          </a:prstGeom>
          <a:solidFill>
            <a:srgbClr val="00B0F0"/>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257175" eaLnBrk="0" fontAlgn="base" hangingPunct="0">
              <a:spcBef>
                <a:spcPct val="0"/>
              </a:spcBef>
              <a:spcAft>
                <a:spcPct val="0"/>
              </a:spcAft>
            </a:pPr>
            <a:r>
              <a:rPr lang="en-US" altLang="en-US" sz="1350" dirty="0">
                <a:solidFill>
                  <a:prstClr val="black"/>
                </a:solidFill>
                <a:ea typeface="Calibri Light" panose="020F0302020204030204" pitchFamily="34" charset="0"/>
                <a:cs typeface="Calibri Light" panose="020F0302020204030204" pitchFamily="34" charset="0"/>
              </a:rPr>
              <a:t>The ADA Standards of Care</a:t>
            </a:r>
          </a:p>
          <a:p>
            <a:pPr defTabSz="257175" eaLnBrk="0" fontAlgn="base" hangingPunct="0">
              <a:spcBef>
                <a:spcPct val="0"/>
              </a:spcBef>
              <a:spcAft>
                <a:spcPct val="0"/>
              </a:spcAft>
            </a:pPr>
            <a:endParaRPr lang="en-US" altLang="en-US" sz="1350" dirty="0">
              <a:solidFill>
                <a:prstClr val="black"/>
              </a:solidFill>
              <a:ea typeface="Calibri Light" panose="020F0302020204030204" pitchFamily="34" charset="0"/>
              <a:cs typeface="Calibri Light" panose="020F0302020204030204" pitchFamily="34" charset="0"/>
            </a:endParaRPr>
          </a:p>
          <a:p>
            <a:pPr defTabSz="257175" eaLnBrk="0" fontAlgn="base" hangingPunct="0">
              <a:spcBef>
                <a:spcPct val="0"/>
              </a:spcBef>
              <a:spcAft>
                <a:spcPct val="0"/>
              </a:spcAft>
            </a:pPr>
            <a:r>
              <a:rPr lang="en-US" altLang="en-US" sz="1350" dirty="0">
                <a:solidFill>
                  <a:prstClr val="black"/>
                </a:solidFill>
                <a:ea typeface="Calibri Light" panose="020F0302020204030204" pitchFamily="34" charset="0"/>
                <a:cs typeface="Calibri Light" panose="020F0302020204030204" pitchFamily="34" charset="0"/>
              </a:rPr>
              <a:t>The Road = 140 – 180 </a:t>
            </a:r>
            <a:br>
              <a:rPr lang="en-US" altLang="en-US" sz="1350" dirty="0">
                <a:solidFill>
                  <a:prstClr val="black"/>
                </a:solidFill>
                <a:ea typeface="Calibri Light" panose="020F0302020204030204" pitchFamily="34" charset="0"/>
                <a:cs typeface="Calibri Light" panose="020F0302020204030204" pitchFamily="34" charset="0"/>
              </a:rPr>
            </a:br>
            <a:endParaRPr lang="en-US" altLang="en-US" sz="1350" dirty="0">
              <a:solidFill>
                <a:prstClr val="black"/>
              </a:solidFill>
              <a:ea typeface="Calibri Light" panose="020F0302020204030204" pitchFamily="34" charset="0"/>
              <a:cs typeface="Calibri Light" panose="020F0302020204030204" pitchFamily="34" charset="0"/>
            </a:endParaRPr>
          </a:p>
          <a:p>
            <a:pPr defTabSz="257175" eaLnBrk="0" fontAlgn="base" hangingPunct="0">
              <a:spcBef>
                <a:spcPct val="0"/>
              </a:spcBef>
              <a:spcAft>
                <a:spcPct val="0"/>
              </a:spcAft>
            </a:pPr>
            <a:r>
              <a:rPr lang="en-US" altLang="en-US" sz="1350" dirty="0">
                <a:solidFill>
                  <a:prstClr val="black"/>
                </a:solidFill>
                <a:ea typeface="Calibri Light" panose="020F0302020204030204" pitchFamily="34" charset="0"/>
                <a:cs typeface="Calibri Light" panose="020F0302020204030204" pitchFamily="34" charset="0"/>
              </a:rPr>
              <a:t>White line = 70</a:t>
            </a:r>
            <a:br>
              <a:rPr lang="en-US" altLang="en-US" sz="1350" dirty="0">
                <a:solidFill>
                  <a:prstClr val="black"/>
                </a:solidFill>
                <a:ea typeface="Calibri Light" panose="020F0302020204030204" pitchFamily="34" charset="0"/>
                <a:cs typeface="Calibri Light" panose="020F0302020204030204" pitchFamily="34" charset="0"/>
              </a:rPr>
            </a:br>
            <a:endParaRPr lang="en-US" altLang="en-US" sz="1350" dirty="0">
              <a:solidFill>
                <a:prstClr val="black"/>
              </a:solidFill>
              <a:ea typeface="Calibri Light" panose="020F0302020204030204" pitchFamily="34" charset="0"/>
              <a:cs typeface="Calibri Light" panose="020F0302020204030204" pitchFamily="34" charset="0"/>
            </a:endParaRPr>
          </a:p>
          <a:p>
            <a:pPr defTabSz="257175" eaLnBrk="0" fontAlgn="base" hangingPunct="0">
              <a:spcBef>
                <a:spcPct val="0"/>
              </a:spcBef>
              <a:spcAft>
                <a:spcPct val="0"/>
              </a:spcAft>
            </a:pPr>
            <a:r>
              <a:rPr lang="en-US" altLang="en-US" sz="1350" dirty="0">
                <a:solidFill>
                  <a:prstClr val="black"/>
                </a:solidFill>
                <a:ea typeface="Calibri Light" panose="020F0302020204030204" pitchFamily="34" charset="0"/>
                <a:cs typeface="Calibri Light" panose="020F0302020204030204" pitchFamily="34" charset="0"/>
              </a:rPr>
              <a:t>Wall = 54 mg/dl</a:t>
            </a:r>
          </a:p>
          <a:p>
            <a:pPr defTabSz="257175" eaLnBrk="0" fontAlgn="base" hangingPunct="0">
              <a:spcBef>
                <a:spcPct val="0"/>
              </a:spcBef>
              <a:spcAft>
                <a:spcPct val="0"/>
              </a:spcAft>
            </a:pPr>
            <a:endParaRPr lang="en-US" altLang="en-US" sz="1350" dirty="0">
              <a:solidFill>
                <a:prstClr val="black"/>
              </a:solidFill>
              <a:ea typeface="Calibri Light" panose="020F0302020204030204" pitchFamily="34" charset="0"/>
              <a:cs typeface="Calibri Light" panose="020F0302020204030204" pitchFamily="34" charset="0"/>
            </a:endParaRPr>
          </a:p>
          <a:p>
            <a:pPr defTabSz="257175" eaLnBrk="0" fontAlgn="base" hangingPunct="0">
              <a:spcBef>
                <a:spcPct val="0"/>
              </a:spcBef>
              <a:spcAft>
                <a:spcPct val="0"/>
              </a:spcAft>
            </a:pPr>
            <a:r>
              <a:rPr lang="en-US" altLang="en-US" sz="1350" b="1" dirty="0">
                <a:solidFill>
                  <a:srgbClr val="FF0000"/>
                </a:solidFill>
              </a:rPr>
              <a:t>Action at the white line keeps you from the cliff!</a:t>
            </a:r>
          </a:p>
          <a:p>
            <a:pPr defTabSz="257175" eaLnBrk="0" fontAlgn="base" hangingPunct="0">
              <a:spcBef>
                <a:spcPct val="0"/>
              </a:spcBef>
              <a:spcAft>
                <a:spcPct val="0"/>
              </a:spcAft>
            </a:pPr>
            <a:endParaRPr lang="en-US" altLang="en-US" sz="1013" dirty="0">
              <a:solidFill>
                <a:prstClr val="black"/>
              </a:solidFill>
            </a:endParaRPr>
          </a:p>
        </p:txBody>
      </p:sp>
      <p:cxnSp>
        <p:nvCxnSpPr>
          <p:cNvPr id="28" name="Straight Arrow Connector 27">
            <a:extLst>
              <a:ext uri="{FF2B5EF4-FFF2-40B4-BE49-F238E27FC236}">
                <a16:creationId xmlns:a16="http://schemas.microsoft.com/office/drawing/2014/main" id="{B31A7817-DD76-5A49-87FA-8810A4D0B819}"/>
              </a:ext>
            </a:extLst>
          </p:cNvPr>
          <p:cNvCxnSpPr>
            <a:cxnSpLocks noChangeShapeType="1"/>
          </p:cNvCxnSpPr>
          <p:nvPr/>
        </p:nvCxnSpPr>
        <p:spPr bwMode="auto">
          <a:xfrm flipH="1">
            <a:off x="4432441" y="4324733"/>
            <a:ext cx="542033" cy="399156"/>
          </a:xfrm>
          <a:prstGeom prst="straightConnector1">
            <a:avLst/>
          </a:prstGeom>
          <a:noFill/>
          <a:ln w="25400">
            <a:solidFill>
              <a:schemeClr val="bg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8981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29842" y="1140299"/>
            <a:ext cx="6489805" cy="988749"/>
          </a:xfrm>
        </p:spPr>
        <p:txBody>
          <a:bodyPr>
            <a:normAutofit/>
          </a:bodyPr>
          <a:lstStyle/>
          <a:p>
            <a:pPr algn="ctr"/>
            <a:r>
              <a:rPr lang="en-US" altLang="en-US" dirty="0"/>
              <a:t>Even More Important When Unstable</a:t>
            </a:r>
            <a:endParaRPr lang="en-US" dirty="0"/>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p:txBody>
      </p:sp>
      <p:pic>
        <p:nvPicPr>
          <p:cNvPr id="19" name="Content Placeholder 4" descr="A picture of a truck driving in snow.">
            <a:extLst>
              <a:ext uri="{FF2B5EF4-FFF2-40B4-BE49-F238E27FC236}">
                <a16:creationId xmlns:a16="http://schemas.microsoft.com/office/drawing/2014/main" id="{1422C07F-1FAC-2348-8091-D463611C3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1170" y="2000872"/>
            <a:ext cx="5187509" cy="2905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442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hlinkClick r:id="rId2"/>
              </a:rPr>
              <a:t>https://care.diabetesjournals.org/content/44/Supplement_1/S211</a:t>
            </a:r>
            <a:r>
              <a:rPr lang="en-US" sz="1350" dirty="0">
                <a:solidFill>
                  <a:prstClr val="white"/>
                </a:solidFill>
                <a:latin typeface="Calibri" panose="020F0502020204030204"/>
              </a:rPr>
              <a:t> </a:t>
            </a: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3"/>
          <a:stretch>
            <a:fillRect/>
          </a:stretch>
        </p:blipFill>
        <p:spPr>
          <a:xfrm>
            <a:off x="8620684" y="912434"/>
            <a:ext cx="460451" cy="341536"/>
          </a:xfrm>
          <a:prstGeom prst="rect">
            <a:avLst/>
          </a:prstGeom>
        </p:spPr>
      </p:pic>
      <p:sp>
        <p:nvSpPr>
          <p:cNvPr id="2" name="Title 1">
            <a:extLst>
              <a:ext uri="{FF2B5EF4-FFF2-40B4-BE49-F238E27FC236}">
                <a16:creationId xmlns:a16="http://schemas.microsoft.com/office/drawing/2014/main" id="{D5E9DC53-28FC-F747-A1BC-2847DCEA79F9}"/>
              </a:ext>
            </a:extLst>
          </p:cNvPr>
          <p:cNvSpPr>
            <a:spLocks noGrp="1"/>
          </p:cNvSpPr>
          <p:nvPr>
            <p:ph type="title"/>
          </p:nvPr>
        </p:nvSpPr>
        <p:spPr>
          <a:xfrm>
            <a:off x="2529842" y="1140299"/>
            <a:ext cx="6489805" cy="988749"/>
          </a:xfrm>
        </p:spPr>
        <p:txBody>
          <a:bodyPr>
            <a:normAutofit/>
          </a:bodyPr>
          <a:lstStyle/>
          <a:p>
            <a:pPr algn="ctr"/>
            <a:r>
              <a:rPr lang="en-US" dirty="0"/>
              <a:t>Key Reference</a:t>
            </a:r>
          </a:p>
        </p:txBody>
      </p:sp>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pPr marL="0" indent="0">
              <a:buNone/>
            </a:pPr>
            <a:r>
              <a:rPr lang="en-US" dirty="0"/>
              <a:t>ADA Standards of Care in the Hospitalized Patient, 2021</a:t>
            </a:r>
          </a:p>
        </p:txBody>
      </p:sp>
      <p:pic>
        <p:nvPicPr>
          <p:cNvPr id="19" name="Picture 18" descr="Image of resource title and information">
            <a:extLst>
              <a:ext uri="{FF2B5EF4-FFF2-40B4-BE49-F238E27FC236}">
                <a16:creationId xmlns:a16="http://schemas.microsoft.com/office/drawing/2014/main" id="{1B050840-E354-D040-82CA-72BD39CD8D80}"/>
              </a:ext>
            </a:extLst>
          </p:cNvPr>
          <p:cNvPicPr>
            <a:picLocks noChangeAspect="1"/>
          </p:cNvPicPr>
          <p:nvPr/>
        </p:nvPicPr>
        <p:blipFill>
          <a:blip r:embed="rId4"/>
          <a:stretch>
            <a:fillRect/>
          </a:stretch>
        </p:blipFill>
        <p:spPr>
          <a:xfrm>
            <a:off x="628650" y="2715221"/>
            <a:ext cx="6610350" cy="2286000"/>
          </a:xfrm>
          <a:prstGeom prst="rect">
            <a:avLst/>
          </a:prstGeom>
        </p:spPr>
      </p:pic>
      <p:sp>
        <p:nvSpPr>
          <p:cNvPr id="4" name="Rectangle 3">
            <a:extLst>
              <a:ext uri="{FF2B5EF4-FFF2-40B4-BE49-F238E27FC236}">
                <a16:creationId xmlns:a16="http://schemas.microsoft.com/office/drawing/2014/main" id="{A59B6229-1BAA-4DDF-BDC6-5213A995391C}"/>
              </a:ext>
            </a:extLst>
          </p:cNvPr>
          <p:cNvSpPr/>
          <p:nvPr/>
        </p:nvSpPr>
        <p:spPr>
          <a:xfrm>
            <a:off x="4670676" y="3591816"/>
            <a:ext cx="2519534" cy="1032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89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3729-1F96-5549-824D-97F1C2531665}"/>
              </a:ext>
            </a:extLst>
          </p:cNvPr>
          <p:cNvSpPr/>
          <p:nvPr/>
        </p:nvSpPr>
        <p:spPr>
          <a:xfrm>
            <a:off x="0" y="586340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5">
            <a:extLst>
              <a:ext uri="{FF2B5EF4-FFF2-40B4-BE49-F238E27FC236}">
                <a16:creationId xmlns:a16="http://schemas.microsoft.com/office/drawing/2014/main" id="{5550EBD8-23BB-0643-B904-7F212FF28854}"/>
              </a:ext>
            </a:extLst>
          </p:cNvPr>
          <p:cNvSpPr/>
          <p:nvPr/>
        </p:nvSpPr>
        <p:spPr>
          <a:xfrm>
            <a:off x="0" y="570338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93CDFDC3-1A1B-794B-90BA-9D1A29E7CEB7}"/>
              </a:ext>
            </a:extLst>
          </p:cNvPr>
          <p:cNvSpPr/>
          <p:nvPr/>
        </p:nvSpPr>
        <p:spPr>
          <a:xfrm>
            <a:off x="0" y="554336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0BCCDB0E-1DFB-E049-BD18-69D83FB552C7}"/>
              </a:ext>
            </a:extLst>
          </p:cNvPr>
          <p:cNvSpPr/>
          <p:nvPr/>
        </p:nvSpPr>
        <p:spPr>
          <a:xfrm>
            <a:off x="0" y="538334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8">
            <a:extLst>
              <a:ext uri="{FF2B5EF4-FFF2-40B4-BE49-F238E27FC236}">
                <a16:creationId xmlns:a16="http://schemas.microsoft.com/office/drawing/2014/main" id="{8534E0D1-E70D-2F46-87CB-1304B0448D57}"/>
              </a:ext>
            </a:extLst>
          </p:cNvPr>
          <p:cNvSpPr/>
          <p:nvPr/>
        </p:nvSpPr>
        <p:spPr>
          <a:xfrm>
            <a:off x="0" y="5223326"/>
            <a:ext cx="9144000" cy="160020"/>
          </a:xfrm>
          <a:prstGeom prst="rect">
            <a:avLst/>
          </a:prstGeom>
          <a:solidFill>
            <a:srgbClr val="1C4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BE10DA92-AD3F-3F4A-B164-475E6CCD9CCD}"/>
              </a:ext>
            </a:extLst>
          </p:cNvPr>
          <p:cNvSpPr/>
          <p:nvPr/>
        </p:nvSpPr>
        <p:spPr>
          <a:xfrm>
            <a:off x="0" y="5063306"/>
            <a:ext cx="9144000" cy="160020"/>
          </a:xfrm>
          <a:prstGeom prst="rect">
            <a:avLst/>
          </a:prstGeom>
          <a:solidFill>
            <a:srgbClr val="28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A2593074-9B11-434C-B896-3C4D31F4D63C}"/>
              </a:ext>
            </a:extLst>
          </p:cNvPr>
          <p:cNvSpPr/>
          <p:nvPr/>
        </p:nvSpPr>
        <p:spPr>
          <a:xfrm rot="16200000">
            <a:off x="1120141" y="535270"/>
            <a:ext cx="34289" cy="2274570"/>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6896BFF2-D934-B44D-A29B-99CBF4DC61D0}"/>
              </a:ext>
            </a:extLst>
          </p:cNvPr>
          <p:cNvSpPr/>
          <p:nvPr/>
        </p:nvSpPr>
        <p:spPr>
          <a:xfrm rot="16200000">
            <a:off x="1247776" y="519094"/>
            <a:ext cx="34290" cy="2529841"/>
          </a:xfrm>
          <a:prstGeom prst="rect">
            <a:avLst/>
          </a:prstGeom>
          <a:solidFill>
            <a:srgbClr val="F46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60E6C32A-C43C-C645-B305-3CA4C645B6BD}"/>
              </a:ext>
            </a:extLst>
          </p:cNvPr>
          <p:cNvSpPr/>
          <p:nvPr/>
        </p:nvSpPr>
        <p:spPr>
          <a:xfrm rot="16200000">
            <a:off x="8493426" y="4349867"/>
            <a:ext cx="34289" cy="1266860"/>
          </a:xfrm>
          <a:prstGeom prst="rect">
            <a:avLst/>
          </a:prstGeom>
          <a:solidFill>
            <a:srgbClr val="EE8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 name="Picture 16" descr="Logo, icon&#10;&#10;Description automatically generated">
            <a:extLst>
              <a:ext uri="{FF2B5EF4-FFF2-40B4-BE49-F238E27FC236}">
                <a16:creationId xmlns:a16="http://schemas.microsoft.com/office/drawing/2014/main" id="{748C35F8-6789-AC4D-A2BF-721EC56030E5}"/>
              </a:ext>
            </a:extLst>
          </p:cNvPr>
          <p:cNvPicPr>
            <a:picLocks noChangeAspect="1"/>
          </p:cNvPicPr>
          <p:nvPr/>
        </p:nvPicPr>
        <p:blipFill>
          <a:blip r:embed="rId2"/>
          <a:stretch>
            <a:fillRect/>
          </a:stretch>
        </p:blipFill>
        <p:spPr>
          <a:xfrm>
            <a:off x="8620684" y="912434"/>
            <a:ext cx="460451" cy="341536"/>
          </a:xfrm>
          <a:prstGeom prst="rect">
            <a:avLst/>
          </a:prstGeom>
        </p:spPr>
      </p:pic>
      <p:sp>
        <p:nvSpPr>
          <p:cNvPr id="3" name="Content Placeholder 2">
            <a:extLst>
              <a:ext uri="{FF2B5EF4-FFF2-40B4-BE49-F238E27FC236}">
                <a16:creationId xmlns:a16="http://schemas.microsoft.com/office/drawing/2014/main" id="{53C686D3-E865-E142-BA0F-69C0DEB18468}"/>
              </a:ext>
            </a:extLst>
          </p:cNvPr>
          <p:cNvSpPr>
            <a:spLocks noGrp="1"/>
          </p:cNvSpPr>
          <p:nvPr>
            <p:ph idx="1"/>
          </p:nvPr>
        </p:nvSpPr>
        <p:spPr>
          <a:xfrm>
            <a:off x="623870" y="2279864"/>
            <a:ext cx="7886700" cy="3559676"/>
          </a:xfrm>
        </p:spPr>
        <p:txBody>
          <a:bodyPr>
            <a:normAutofit/>
          </a:bodyPr>
          <a:lstStyle/>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a:p>
            <a:endParaRPr lang="en-US" altLang="en-US" dirty="0">
              <a:solidFill>
                <a:schemeClr val="tx1">
                  <a:lumMod val="65000"/>
                  <a:lumOff val="35000"/>
                </a:schemeClr>
              </a:solidFill>
              <a:latin typeface="Arial" panose="020B0604020202020204" pitchFamily="34" charset="0"/>
              <a:ea typeface="Calibri Light" panose="020F0302020204030204" pitchFamily="34" charset="0"/>
              <a:cs typeface="Arial" panose="020B0604020202020204" pitchFamily="34" charset="0"/>
            </a:endParaRPr>
          </a:p>
        </p:txBody>
      </p:sp>
      <p:pic>
        <p:nvPicPr>
          <p:cNvPr id="19" name="Content Placeholder 4" descr="Thank you">
            <a:extLst>
              <a:ext uri="{FF2B5EF4-FFF2-40B4-BE49-F238E27FC236}">
                <a16:creationId xmlns:a16="http://schemas.microsoft.com/office/drawing/2014/main" id="{2AA9107B-7661-B04F-93FF-50648B28BA3C}"/>
              </a:ext>
            </a:extLst>
          </p:cNvPr>
          <p:cNvPicPr>
            <a:picLocks noChangeAspect="1"/>
          </p:cNvPicPr>
          <p:nvPr/>
        </p:nvPicPr>
        <p:blipFill>
          <a:blip r:embed="rId3"/>
          <a:stretch>
            <a:fillRect/>
          </a:stretch>
        </p:blipFill>
        <p:spPr>
          <a:xfrm>
            <a:off x="2274571" y="1864937"/>
            <a:ext cx="4777695" cy="2576208"/>
          </a:xfrm>
          <a:prstGeom prst="rect">
            <a:avLst/>
          </a:prstGeom>
        </p:spPr>
      </p:pic>
      <p:sp>
        <p:nvSpPr>
          <p:cNvPr id="4" name="Rectangle 3">
            <a:extLst>
              <a:ext uri="{FF2B5EF4-FFF2-40B4-BE49-F238E27FC236}">
                <a16:creationId xmlns:a16="http://schemas.microsoft.com/office/drawing/2014/main" id="{497F1B60-7306-3A48-9B3F-F5FE1DF55C8D}"/>
              </a:ext>
            </a:extLst>
          </p:cNvPr>
          <p:cNvSpPr/>
          <p:nvPr/>
        </p:nvSpPr>
        <p:spPr>
          <a:xfrm>
            <a:off x="3757805" y="4567798"/>
            <a:ext cx="2363852" cy="300082"/>
          </a:xfrm>
          <a:prstGeom prst="rect">
            <a:avLst/>
          </a:prstGeom>
        </p:spPr>
        <p:txBody>
          <a:bodyPr wrap="none">
            <a:spAutoFit/>
          </a:bodyPr>
          <a:lstStyle/>
          <a:p>
            <a:pPr defTabSz="685800"/>
            <a:r>
              <a:rPr lang="en-US" sz="1350" dirty="0">
                <a:solidFill>
                  <a:prstClr val="black"/>
                </a:solidFill>
                <a:latin typeface="Calibri" panose="020F0502020204030204"/>
                <a:hlinkClick r:id="rId4"/>
              </a:rPr>
              <a:t>stremain@cynosurehealth.org</a:t>
            </a:r>
            <a:r>
              <a:rPr lang="en-US" sz="1350" dirty="0">
                <a:solidFill>
                  <a:prstClr val="black"/>
                </a:solidFill>
                <a:latin typeface="Calibri" panose="020F0502020204030204"/>
              </a:rPr>
              <a:t> </a:t>
            </a:r>
          </a:p>
        </p:txBody>
      </p:sp>
    </p:spTree>
    <p:extLst>
      <p:ext uri="{BB962C8B-B14F-4D97-AF65-F5344CB8AC3E}">
        <p14:creationId xmlns:p14="http://schemas.microsoft.com/office/powerpoint/2010/main" val="3585167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7295-3159-4133-86AD-F3AE57CB2B59}"/>
              </a:ext>
            </a:extLst>
          </p:cNvPr>
          <p:cNvSpPr>
            <a:spLocks noGrp="1"/>
          </p:cNvSpPr>
          <p:nvPr>
            <p:ph type="title"/>
          </p:nvPr>
        </p:nvSpPr>
        <p:spPr>
          <a:xfrm>
            <a:off x="628650" y="365126"/>
            <a:ext cx="8361526" cy="1325563"/>
          </a:xfrm>
        </p:spPr>
        <p:txBody>
          <a:bodyPr/>
          <a:lstStyle/>
          <a:p>
            <a:r>
              <a:rPr lang="en-US" dirty="0"/>
              <a:t>Interactive Discussion: Speakers, Panelists and Attendees</a:t>
            </a:r>
          </a:p>
        </p:txBody>
      </p:sp>
      <p:sp>
        <p:nvSpPr>
          <p:cNvPr id="3" name="Content Placeholder 2">
            <a:extLst>
              <a:ext uri="{FF2B5EF4-FFF2-40B4-BE49-F238E27FC236}">
                <a16:creationId xmlns:a16="http://schemas.microsoft.com/office/drawing/2014/main" id="{845494D7-AB5E-4B69-86D5-421FA5785DCC}"/>
              </a:ext>
            </a:extLst>
          </p:cNvPr>
          <p:cNvSpPr>
            <a:spLocks noGrp="1"/>
          </p:cNvSpPr>
          <p:nvPr>
            <p:ph idx="1"/>
          </p:nvPr>
        </p:nvSpPr>
        <p:spPr>
          <a:xfrm>
            <a:off x="628650" y="1690689"/>
            <a:ext cx="7886700" cy="4351338"/>
          </a:xfrm>
        </p:spPr>
        <p:txBody>
          <a:bodyPr/>
          <a:lstStyle/>
          <a:p>
            <a:pPr marL="0" indent="0">
              <a:spcBef>
                <a:spcPts val="0"/>
              </a:spcBef>
              <a:buNone/>
            </a:pPr>
            <a:r>
              <a:rPr lang="en-US" sz="2600" b="1" dirty="0">
                <a:ea typeface="Gulim" panose="020B0600000101010101" pitchFamily="34" charset="-127"/>
              </a:rPr>
              <a:t>Questions submitted at registration:</a:t>
            </a:r>
          </a:p>
          <a:p>
            <a:pPr>
              <a:spcBef>
                <a:spcPts val="0"/>
              </a:spcBef>
            </a:pPr>
            <a:endParaRPr lang="en-US" sz="2600" dirty="0">
              <a:effectLst/>
              <a:ea typeface="Gulim" panose="020B0600000101010101" pitchFamily="34" charset="-127"/>
            </a:endParaRPr>
          </a:p>
          <a:p>
            <a:pPr>
              <a:spcBef>
                <a:spcPts val="0"/>
              </a:spcBef>
            </a:pPr>
            <a:r>
              <a:rPr lang="en-US" sz="2600" dirty="0">
                <a:ea typeface="Gulim" panose="020B0600000101010101" pitchFamily="34" charset="-127"/>
              </a:rPr>
              <a:t>How do you engage the physicians in performance improvement?</a:t>
            </a:r>
          </a:p>
          <a:p>
            <a:pPr>
              <a:spcBef>
                <a:spcPts val="0"/>
              </a:spcBef>
            </a:pPr>
            <a:r>
              <a:rPr lang="en-US" sz="2600" dirty="0">
                <a:ea typeface="Gulim" panose="020B0600000101010101" pitchFamily="34" charset="-127"/>
              </a:rPr>
              <a:t>What strategies have you found most effective for staff education?</a:t>
            </a:r>
          </a:p>
          <a:p>
            <a:pPr>
              <a:spcBef>
                <a:spcPts val="0"/>
              </a:spcBef>
            </a:pPr>
            <a:r>
              <a:rPr lang="en-US" sz="2600" dirty="0">
                <a:ea typeface="Gulim" panose="020B0600000101010101" pitchFamily="34" charset="-127"/>
              </a:rPr>
              <a:t>What are your thoughts on pharmacy lead protocols? </a:t>
            </a:r>
          </a:p>
          <a:p>
            <a:pPr>
              <a:spcBef>
                <a:spcPts val="0"/>
              </a:spcBef>
            </a:pPr>
            <a:endParaRPr lang="en-US" sz="2600" dirty="0">
              <a:ea typeface="Gulim" panose="020B0600000101010101" pitchFamily="34" charset="-127"/>
            </a:endParaRPr>
          </a:p>
          <a:p>
            <a:pPr>
              <a:spcBef>
                <a:spcPts val="0"/>
              </a:spcBef>
            </a:pPr>
            <a:endParaRPr lang="en-US" sz="2600" b="1" i="1" dirty="0">
              <a:solidFill>
                <a:schemeClr val="accent1"/>
              </a:solidFill>
              <a:effectLst/>
              <a:highlight>
                <a:srgbClr val="FFFF00"/>
              </a:highlight>
              <a:ea typeface="Gulim" panose="020B0600000101010101" pitchFamily="34" charset="-127"/>
            </a:endParaRPr>
          </a:p>
          <a:p>
            <a:pPr marL="0" indent="0" algn="ctr">
              <a:spcBef>
                <a:spcPts val="0"/>
              </a:spcBef>
              <a:buNone/>
            </a:pPr>
            <a:r>
              <a:rPr lang="en-US" sz="2400" b="1" i="1" dirty="0">
                <a:solidFill>
                  <a:schemeClr val="accent1"/>
                </a:solidFill>
                <a:effectLst/>
                <a:ea typeface="Gulim" panose="020B0600000101010101" pitchFamily="34" charset="-127"/>
              </a:rPr>
              <a:t>Please Submit Additional Questions </a:t>
            </a:r>
            <a:r>
              <a:rPr lang="en-US" sz="2400" b="1" i="1" dirty="0">
                <a:solidFill>
                  <a:schemeClr val="accent1"/>
                </a:solidFill>
                <a:ea typeface="Gulim" panose="020B0600000101010101" pitchFamily="34" charset="-127"/>
              </a:rPr>
              <a:t>using the Q&amp;A Feature</a:t>
            </a:r>
            <a:r>
              <a:rPr lang="en-US" sz="2400" b="1" i="1" dirty="0">
                <a:solidFill>
                  <a:schemeClr val="accent1"/>
                </a:solidFill>
                <a:effectLst/>
                <a:ea typeface="Gulim" panose="020B0600000101010101" pitchFamily="34" charset="-127"/>
              </a:rPr>
              <a:t>!</a:t>
            </a:r>
          </a:p>
          <a:p>
            <a:pPr marL="0" indent="0">
              <a:buNone/>
            </a:pPr>
            <a:endParaRPr lang="en-US" dirty="0">
              <a:highlight>
                <a:srgbClr val="FFFF00"/>
              </a:highlight>
            </a:endParaRPr>
          </a:p>
        </p:txBody>
      </p:sp>
      <p:pic>
        <p:nvPicPr>
          <p:cNvPr id="5" name="Picture 4">
            <a:extLst>
              <a:ext uri="{FF2B5EF4-FFF2-40B4-BE49-F238E27FC236}">
                <a16:creationId xmlns:a16="http://schemas.microsoft.com/office/drawing/2014/main" id="{53A9182E-554F-4500-B8D7-F73263EE2C11}"/>
              </a:ext>
            </a:extLst>
          </p:cNvPr>
          <p:cNvPicPr>
            <a:picLocks noChangeAspect="1"/>
          </p:cNvPicPr>
          <p:nvPr/>
        </p:nvPicPr>
        <p:blipFill>
          <a:blip r:embed="rId3"/>
          <a:stretch>
            <a:fillRect/>
          </a:stretch>
        </p:blipFill>
        <p:spPr>
          <a:xfrm>
            <a:off x="373474" y="6157565"/>
            <a:ext cx="7181710" cy="670618"/>
          </a:xfrm>
          <a:prstGeom prst="rect">
            <a:avLst/>
          </a:prstGeom>
        </p:spPr>
      </p:pic>
    </p:spTree>
    <p:extLst>
      <p:ext uri="{BB962C8B-B14F-4D97-AF65-F5344CB8AC3E}">
        <p14:creationId xmlns:p14="http://schemas.microsoft.com/office/powerpoint/2010/main" val="1113559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5E69-29AB-4AE7-9606-55D3F8E42381}"/>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9D08B131-0A06-473F-B75F-27DF2C6B86D9}"/>
              </a:ext>
            </a:extLst>
          </p:cNvPr>
          <p:cNvSpPr>
            <a:spLocks noGrp="1"/>
          </p:cNvSpPr>
          <p:nvPr>
            <p:ph idx="1"/>
          </p:nvPr>
        </p:nvSpPr>
        <p:spPr>
          <a:xfrm>
            <a:off x="628650" y="1548040"/>
            <a:ext cx="7886700" cy="4351338"/>
          </a:xfrm>
        </p:spPr>
        <p:txBody>
          <a:bodyPr/>
          <a:lstStyle/>
          <a:p>
            <a:pPr marL="0" indent="0">
              <a:buNone/>
            </a:pPr>
            <a:r>
              <a:rPr lang="en-US" b="1" dirty="0"/>
              <a:t>From Today’s Speakers:</a:t>
            </a:r>
          </a:p>
          <a:p>
            <a:r>
              <a:rPr lang="en-US" sz="2400" dirty="0">
                <a:hlinkClick r:id="rId3"/>
              </a:rPr>
              <a:t>Cynosure’s Hypoglycemia Process Improvement Discovery Tool</a:t>
            </a:r>
            <a:r>
              <a:rPr lang="en-US" sz="2400" dirty="0"/>
              <a:t> (Link)</a:t>
            </a:r>
            <a:endParaRPr lang="en-US" sz="2400" b="1" dirty="0"/>
          </a:p>
          <a:p>
            <a:pPr marL="0" indent="0">
              <a:buNone/>
            </a:pPr>
            <a:r>
              <a:rPr lang="en-US" b="1" dirty="0"/>
              <a:t>Additional Resources:</a:t>
            </a:r>
          </a:p>
          <a:p>
            <a:r>
              <a:rPr lang="en-US" sz="2400" u="sng" dirty="0">
                <a:solidFill>
                  <a:srgbClr val="0000FF"/>
                </a:solidFill>
                <a:effectLst/>
                <a:latin typeface="Calibri" panose="020F0502020204030204" pitchFamily="34" charset="0"/>
                <a:ea typeface="Calibri" panose="020F0502020204030204" pitchFamily="34" charset="0"/>
                <a:hlinkClick r:id="rId4"/>
              </a:rPr>
              <a:t>Rural Health Information Hub</a:t>
            </a:r>
            <a:r>
              <a:rPr lang="en-US" sz="2400" u="sng" dirty="0">
                <a:solidFill>
                  <a:srgbClr val="0000FF"/>
                </a:solidFill>
                <a:effectLst/>
                <a:latin typeface="Calibri" panose="020F0502020204030204" pitchFamily="34" charset="0"/>
                <a:ea typeface="Calibri" panose="020F0502020204030204" pitchFamily="34" charset="0"/>
              </a:rPr>
              <a:t> </a:t>
            </a:r>
            <a:r>
              <a:rPr lang="en-US" sz="2400" dirty="0"/>
              <a:t>(Link)</a:t>
            </a:r>
            <a:endParaRPr lang="en-US" sz="2400" u="sng" dirty="0">
              <a:solidFill>
                <a:srgbClr val="0000FF"/>
              </a:solidFill>
              <a:effectLst/>
              <a:latin typeface="Calibri" panose="020F0502020204030204" pitchFamily="34" charset="0"/>
              <a:ea typeface="Calibri" panose="020F0502020204030204" pitchFamily="34" charset="0"/>
            </a:endParaRPr>
          </a:p>
          <a:p>
            <a:pPr lvl="1">
              <a:buFont typeface="Courier New" panose="02070309020205020404" pitchFamily="49" charset="0"/>
              <a:buChar char="o"/>
            </a:pPr>
            <a:r>
              <a:rPr lang="en-US" sz="1800" u="sng" dirty="0">
                <a:solidFill>
                  <a:srgbClr val="0000FF"/>
                </a:solidFill>
                <a:effectLst/>
                <a:latin typeface="Calibri" panose="020F0502020204030204" pitchFamily="34" charset="0"/>
                <a:ea typeface="Times New Roman" panose="02020603050405020304" pitchFamily="18" charset="0"/>
                <a:hlinkClick r:id="rId5"/>
              </a:rPr>
              <a:t>Diabetes Prevention and Management Toolkit</a:t>
            </a:r>
            <a:r>
              <a:rPr lang="en-US" sz="1800" u="sng" dirty="0">
                <a:solidFill>
                  <a:srgbClr val="0000FF"/>
                </a:solidFill>
                <a:effectLst/>
                <a:latin typeface="Calibri" panose="020F0502020204030204" pitchFamily="34" charset="0"/>
                <a:ea typeface="Times New Roman" panose="02020603050405020304" pitchFamily="18" charset="0"/>
              </a:rPr>
              <a:t> </a:t>
            </a:r>
            <a:r>
              <a:rPr lang="en-US" sz="1800" dirty="0"/>
              <a:t>(Link)</a:t>
            </a:r>
            <a:endParaRPr lang="en-US" sz="1800" u="sng" dirty="0">
              <a:solidFill>
                <a:srgbClr val="0000FF"/>
              </a:solidFill>
              <a:effectLst/>
              <a:latin typeface="Calibri" panose="020F0502020204030204" pitchFamily="34" charset="0"/>
              <a:ea typeface="Times New Roman" panose="02020603050405020304" pitchFamily="18" charset="0"/>
            </a:endParaRPr>
          </a:p>
          <a:p>
            <a:pPr lvl="1">
              <a:buFont typeface="Courier New" panose="02070309020205020404" pitchFamily="49" charset="0"/>
              <a:buChar char="o"/>
            </a:pPr>
            <a:r>
              <a:rPr lang="en-US" sz="1800" u="sng" dirty="0">
                <a:solidFill>
                  <a:srgbClr val="0000FF"/>
                </a:solidFill>
                <a:effectLst/>
                <a:latin typeface="Calibri" panose="020F0502020204030204" pitchFamily="34" charset="0"/>
                <a:ea typeface="Times New Roman" panose="02020603050405020304" pitchFamily="18" charset="0"/>
                <a:hlinkClick r:id="rId6"/>
              </a:rPr>
              <a:t>Food Access Toolkit</a:t>
            </a:r>
            <a:r>
              <a:rPr lang="en-US" sz="1800" u="sng" dirty="0">
                <a:solidFill>
                  <a:srgbClr val="0000FF"/>
                </a:solidFill>
                <a:effectLst/>
                <a:latin typeface="Calibri" panose="020F0502020204030204" pitchFamily="34" charset="0"/>
                <a:ea typeface="Times New Roman" panose="02020603050405020304" pitchFamily="18" charset="0"/>
              </a:rPr>
              <a:t> </a:t>
            </a:r>
            <a:r>
              <a:rPr lang="en-US" sz="1600" dirty="0"/>
              <a:t>(Link)</a:t>
            </a:r>
          </a:p>
          <a:p>
            <a:endParaRPr lang="en-US" dirty="0"/>
          </a:p>
        </p:txBody>
      </p:sp>
      <p:pic>
        <p:nvPicPr>
          <p:cNvPr id="5" name="Picture 4">
            <a:extLst>
              <a:ext uri="{FF2B5EF4-FFF2-40B4-BE49-F238E27FC236}">
                <a16:creationId xmlns:a16="http://schemas.microsoft.com/office/drawing/2014/main" id="{FC16497D-E95A-408E-97CD-59A38AC9CD0F}"/>
              </a:ext>
            </a:extLst>
          </p:cNvPr>
          <p:cNvPicPr>
            <a:picLocks noChangeAspect="1"/>
          </p:cNvPicPr>
          <p:nvPr/>
        </p:nvPicPr>
        <p:blipFill>
          <a:blip r:embed="rId7"/>
          <a:stretch>
            <a:fillRect/>
          </a:stretch>
        </p:blipFill>
        <p:spPr>
          <a:xfrm>
            <a:off x="402411" y="6099691"/>
            <a:ext cx="7181710" cy="670618"/>
          </a:xfrm>
          <a:prstGeom prst="rect">
            <a:avLst/>
          </a:prstGeom>
        </p:spPr>
      </p:pic>
    </p:spTree>
    <p:extLst>
      <p:ext uri="{BB962C8B-B14F-4D97-AF65-F5344CB8AC3E}">
        <p14:creationId xmlns:p14="http://schemas.microsoft.com/office/powerpoint/2010/main" val="3221518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9DF4-A0A6-440E-91D3-DB8AFBC5BB5E}"/>
              </a:ext>
            </a:extLst>
          </p:cNvPr>
          <p:cNvSpPr>
            <a:spLocks noGrp="1"/>
          </p:cNvSpPr>
          <p:nvPr>
            <p:ph type="title"/>
          </p:nvPr>
        </p:nvSpPr>
        <p:spPr/>
        <p:txBody>
          <a:bodyPr/>
          <a:lstStyle/>
          <a:p>
            <a:r>
              <a:rPr lang="en-US" dirty="0"/>
              <a:t>Key Takeaways</a:t>
            </a:r>
          </a:p>
        </p:txBody>
      </p:sp>
      <p:sp>
        <p:nvSpPr>
          <p:cNvPr id="4" name="Content Placeholder 3">
            <a:extLst>
              <a:ext uri="{FF2B5EF4-FFF2-40B4-BE49-F238E27FC236}">
                <a16:creationId xmlns:a16="http://schemas.microsoft.com/office/drawing/2014/main" id="{723CD344-5ACD-47BA-979B-5304B11DF4D8}"/>
              </a:ext>
            </a:extLst>
          </p:cNvPr>
          <p:cNvSpPr>
            <a:spLocks noGrp="1"/>
          </p:cNvSpPr>
          <p:nvPr>
            <p:ph idx="1"/>
          </p:nvPr>
        </p:nvSpPr>
        <p:spPr>
          <a:xfrm>
            <a:off x="628650" y="1512207"/>
            <a:ext cx="7886700" cy="4351338"/>
          </a:xfrm>
        </p:spPr>
        <p:txBody>
          <a:bodyPr/>
          <a:lstStyle/>
          <a:p>
            <a:r>
              <a:rPr lang="en-US" sz="2400" dirty="0"/>
              <a:t>Educate front line staff as to why hypoglycemia MUST be avoided in inpatients</a:t>
            </a:r>
          </a:p>
          <a:p>
            <a:r>
              <a:rPr lang="en-US" sz="2400" dirty="0"/>
              <a:t>Implement simple ways of finding hypoglycemic events for QI improvement tracking</a:t>
            </a:r>
          </a:p>
          <a:p>
            <a:r>
              <a:rPr lang="en-US" sz="2400" dirty="0"/>
              <a:t>Look at 5 charts using the Discovery Tool and find what processes NEED to be shored up in YOUR hospital</a:t>
            </a:r>
          </a:p>
          <a:p>
            <a:r>
              <a:rPr lang="en-US" sz="2400" dirty="0"/>
              <a:t>Pick one of the above identified processes and achieve a quick win</a:t>
            </a:r>
          </a:p>
          <a:p>
            <a:endParaRPr lang="en-US" sz="2400" dirty="0">
              <a:highlight>
                <a:srgbClr val="FFFF00"/>
              </a:highlight>
            </a:endParaRPr>
          </a:p>
        </p:txBody>
      </p:sp>
      <p:pic>
        <p:nvPicPr>
          <p:cNvPr id="5" name="Picture 4">
            <a:extLst>
              <a:ext uri="{FF2B5EF4-FFF2-40B4-BE49-F238E27FC236}">
                <a16:creationId xmlns:a16="http://schemas.microsoft.com/office/drawing/2014/main" id="{F529595D-CD65-4F09-A6D0-1D120A4153FE}"/>
              </a:ext>
            </a:extLst>
          </p:cNvPr>
          <p:cNvPicPr>
            <a:picLocks noChangeAspect="1"/>
          </p:cNvPicPr>
          <p:nvPr/>
        </p:nvPicPr>
        <p:blipFill>
          <a:blip r:embed="rId3"/>
          <a:stretch>
            <a:fillRect/>
          </a:stretch>
        </p:blipFill>
        <p:spPr>
          <a:xfrm>
            <a:off x="402410" y="6103109"/>
            <a:ext cx="7181710" cy="670618"/>
          </a:xfrm>
          <a:prstGeom prst="rect">
            <a:avLst/>
          </a:prstGeom>
        </p:spPr>
      </p:pic>
    </p:spTree>
    <p:extLst>
      <p:ext uri="{BB962C8B-B14F-4D97-AF65-F5344CB8AC3E}">
        <p14:creationId xmlns:p14="http://schemas.microsoft.com/office/powerpoint/2010/main" val="400879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Objectives</a:t>
            </a:r>
          </a:p>
        </p:txBody>
      </p:sp>
      <p:sp>
        <p:nvSpPr>
          <p:cNvPr id="6" name="TextBox 5">
            <a:extLst>
              <a:ext uri="{FF2B5EF4-FFF2-40B4-BE49-F238E27FC236}">
                <a16:creationId xmlns:a16="http://schemas.microsoft.com/office/drawing/2014/main" id="{6E2A4BB0-F238-4314-B0B5-E77921F4B1B4}"/>
              </a:ext>
            </a:extLst>
          </p:cNvPr>
          <p:cNvSpPr txBox="1"/>
          <p:nvPr/>
        </p:nvSpPr>
        <p:spPr>
          <a:xfrm>
            <a:off x="628650" y="1690689"/>
            <a:ext cx="7886700" cy="2031325"/>
          </a:xfrm>
          <a:prstGeom prst="rect">
            <a:avLst/>
          </a:prstGeom>
          <a:noFill/>
        </p:spPr>
        <p:txBody>
          <a:bodyPr wrap="square">
            <a:spAutoFit/>
          </a:bodyPr>
          <a:lstStyle/>
          <a:p>
            <a:pPr marL="285750" indent="-285750">
              <a:buFont typeface="Arial" panose="020B0604020202020204" pitchFamily="34" charset="0"/>
              <a:buChar char="•"/>
            </a:pPr>
            <a:r>
              <a:rPr lang="en-US" dirty="0"/>
              <a:t>Explain why hypoglycemia in inpatients is dangerous and can lead to catastrophic results</a:t>
            </a:r>
          </a:p>
          <a:p>
            <a:pPr marL="285750" indent="-285750">
              <a:buFont typeface="Arial" panose="020B0604020202020204" pitchFamily="34" charset="0"/>
              <a:buChar char="•"/>
            </a:pPr>
            <a:r>
              <a:rPr lang="en-US" dirty="0"/>
              <a:t>How to easily and simply “find the data” if average daily census is small</a:t>
            </a:r>
          </a:p>
          <a:p>
            <a:pPr marL="285750" indent="-285750">
              <a:buFont typeface="Arial" panose="020B0604020202020204" pitchFamily="34" charset="0"/>
              <a:buChar char="•"/>
            </a:pPr>
            <a:r>
              <a:rPr lang="en-US" dirty="0"/>
              <a:t>List the common process errors that lead to hypoglycemia</a:t>
            </a:r>
          </a:p>
          <a:p>
            <a:pPr marL="285750" indent="-285750">
              <a:buFont typeface="Arial" panose="020B0604020202020204" pitchFamily="34" charset="0"/>
              <a:buChar char="•"/>
            </a:pPr>
            <a:r>
              <a:rPr lang="en-US" dirty="0"/>
              <a:t>Identify which process failures are most common in their hospital and improvement </a:t>
            </a:r>
          </a:p>
          <a:p>
            <a:pPr marL="285750" indent="-285750">
              <a:buFont typeface="Arial" panose="020B0604020202020204" pitchFamily="34" charset="0"/>
              <a:buChar char="•"/>
            </a:pPr>
            <a:r>
              <a:rPr lang="en-US" dirty="0"/>
              <a:t>Examine how social determinants of health can affect hypoglycemia in patients </a:t>
            </a:r>
          </a:p>
        </p:txBody>
      </p:sp>
      <p:pic>
        <p:nvPicPr>
          <p:cNvPr id="7" name="Picture 6">
            <a:extLst>
              <a:ext uri="{FF2B5EF4-FFF2-40B4-BE49-F238E27FC236}">
                <a16:creationId xmlns:a16="http://schemas.microsoft.com/office/drawing/2014/main" id="{AE396C37-E004-437B-BE01-15B0DB1DDB1B}"/>
              </a:ext>
            </a:extLst>
          </p:cNvPr>
          <p:cNvPicPr>
            <a:picLocks noChangeAspect="1"/>
          </p:cNvPicPr>
          <p:nvPr/>
        </p:nvPicPr>
        <p:blipFill>
          <a:blip r:embed="rId3"/>
          <a:stretch>
            <a:fillRect/>
          </a:stretch>
        </p:blipFill>
        <p:spPr>
          <a:xfrm>
            <a:off x="373475" y="6176963"/>
            <a:ext cx="7181710" cy="670618"/>
          </a:xfrm>
          <a:prstGeom prst="rect">
            <a:avLst/>
          </a:prstGeom>
        </p:spPr>
      </p:pic>
    </p:spTree>
    <p:extLst>
      <p:ext uri="{BB962C8B-B14F-4D97-AF65-F5344CB8AC3E}">
        <p14:creationId xmlns:p14="http://schemas.microsoft.com/office/powerpoint/2010/main" val="2373691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888B-007B-473D-A897-6B97A539D805}"/>
              </a:ext>
            </a:extLst>
          </p:cNvPr>
          <p:cNvSpPr>
            <a:spLocks noGrp="1"/>
          </p:cNvSpPr>
          <p:nvPr>
            <p:ph type="title"/>
          </p:nvPr>
        </p:nvSpPr>
        <p:spPr/>
        <p:txBody>
          <a:bodyPr/>
          <a:lstStyle/>
          <a:p>
            <a:r>
              <a:rPr lang="en-US" sz="3200" dirty="0"/>
              <a:t>Register for the Next HQIC Collaborative Event!</a:t>
            </a:r>
          </a:p>
        </p:txBody>
      </p:sp>
      <p:sp>
        <p:nvSpPr>
          <p:cNvPr id="3" name="Content Placeholder 2">
            <a:extLst>
              <a:ext uri="{FF2B5EF4-FFF2-40B4-BE49-F238E27FC236}">
                <a16:creationId xmlns:a16="http://schemas.microsoft.com/office/drawing/2014/main" id="{953C5B67-E2D4-4E68-9468-27C87D63A4CC}"/>
              </a:ext>
            </a:extLst>
          </p:cNvPr>
          <p:cNvSpPr>
            <a:spLocks noGrp="1"/>
          </p:cNvSpPr>
          <p:nvPr>
            <p:ph idx="1"/>
          </p:nvPr>
        </p:nvSpPr>
        <p:spPr/>
        <p:txBody>
          <a:bodyPr/>
          <a:lstStyle/>
          <a:p>
            <a:pPr marL="0" indent="0" algn="ctr">
              <a:buNone/>
            </a:pPr>
            <a:r>
              <a:rPr lang="en-US" b="1" dirty="0"/>
              <a:t>Save the Date</a:t>
            </a:r>
          </a:p>
          <a:p>
            <a:pPr marL="0" indent="0" algn="ctr">
              <a:buNone/>
            </a:pPr>
            <a:r>
              <a:rPr lang="en-US" dirty="0"/>
              <a:t>Health Equity Learning and Action Network</a:t>
            </a:r>
          </a:p>
          <a:p>
            <a:pPr marL="0" indent="0" algn="ctr">
              <a:buNone/>
            </a:pPr>
            <a:r>
              <a:rPr lang="en-US" dirty="0"/>
              <a:t>Tuesday, November 23</a:t>
            </a:r>
            <a:r>
              <a:rPr lang="en-US" baseline="30000" dirty="0"/>
              <a:t>rd</a:t>
            </a:r>
            <a:r>
              <a:rPr lang="en-US" dirty="0"/>
              <a:t>, 2021</a:t>
            </a:r>
          </a:p>
          <a:p>
            <a:pPr marL="0" indent="0" algn="ctr">
              <a:buNone/>
            </a:pPr>
            <a:r>
              <a:rPr lang="en-US" dirty="0"/>
              <a:t>2:00PM-2:30PM ET </a:t>
            </a:r>
          </a:p>
          <a:p>
            <a:pPr marL="0" indent="0" algn="ctr">
              <a:buNone/>
            </a:pPr>
            <a:r>
              <a:rPr lang="en-US" i="1" dirty="0">
                <a:hlinkClick r:id="rId3"/>
              </a:rPr>
              <a:t>Register Here </a:t>
            </a:r>
            <a:r>
              <a:rPr lang="en-US" i="1" dirty="0"/>
              <a:t>(Link)</a:t>
            </a:r>
          </a:p>
          <a:p>
            <a:pPr marL="0" indent="0" algn="ctr">
              <a:buNone/>
            </a:pPr>
            <a:endParaRPr lang="en-US" i="1" dirty="0"/>
          </a:p>
          <a:p>
            <a:pPr marL="0" indent="0" algn="ctr">
              <a:buNone/>
            </a:pPr>
            <a:r>
              <a:rPr lang="en-US" i="1" dirty="0">
                <a:solidFill>
                  <a:srgbClr val="FB7A2D"/>
                </a:solidFill>
              </a:rPr>
              <a:t>No HQIC Collaborative Event in December </a:t>
            </a:r>
          </a:p>
          <a:p>
            <a:pPr marL="0" indent="0" algn="ctr">
              <a:buNone/>
            </a:pPr>
            <a:r>
              <a:rPr lang="en-US" i="1" dirty="0">
                <a:solidFill>
                  <a:srgbClr val="FB7A2D"/>
                </a:solidFill>
              </a:rPr>
              <a:t>Happy Holidays!</a:t>
            </a:r>
          </a:p>
        </p:txBody>
      </p:sp>
      <p:pic>
        <p:nvPicPr>
          <p:cNvPr id="5" name="Picture 4">
            <a:extLst>
              <a:ext uri="{FF2B5EF4-FFF2-40B4-BE49-F238E27FC236}">
                <a16:creationId xmlns:a16="http://schemas.microsoft.com/office/drawing/2014/main" id="{C8D13E01-3547-4276-A402-CD6FFA033976}"/>
              </a:ext>
            </a:extLst>
          </p:cNvPr>
          <p:cNvPicPr>
            <a:picLocks noChangeAspect="1"/>
          </p:cNvPicPr>
          <p:nvPr/>
        </p:nvPicPr>
        <p:blipFill>
          <a:blip r:embed="rId4"/>
          <a:stretch>
            <a:fillRect/>
          </a:stretch>
        </p:blipFill>
        <p:spPr>
          <a:xfrm>
            <a:off x="385049" y="6108896"/>
            <a:ext cx="7181710" cy="670618"/>
          </a:xfrm>
          <a:prstGeom prst="rect">
            <a:avLst/>
          </a:prstGeom>
        </p:spPr>
      </p:pic>
    </p:spTree>
    <p:extLst>
      <p:ext uri="{BB962C8B-B14F-4D97-AF65-F5344CB8AC3E}">
        <p14:creationId xmlns:p14="http://schemas.microsoft.com/office/powerpoint/2010/main" val="350269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FA25-55C1-422C-BC18-F10E9E006D08}"/>
              </a:ext>
            </a:extLst>
          </p:cNvPr>
          <p:cNvSpPr>
            <a:spLocks noGrp="1"/>
          </p:cNvSpPr>
          <p:nvPr>
            <p:ph type="title"/>
          </p:nvPr>
        </p:nvSpPr>
        <p:spPr/>
        <p:txBody>
          <a:bodyPr/>
          <a:lstStyle/>
          <a:p>
            <a:r>
              <a:rPr lang="en-US" sz="3600" dirty="0"/>
              <a:t>Thank you for Attending Today’s Event</a:t>
            </a:r>
          </a:p>
        </p:txBody>
      </p:sp>
      <p:sp>
        <p:nvSpPr>
          <p:cNvPr id="3" name="Text Placeholder 2">
            <a:extLst>
              <a:ext uri="{FF2B5EF4-FFF2-40B4-BE49-F238E27FC236}">
                <a16:creationId xmlns:a16="http://schemas.microsoft.com/office/drawing/2014/main" id="{4B5B2E37-C97A-433F-BAA7-1AA195D2E8A5}"/>
              </a:ext>
            </a:extLst>
          </p:cNvPr>
          <p:cNvSpPr>
            <a:spLocks noGrp="1"/>
          </p:cNvSpPr>
          <p:nvPr>
            <p:ph type="body" idx="1"/>
          </p:nvPr>
        </p:nvSpPr>
        <p:spPr/>
        <p:txBody>
          <a:bodyPr/>
          <a:lstStyle/>
          <a:p>
            <a:r>
              <a:rPr lang="en-US" dirty="0"/>
              <a:t>We value your input!</a:t>
            </a:r>
          </a:p>
          <a:p>
            <a:endParaRPr lang="en-US" dirty="0"/>
          </a:p>
          <a:p>
            <a:pPr algn="ctr"/>
            <a:r>
              <a:rPr lang="en-US" i="1" dirty="0">
                <a:solidFill>
                  <a:srgbClr val="FB7A2D"/>
                </a:solidFill>
              </a:rPr>
              <a:t>Please complete this brief evaluation after exiting the event:</a:t>
            </a:r>
          </a:p>
          <a:p>
            <a:pPr algn="ctr"/>
            <a:r>
              <a:rPr lang="en-US" dirty="0">
                <a:solidFill>
                  <a:srgbClr val="FB7A2D"/>
                </a:solidFill>
                <a:hlinkClick r:id="rId2"/>
              </a:rPr>
              <a:t>https://www.surveymonkey.com/r/HypoG102021</a:t>
            </a:r>
            <a:r>
              <a:rPr lang="en-US" dirty="0">
                <a:solidFill>
                  <a:srgbClr val="FB7A2D"/>
                </a:solidFill>
              </a:rPr>
              <a:t> </a:t>
            </a:r>
            <a:r>
              <a:rPr lang="en-US" dirty="0">
                <a:solidFill>
                  <a:schemeClr val="tx1"/>
                </a:solidFill>
              </a:rPr>
              <a:t>(Link)</a:t>
            </a:r>
          </a:p>
          <a:p>
            <a:pPr algn="ctr"/>
            <a:endParaRPr lang="en-US" i="1" dirty="0">
              <a:solidFill>
                <a:srgbClr val="FB7A2D"/>
              </a:solidFill>
            </a:endParaRPr>
          </a:p>
        </p:txBody>
      </p:sp>
    </p:spTree>
    <p:extLst>
      <p:ext uri="{BB962C8B-B14F-4D97-AF65-F5344CB8AC3E}">
        <p14:creationId xmlns:p14="http://schemas.microsoft.com/office/powerpoint/2010/main" val="1476932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8650" y="2696725"/>
            <a:ext cx="1877122" cy="2644395"/>
          </a:xfrm>
          <a:prstGeom prst="rect">
            <a:avLst/>
          </a:pr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1600" b="1" dirty="0">
                <a:hlinkClick r:id="rId3"/>
              </a:rPr>
              <a:t>Alliant HQIC Team</a:t>
            </a:r>
            <a:r>
              <a:rPr lang="en-US" sz="1600" b="1" dirty="0"/>
              <a:t> (Link) </a:t>
            </a:r>
          </a:p>
          <a:p>
            <a:pPr algn="ctr"/>
            <a:endParaRPr lang="en-US" sz="1200" b="1" dirty="0"/>
          </a:p>
          <a:p>
            <a:pPr algn="ctr"/>
            <a:r>
              <a:rPr lang="en-US" sz="1200" b="1" dirty="0"/>
              <a:t>Karen Holtz,</a:t>
            </a:r>
          </a:p>
          <a:p>
            <a:pPr algn="ctr"/>
            <a:r>
              <a:rPr lang="en-US" sz="1200" b="1" dirty="0"/>
              <a:t>MT (ASCP), MS, CPHQ </a:t>
            </a:r>
          </a:p>
          <a:p>
            <a:pPr algn="ctr"/>
            <a:r>
              <a:rPr lang="en-US" sz="1200" dirty="0"/>
              <a:t>Alliant Quality</a:t>
            </a:r>
          </a:p>
          <a:p>
            <a:pPr algn="ctr"/>
            <a:r>
              <a:rPr lang="en-US" sz="1050" dirty="0">
                <a:hlinkClick r:id="rId4"/>
              </a:rPr>
              <a:t>Karen.holtz@allianthealth.org</a:t>
            </a:r>
            <a:r>
              <a:rPr lang="en-US" sz="1050" dirty="0"/>
              <a:t> (e-mail) </a:t>
            </a:r>
          </a:p>
          <a:p>
            <a:pPr algn="ctr"/>
            <a:endParaRPr lang="en-US" sz="1200" dirty="0"/>
          </a:p>
          <a:p>
            <a:pPr algn="ctr"/>
            <a:r>
              <a:rPr lang="en-US" sz="1200" dirty="0">
                <a:hlinkClick r:id="rId5"/>
              </a:rPr>
              <a:t>View our Website</a:t>
            </a:r>
            <a:r>
              <a:rPr lang="en-US" sz="1200" dirty="0"/>
              <a:t> (Link) </a:t>
            </a:r>
          </a:p>
        </p:txBody>
      </p:sp>
      <p:sp>
        <p:nvSpPr>
          <p:cNvPr id="15" name="Rectangle 14"/>
          <p:cNvSpPr/>
          <p:nvPr/>
        </p:nvSpPr>
        <p:spPr>
          <a:xfrm>
            <a:off x="4796810" y="2696725"/>
            <a:ext cx="1874520" cy="2644395"/>
          </a:xfrm>
          <a:prstGeom prst="rect">
            <a:avLst/>
          </a:pr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1600" b="1" dirty="0">
                <a:hlinkClick r:id="rId6"/>
              </a:rPr>
              <a:t>IPRO HQIC Team</a:t>
            </a:r>
            <a:r>
              <a:rPr lang="en-US" sz="1600" b="1" dirty="0"/>
              <a:t> (Link) </a:t>
            </a:r>
          </a:p>
          <a:p>
            <a:pPr algn="ctr"/>
            <a:endParaRPr lang="en-US" sz="1200" dirty="0"/>
          </a:p>
          <a:p>
            <a:pPr algn="ctr" fontAlgn="base"/>
            <a:r>
              <a:rPr lang="en-US" sz="1200" b="1" dirty="0"/>
              <a:t>Rebecca Van Vorst, MSPH, CPHQ</a:t>
            </a:r>
          </a:p>
          <a:p>
            <a:pPr algn="ctr" fontAlgn="base"/>
            <a:r>
              <a:rPr lang="en-US" sz="1200" dirty="0"/>
              <a:t>HQIC Project Manager</a:t>
            </a:r>
          </a:p>
          <a:p>
            <a:pPr algn="ctr" fontAlgn="base"/>
            <a:r>
              <a:rPr lang="en-US" sz="1200" u="sng" dirty="0">
                <a:hlinkClick r:id="rId7"/>
              </a:rPr>
              <a:t>RVanVorst@ipro.org</a:t>
            </a:r>
            <a:r>
              <a:rPr lang="en-US" sz="1200" u="sng" dirty="0"/>
              <a:t> </a:t>
            </a:r>
          </a:p>
          <a:p>
            <a:pPr algn="ctr" fontAlgn="base"/>
            <a:r>
              <a:rPr lang="en-US" sz="1200" dirty="0"/>
              <a:t>(e-mail) </a:t>
            </a:r>
            <a:endParaRPr lang="en-US" sz="1200" u="sng" dirty="0"/>
          </a:p>
          <a:p>
            <a:pPr algn="ctr" fontAlgn="base"/>
            <a:endParaRPr lang="en-US" sz="1200" u="sng" dirty="0"/>
          </a:p>
          <a:p>
            <a:pPr algn="ctr" fontAlgn="base"/>
            <a:r>
              <a:rPr lang="en-US" sz="1200" dirty="0">
                <a:hlinkClick r:id="rId8"/>
              </a:rPr>
              <a:t>View our Website</a:t>
            </a:r>
            <a:r>
              <a:rPr lang="en-US" sz="1200" dirty="0"/>
              <a:t> (Link)</a:t>
            </a:r>
          </a:p>
        </p:txBody>
      </p:sp>
      <p:sp>
        <p:nvSpPr>
          <p:cNvPr id="17" name="Rectangle 16"/>
          <p:cNvSpPr/>
          <p:nvPr/>
        </p:nvSpPr>
        <p:spPr>
          <a:xfrm>
            <a:off x="6879589" y="2696725"/>
            <a:ext cx="1874520" cy="2644395"/>
          </a:xfrm>
          <a:prstGeom prst="rect">
            <a:avLst/>
          </a:pr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1600" b="1" dirty="0">
                <a:hlinkClick r:id="rId9"/>
              </a:rPr>
              <a:t>Telligen HQIC Team</a:t>
            </a:r>
            <a:r>
              <a:rPr lang="en-US" sz="1600" b="1" dirty="0"/>
              <a:t> (Link) </a:t>
            </a:r>
          </a:p>
          <a:p>
            <a:pPr algn="ctr"/>
            <a:endParaRPr lang="en-US" sz="1200" b="1" dirty="0"/>
          </a:p>
          <a:p>
            <a:pPr algn="ctr"/>
            <a:r>
              <a:rPr lang="en-US" sz="1200" b="1" dirty="0"/>
              <a:t>Meg Nugent,</a:t>
            </a:r>
          </a:p>
          <a:p>
            <a:pPr algn="ctr"/>
            <a:r>
              <a:rPr lang="en-US" sz="1200" b="1" dirty="0"/>
              <a:t>MHA, RN</a:t>
            </a:r>
          </a:p>
          <a:p>
            <a:pPr algn="ctr"/>
            <a:r>
              <a:rPr lang="en-US" sz="1200" dirty="0"/>
              <a:t>HQIC Program Manager</a:t>
            </a:r>
          </a:p>
          <a:p>
            <a:pPr algn="ctr"/>
            <a:r>
              <a:rPr lang="en-US" sz="1200" dirty="0">
                <a:hlinkClick r:id="rId10"/>
              </a:rPr>
              <a:t>mnugent@telligen.com</a:t>
            </a:r>
            <a:endParaRPr lang="en-US" sz="1200" dirty="0"/>
          </a:p>
          <a:p>
            <a:pPr algn="ctr"/>
            <a:r>
              <a:rPr lang="en-US" sz="1200" dirty="0"/>
              <a:t>(e-mail) </a:t>
            </a:r>
          </a:p>
          <a:p>
            <a:pPr algn="ctr"/>
            <a:endParaRPr lang="en-US" sz="1200" b="1" dirty="0"/>
          </a:p>
          <a:p>
            <a:pPr algn="ctr"/>
            <a:r>
              <a:rPr lang="en-US" sz="1200" dirty="0">
                <a:hlinkClick r:id="rId11"/>
              </a:rPr>
              <a:t>View our Website</a:t>
            </a:r>
            <a:r>
              <a:rPr lang="en-US" sz="1200" dirty="0"/>
              <a:t> (Link)</a:t>
            </a:r>
          </a:p>
        </p:txBody>
      </p:sp>
      <p:sp>
        <p:nvSpPr>
          <p:cNvPr id="3" name="Title 2"/>
          <p:cNvSpPr>
            <a:spLocks noGrp="1"/>
          </p:cNvSpPr>
          <p:nvPr>
            <p:ph type="title"/>
          </p:nvPr>
        </p:nvSpPr>
        <p:spPr/>
        <p:txBody>
          <a:bodyPr/>
          <a:lstStyle/>
          <a:p>
            <a:pPr algn="ctr"/>
            <a:r>
              <a:rPr lang="en-US" dirty="0"/>
              <a:t>Contact Us</a:t>
            </a:r>
          </a:p>
        </p:txBody>
      </p:sp>
      <p:pic>
        <p:nvPicPr>
          <p:cNvPr id="6" name="Picture 5" descr="Alliant Quality logo">
            <a:extLst>
              <a:ext uri="{FF2B5EF4-FFF2-40B4-BE49-F238E27FC236}">
                <a16:creationId xmlns:a16="http://schemas.microsoft.com/office/drawing/2014/main" id="{FCC13AD7-6DB0-49CC-9DA8-CE9E1FCC96E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8536" y="2118766"/>
            <a:ext cx="1657350" cy="470147"/>
          </a:xfrm>
          <a:prstGeom prst="rect">
            <a:avLst/>
          </a:prstGeom>
        </p:spPr>
      </p:pic>
      <p:pic>
        <p:nvPicPr>
          <p:cNvPr id="7" name="Picture 6" descr="IPRO logo">
            <a:extLst>
              <a:ext uri="{FF2B5EF4-FFF2-40B4-BE49-F238E27FC236}">
                <a16:creationId xmlns:a16="http://schemas.microsoft.com/office/drawing/2014/main" id="{FBE459E4-2BD5-46F9-AA3F-E2F9FBADFC7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988379" y="2096419"/>
            <a:ext cx="1491382" cy="404052"/>
          </a:xfrm>
          <a:prstGeom prst="rect">
            <a:avLst/>
          </a:prstGeom>
        </p:spPr>
      </p:pic>
      <p:grpSp>
        <p:nvGrpSpPr>
          <p:cNvPr id="8" name="Group 7" descr="Telligen QI Connect logo"/>
          <p:cNvGrpSpPr/>
          <p:nvPr/>
        </p:nvGrpSpPr>
        <p:grpSpPr>
          <a:xfrm>
            <a:off x="6879589" y="2167142"/>
            <a:ext cx="1870643" cy="251405"/>
            <a:chOff x="4698796" y="6293644"/>
            <a:chExt cx="2834927" cy="381000"/>
          </a:xfrm>
        </p:grpSpPr>
        <p:pic>
          <p:nvPicPr>
            <p:cNvPr id="9" name="Picture 8" descr="Graphical user interface&#10;&#10;Description automatically generated with medium confidence">
              <a:extLst>
                <a:ext uri="{FF2B5EF4-FFF2-40B4-BE49-F238E27FC236}">
                  <a16:creationId xmlns:a16="http://schemas.microsoft.com/office/drawing/2014/main" id="{F0F4782B-2B28-41F5-B3EB-B5165C998B0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698796" y="6293644"/>
              <a:ext cx="375350" cy="381000"/>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C1D827CB-5AFC-42AA-9D10-659B6F2BB11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103609" y="6346479"/>
              <a:ext cx="2430114" cy="297680"/>
            </a:xfrm>
            <a:prstGeom prst="rect">
              <a:avLst/>
            </a:prstGeom>
          </p:spPr>
        </p:pic>
      </p:grpSp>
      <p:sp>
        <p:nvSpPr>
          <p:cNvPr id="19" name="Rectangle 18">
            <a:extLst>
              <a:ext uri="{FF2B5EF4-FFF2-40B4-BE49-F238E27FC236}">
                <a16:creationId xmlns:a16="http://schemas.microsoft.com/office/drawing/2014/main" id="{9699A423-D52B-4B35-A0D6-35FD624574B5}"/>
              </a:ext>
            </a:extLst>
          </p:cNvPr>
          <p:cNvSpPr/>
          <p:nvPr/>
        </p:nvSpPr>
        <p:spPr>
          <a:xfrm>
            <a:off x="2714031" y="2696724"/>
            <a:ext cx="1874520" cy="2644395"/>
          </a:xfrm>
          <a:prstGeom prst="rect">
            <a:avLst/>
          </a:prstGeom>
          <a:solidFill>
            <a:schemeClr val="tx2">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nchor="ctr"/>
          <a:lstStyle/>
          <a:p>
            <a:pPr algn="ctr"/>
            <a:r>
              <a:rPr lang="en-US" sz="1600" b="1" dirty="0">
                <a:hlinkClick r:id="rId16"/>
              </a:rPr>
              <a:t>Compass HQIC Team</a:t>
            </a:r>
            <a:r>
              <a:rPr lang="en-US" sz="1600" b="1" dirty="0"/>
              <a:t> (Link) </a:t>
            </a:r>
          </a:p>
          <a:p>
            <a:pPr algn="ctr"/>
            <a:endParaRPr lang="en-US" sz="1200" dirty="0"/>
          </a:p>
          <a:p>
            <a:pPr algn="ctr" fontAlgn="base"/>
            <a:r>
              <a:rPr lang="en-US" sz="1200" b="1" dirty="0"/>
              <a:t>Melissa Perry, MSW, LCSW</a:t>
            </a:r>
            <a:br>
              <a:rPr lang="en-US" sz="1200" b="1" dirty="0"/>
            </a:br>
            <a:r>
              <a:rPr lang="en-US" sz="1200" dirty="0"/>
              <a:t>Hospital Quality Initiatives Project Coordinator</a:t>
            </a:r>
            <a:br>
              <a:rPr lang="en-US" sz="1200" dirty="0"/>
            </a:br>
            <a:r>
              <a:rPr lang="en-US" sz="1200" dirty="0">
                <a:hlinkClick r:id="rId17"/>
              </a:rPr>
              <a:t>perrym@ihconline.org</a:t>
            </a:r>
            <a:r>
              <a:rPr lang="en-US" sz="1200" dirty="0"/>
              <a:t>    (e-mail) </a:t>
            </a:r>
          </a:p>
          <a:p>
            <a:pPr algn="ctr" fontAlgn="base"/>
            <a:endParaRPr lang="en-US" sz="1200" u="sng" dirty="0"/>
          </a:p>
          <a:p>
            <a:pPr algn="ctr" fontAlgn="base"/>
            <a:r>
              <a:rPr lang="en-US" sz="1200" dirty="0">
                <a:hlinkClick r:id="rId18"/>
              </a:rPr>
              <a:t>View our Website </a:t>
            </a:r>
            <a:r>
              <a:rPr lang="en-US" sz="1200" dirty="0"/>
              <a:t>(Link)</a:t>
            </a:r>
          </a:p>
        </p:txBody>
      </p:sp>
      <p:pic>
        <p:nvPicPr>
          <p:cNvPr id="20" name="Picture 19" descr="Compass HQIC logo">
            <a:extLst>
              <a:ext uri="{FF2B5EF4-FFF2-40B4-BE49-F238E27FC236}">
                <a16:creationId xmlns:a16="http://schemas.microsoft.com/office/drawing/2014/main" id="{8532CC1F-C12C-4752-86BF-22B25EDD533E}"/>
              </a:ext>
            </a:extLst>
          </p:cNvPr>
          <p:cNvPicPr>
            <a:picLocks noChangeAspect="1"/>
          </p:cNvPicPr>
          <p:nvPr/>
        </p:nvPicPr>
        <p:blipFill>
          <a:blip r:embed="rId19"/>
          <a:stretch>
            <a:fillRect/>
          </a:stretch>
        </p:blipFill>
        <p:spPr>
          <a:xfrm>
            <a:off x="2533862" y="2202005"/>
            <a:ext cx="2316541" cy="248484"/>
          </a:xfrm>
          <a:prstGeom prst="rect">
            <a:avLst/>
          </a:prstGeom>
        </p:spPr>
      </p:pic>
      <p:graphicFrame>
        <p:nvGraphicFramePr>
          <p:cNvPr id="4" name="Table 3">
            <a:extLst>
              <a:ext uri="{FF2B5EF4-FFF2-40B4-BE49-F238E27FC236}">
                <a16:creationId xmlns:a16="http://schemas.microsoft.com/office/drawing/2014/main" id="{21760B5F-D056-4329-A3CC-B8910A5004E9}"/>
              </a:ext>
            </a:extLst>
          </p:cNvPr>
          <p:cNvGraphicFramePr>
            <a:graphicFrameLocks noGrp="1"/>
          </p:cNvGraphicFramePr>
          <p:nvPr>
            <p:extLst>
              <p:ext uri="{D42A27DB-BD31-4B8C-83A1-F6EECF244321}">
                <p14:modId xmlns:p14="http://schemas.microsoft.com/office/powerpoint/2010/main" val="3292441694"/>
              </p:ext>
            </p:extLst>
          </p:nvPr>
        </p:nvGraphicFramePr>
        <p:xfrm>
          <a:off x="628650" y="5715541"/>
          <a:ext cx="7886700" cy="420180"/>
        </p:xfrm>
        <a:graphic>
          <a:graphicData uri="http://schemas.openxmlformats.org/drawingml/2006/table">
            <a:tbl>
              <a:tblPr firstRow="1" firstCol="1" bandRow="1">
                <a:tableStyleId>{5C22544A-7EE6-4342-B048-85BDC9FD1C3A}</a:tableStyleId>
              </a:tblPr>
              <a:tblGrid>
                <a:gridCol w="7886700">
                  <a:extLst>
                    <a:ext uri="{9D8B030D-6E8A-4147-A177-3AD203B41FA5}">
                      <a16:colId xmlns:a16="http://schemas.microsoft.com/office/drawing/2014/main" val="1411126223"/>
                    </a:ext>
                  </a:extLst>
                </a:gridCol>
              </a:tblGrid>
              <a:tr h="0">
                <a:tc>
                  <a:txBody>
                    <a:bodyPr/>
                    <a:lstStyle/>
                    <a:p>
                      <a:pPr marL="0" marR="0" algn="l">
                        <a:lnSpc>
                          <a:spcPct val="125000"/>
                        </a:lnSpc>
                        <a:spcBef>
                          <a:spcPts val="0"/>
                        </a:spcBef>
                        <a:spcAft>
                          <a:spcPts val="0"/>
                        </a:spcAft>
                      </a:pPr>
                      <a:r>
                        <a:rPr lang="en-US" sz="600" dirty="0">
                          <a:solidFill>
                            <a:schemeClr val="tx1"/>
                          </a:solidFill>
                          <a:effectLst/>
                        </a:rPr>
                        <a:t>This material was prepared by Compass HQIC Network a Hospital Quality Improvement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12SOW Compass HQIC Network/Hospital Quality Improvement Contractor – [0044] – 10/28/2021. </a:t>
                      </a:r>
                      <a:endParaRPr lang="en-US" sz="600" dirty="0">
                        <a:solidFill>
                          <a:schemeClr val="tx1"/>
                        </a:solidFill>
                        <a:effectLst/>
                        <a:latin typeface="Calibri" panose="020F0502020204030204" pitchFamily="34" charset="0"/>
                        <a:ea typeface="Calibri" panose="020F0502020204030204" pitchFamily="34" charset="0"/>
                      </a:endParaRPr>
                    </a:p>
                  </a:txBody>
                  <a:tcPr marL="171450" marR="171450" marT="0" marB="85725">
                    <a:solidFill>
                      <a:schemeClr val="bg1"/>
                    </a:solidFill>
                  </a:tcPr>
                </a:tc>
                <a:extLst>
                  <a:ext uri="{0D108BD9-81ED-4DB2-BD59-A6C34878D82A}">
                    <a16:rowId xmlns:a16="http://schemas.microsoft.com/office/drawing/2014/main" val="1200720230"/>
                  </a:ext>
                </a:extLst>
              </a:tr>
            </a:tbl>
          </a:graphicData>
        </a:graphic>
      </p:graphicFrame>
    </p:spTree>
    <p:extLst>
      <p:ext uri="{BB962C8B-B14F-4D97-AF65-F5344CB8AC3E}">
        <p14:creationId xmlns:p14="http://schemas.microsoft.com/office/powerpoint/2010/main" val="3805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6559"/>
            <a:ext cx="8149590" cy="994172"/>
          </a:xfrm>
        </p:spPr>
        <p:txBody>
          <a:bodyPr/>
          <a:lstStyle/>
          <a:p>
            <a:r>
              <a:rPr lang="en-US" sz="2400" dirty="0"/>
              <a:t>Alliant HQIC - Glycemic ADEs per 1,000 Diabetic Discharges</a:t>
            </a:r>
            <a:br>
              <a:rPr lang="en-US" sz="2400" dirty="0"/>
            </a:br>
            <a:r>
              <a:rPr lang="en-US" sz="2400" dirty="0"/>
              <a:t>On Track to Meet 4.0% Improvement Goal</a:t>
            </a:r>
          </a:p>
        </p:txBody>
      </p:sp>
      <p:pic>
        <p:nvPicPr>
          <p:cNvPr id="4" name="Content Placeholder 3" descr="Glycemic ADEs per 1,000 Diabetic Discharges line graph"/>
          <p:cNvPicPr>
            <a:picLocks noGrp="1" noChangeAspect="1"/>
          </p:cNvPicPr>
          <p:nvPr>
            <p:ph idx="1"/>
          </p:nvPr>
        </p:nvPicPr>
        <p:blipFill>
          <a:blip r:embed="rId3"/>
          <a:stretch>
            <a:fillRect/>
          </a:stretch>
        </p:blipFill>
        <p:spPr>
          <a:xfrm>
            <a:off x="614946" y="1450790"/>
            <a:ext cx="3957054" cy="2074960"/>
          </a:xfrm>
          <a:prstGeom prst="rect">
            <a:avLst/>
          </a:prstGeom>
          <a:ln>
            <a:solidFill>
              <a:schemeClr val="bg1">
                <a:lumMod val="85000"/>
              </a:schemeClr>
            </a:solidFill>
          </a:ln>
        </p:spPr>
      </p:pic>
      <p:pic>
        <p:nvPicPr>
          <p:cNvPr id="5" name="Picture 4" descr="Relative Improvement Rate Performance line graph"/>
          <p:cNvPicPr>
            <a:picLocks noChangeAspect="1"/>
          </p:cNvPicPr>
          <p:nvPr/>
        </p:nvPicPr>
        <p:blipFill>
          <a:blip r:embed="rId4"/>
          <a:stretch>
            <a:fillRect/>
          </a:stretch>
        </p:blipFill>
        <p:spPr>
          <a:xfrm>
            <a:off x="4703444" y="1450789"/>
            <a:ext cx="3825609" cy="2229825"/>
          </a:xfrm>
          <a:prstGeom prst="rect">
            <a:avLst/>
          </a:prstGeom>
          <a:ln>
            <a:solidFill>
              <a:schemeClr val="bg1">
                <a:lumMod val="85000"/>
              </a:schemeClr>
            </a:solidFill>
          </a:ln>
        </p:spPr>
      </p:pic>
      <p:sp>
        <p:nvSpPr>
          <p:cNvPr id="6" name="TextBox 5"/>
          <p:cNvSpPr txBox="1"/>
          <p:nvPr/>
        </p:nvSpPr>
        <p:spPr>
          <a:xfrm>
            <a:off x="547869" y="3707905"/>
            <a:ext cx="3841152" cy="715581"/>
          </a:xfrm>
          <a:prstGeom prst="rect">
            <a:avLst/>
          </a:prstGeom>
          <a:noFill/>
        </p:spPr>
        <p:txBody>
          <a:bodyPr wrap="square" rtlCol="0">
            <a:spAutoFit/>
          </a:bodyPr>
          <a:lstStyle/>
          <a:p>
            <a:r>
              <a:rPr lang="en-US" sz="1350" dirty="0"/>
              <a:t>Performance data show variation over time compared to calendar year (CY) 2019 baseline (5.74). Overall, there is a downward trend.</a:t>
            </a:r>
          </a:p>
        </p:txBody>
      </p:sp>
      <p:sp>
        <p:nvSpPr>
          <p:cNvPr id="8" name="TextBox 7"/>
          <p:cNvSpPr txBox="1"/>
          <p:nvPr/>
        </p:nvSpPr>
        <p:spPr>
          <a:xfrm>
            <a:off x="4703444" y="3930826"/>
            <a:ext cx="3620264" cy="715581"/>
          </a:xfrm>
          <a:prstGeom prst="rect">
            <a:avLst/>
          </a:prstGeom>
          <a:noFill/>
        </p:spPr>
        <p:txBody>
          <a:bodyPr wrap="square" rtlCol="0">
            <a:spAutoFit/>
          </a:bodyPr>
          <a:lstStyle/>
          <a:p>
            <a:r>
              <a:rPr lang="en-US" sz="1350" dirty="0"/>
              <a:t>Relative Improvement Rate (RIR): Demonstrated improvement from Sep 2020 - May 2021.</a:t>
            </a:r>
          </a:p>
          <a:p>
            <a:r>
              <a:rPr lang="en-US" sz="1350" dirty="0"/>
              <a:t>On track to meet 4.0% improvement. </a:t>
            </a:r>
          </a:p>
        </p:txBody>
      </p:sp>
      <p:sp>
        <p:nvSpPr>
          <p:cNvPr id="7" name="TextBox 6"/>
          <p:cNvSpPr txBox="1"/>
          <p:nvPr/>
        </p:nvSpPr>
        <p:spPr>
          <a:xfrm>
            <a:off x="628650" y="5279027"/>
            <a:ext cx="2534195" cy="246221"/>
          </a:xfrm>
          <a:prstGeom prst="rect">
            <a:avLst/>
          </a:prstGeom>
          <a:noFill/>
        </p:spPr>
        <p:txBody>
          <a:bodyPr wrap="square" rtlCol="0">
            <a:spAutoFit/>
          </a:bodyPr>
          <a:lstStyle/>
          <a:p>
            <a:r>
              <a:rPr lang="en-US" sz="1000" dirty="0"/>
              <a:t>Source: CMS Claims (Power BI)</a:t>
            </a:r>
          </a:p>
        </p:txBody>
      </p:sp>
      <p:sp>
        <p:nvSpPr>
          <p:cNvPr id="9" name="TextBox 8"/>
          <p:cNvSpPr txBox="1"/>
          <p:nvPr/>
        </p:nvSpPr>
        <p:spPr>
          <a:xfrm>
            <a:off x="628650" y="5108968"/>
            <a:ext cx="2807747" cy="246221"/>
          </a:xfrm>
          <a:prstGeom prst="rect">
            <a:avLst/>
          </a:prstGeom>
          <a:noFill/>
        </p:spPr>
        <p:txBody>
          <a:bodyPr wrap="square" rtlCol="0">
            <a:spAutoFit/>
          </a:bodyPr>
          <a:lstStyle/>
          <a:p>
            <a:r>
              <a:rPr lang="en-US" sz="1000" dirty="0"/>
              <a:t>N = 146/150 (97.3%) hospitals</a:t>
            </a:r>
          </a:p>
        </p:txBody>
      </p:sp>
      <p:pic>
        <p:nvPicPr>
          <p:cNvPr id="10" name="Picture 9">
            <a:extLst>
              <a:ext uri="{FF2B5EF4-FFF2-40B4-BE49-F238E27FC236}">
                <a16:creationId xmlns:a16="http://schemas.microsoft.com/office/drawing/2014/main" id="{CAE10B39-D170-4207-9D6C-E81A070F77BB}"/>
              </a:ext>
            </a:extLst>
          </p:cNvPr>
          <p:cNvPicPr>
            <a:picLocks noChangeAspect="1"/>
          </p:cNvPicPr>
          <p:nvPr/>
        </p:nvPicPr>
        <p:blipFill>
          <a:blip r:embed="rId5"/>
          <a:stretch>
            <a:fillRect/>
          </a:stretch>
        </p:blipFill>
        <p:spPr>
          <a:xfrm>
            <a:off x="411324" y="6025282"/>
            <a:ext cx="1903614" cy="624446"/>
          </a:xfrm>
          <a:prstGeom prst="rect">
            <a:avLst/>
          </a:prstGeom>
        </p:spPr>
      </p:pic>
    </p:spTree>
    <p:extLst>
      <p:ext uri="{BB962C8B-B14F-4D97-AF65-F5344CB8AC3E}">
        <p14:creationId xmlns:p14="http://schemas.microsoft.com/office/powerpoint/2010/main" val="87965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tual Rate by Race chart"/>
          <p:cNvPicPr>
            <a:picLocks noGrp="1" noChangeAspect="1"/>
          </p:cNvPicPr>
          <p:nvPr>
            <p:ph sz="half" idx="1"/>
          </p:nvPr>
        </p:nvPicPr>
        <p:blipFill>
          <a:blip r:embed="rId2"/>
          <a:stretch>
            <a:fillRect/>
          </a:stretch>
        </p:blipFill>
        <p:spPr>
          <a:xfrm>
            <a:off x="628651" y="1468894"/>
            <a:ext cx="4140732" cy="2030423"/>
          </a:xfrm>
          <a:prstGeom prst="rect">
            <a:avLst/>
          </a:prstGeom>
          <a:ln>
            <a:solidFill>
              <a:schemeClr val="bg1">
                <a:lumMod val="85000"/>
              </a:schemeClr>
            </a:solidFill>
          </a:ln>
        </p:spPr>
      </p:pic>
      <p:sp>
        <p:nvSpPr>
          <p:cNvPr id="5" name="Title 4"/>
          <p:cNvSpPr>
            <a:spLocks noGrp="1"/>
          </p:cNvSpPr>
          <p:nvPr>
            <p:ph type="title"/>
          </p:nvPr>
        </p:nvSpPr>
        <p:spPr>
          <a:xfrm>
            <a:off x="628650" y="647282"/>
            <a:ext cx="7886700" cy="648533"/>
          </a:xfrm>
        </p:spPr>
        <p:txBody>
          <a:bodyPr/>
          <a:lstStyle/>
          <a:p>
            <a:r>
              <a:rPr lang="en-US" sz="2400" dirty="0"/>
              <a:t>Alliant HQIC - Reduce ADEs* in Hospitals by Race and Age</a:t>
            </a:r>
          </a:p>
        </p:txBody>
      </p:sp>
      <p:pic>
        <p:nvPicPr>
          <p:cNvPr id="7" name="Picture 6" descr="Actual Rate by Age chart"/>
          <p:cNvPicPr>
            <a:picLocks noChangeAspect="1"/>
          </p:cNvPicPr>
          <p:nvPr/>
        </p:nvPicPr>
        <p:blipFill>
          <a:blip r:embed="rId3"/>
          <a:stretch>
            <a:fillRect/>
          </a:stretch>
        </p:blipFill>
        <p:spPr>
          <a:xfrm>
            <a:off x="4963189" y="1468894"/>
            <a:ext cx="3552161" cy="2125647"/>
          </a:xfrm>
          <a:prstGeom prst="rect">
            <a:avLst/>
          </a:prstGeom>
          <a:ln>
            <a:solidFill>
              <a:schemeClr val="bg1">
                <a:lumMod val="85000"/>
              </a:schemeClr>
            </a:solidFill>
          </a:ln>
        </p:spPr>
      </p:pic>
      <p:sp>
        <p:nvSpPr>
          <p:cNvPr id="9" name="TextBox 8"/>
          <p:cNvSpPr txBox="1"/>
          <p:nvPr/>
        </p:nvSpPr>
        <p:spPr>
          <a:xfrm>
            <a:off x="628650" y="5278712"/>
            <a:ext cx="2534195" cy="246221"/>
          </a:xfrm>
          <a:prstGeom prst="rect">
            <a:avLst/>
          </a:prstGeom>
          <a:noFill/>
        </p:spPr>
        <p:txBody>
          <a:bodyPr wrap="square" rtlCol="0">
            <a:spAutoFit/>
          </a:bodyPr>
          <a:lstStyle/>
          <a:p>
            <a:r>
              <a:rPr lang="en-US" sz="1000" dirty="0"/>
              <a:t>Source: CMS Claims (Power BI)</a:t>
            </a:r>
          </a:p>
        </p:txBody>
      </p:sp>
      <p:sp>
        <p:nvSpPr>
          <p:cNvPr id="10" name="TextBox 9"/>
          <p:cNvSpPr txBox="1"/>
          <p:nvPr/>
        </p:nvSpPr>
        <p:spPr>
          <a:xfrm>
            <a:off x="628650" y="3724563"/>
            <a:ext cx="4059377" cy="715581"/>
          </a:xfrm>
          <a:prstGeom prst="rect">
            <a:avLst/>
          </a:prstGeom>
          <a:noFill/>
        </p:spPr>
        <p:txBody>
          <a:bodyPr wrap="square" rtlCol="0">
            <a:spAutoFit/>
          </a:bodyPr>
          <a:lstStyle/>
          <a:p>
            <a:r>
              <a:rPr lang="en-US" sz="1350" dirty="0"/>
              <a:t>Actual Rate by Race: Asian patient population (purple) trended highest in prior year. Overall, highest in Black patient population (red line). </a:t>
            </a:r>
          </a:p>
        </p:txBody>
      </p:sp>
      <p:sp>
        <p:nvSpPr>
          <p:cNvPr id="11" name="TextBox 10"/>
          <p:cNvSpPr txBox="1"/>
          <p:nvPr/>
        </p:nvSpPr>
        <p:spPr>
          <a:xfrm>
            <a:off x="4909716" y="3828437"/>
            <a:ext cx="3552161" cy="507831"/>
          </a:xfrm>
          <a:prstGeom prst="rect">
            <a:avLst/>
          </a:prstGeom>
          <a:noFill/>
        </p:spPr>
        <p:txBody>
          <a:bodyPr wrap="square" rtlCol="0">
            <a:spAutoFit/>
          </a:bodyPr>
          <a:lstStyle/>
          <a:p>
            <a:r>
              <a:rPr lang="en-US" sz="1350" dirty="0"/>
              <a:t>Actual Rate by Age: Overall, age 65 and above trending upward (dark green line).  </a:t>
            </a:r>
          </a:p>
        </p:txBody>
      </p:sp>
      <p:sp>
        <p:nvSpPr>
          <p:cNvPr id="12" name="TextBox 11"/>
          <p:cNvSpPr txBox="1"/>
          <p:nvPr/>
        </p:nvSpPr>
        <p:spPr>
          <a:xfrm>
            <a:off x="628650" y="5105633"/>
            <a:ext cx="4370750" cy="246221"/>
          </a:xfrm>
          <a:prstGeom prst="rect">
            <a:avLst/>
          </a:prstGeom>
          <a:noFill/>
        </p:spPr>
        <p:txBody>
          <a:bodyPr wrap="square" rtlCol="0">
            <a:spAutoFit/>
          </a:bodyPr>
          <a:lstStyle/>
          <a:p>
            <a:r>
              <a:rPr lang="en-US" sz="1000" dirty="0"/>
              <a:t>* ADEs include opioids, hypoglycemic and anticoagulants</a:t>
            </a:r>
          </a:p>
        </p:txBody>
      </p:sp>
      <p:pic>
        <p:nvPicPr>
          <p:cNvPr id="2" name="Picture 1">
            <a:extLst>
              <a:ext uri="{FF2B5EF4-FFF2-40B4-BE49-F238E27FC236}">
                <a16:creationId xmlns:a16="http://schemas.microsoft.com/office/drawing/2014/main" id="{244F0513-9501-43B3-89FD-238FDE9504E2}"/>
              </a:ext>
            </a:extLst>
          </p:cNvPr>
          <p:cNvPicPr>
            <a:picLocks noChangeAspect="1"/>
          </p:cNvPicPr>
          <p:nvPr/>
        </p:nvPicPr>
        <p:blipFill>
          <a:blip r:embed="rId4"/>
          <a:stretch>
            <a:fillRect/>
          </a:stretch>
        </p:blipFill>
        <p:spPr>
          <a:xfrm>
            <a:off x="353832" y="6046460"/>
            <a:ext cx="1908213" cy="627942"/>
          </a:xfrm>
          <a:prstGeom prst="rect">
            <a:avLst/>
          </a:prstGeom>
        </p:spPr>
      </p:pic>
    </p:spTree>
    <p:extLst>
      <p:ext uri="{BB962C8B-B14F-4D97-AF65-F5344CB8AC3E}">
        <p14:creationId xmlns:p14="http://schemas.microsoft.com/office/powerpoint/2010/main" val="150401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9322"/>
            <a:ext cx="7886700" cy="994172"/>
          </a:xfrm>
        </p:spPr>
        <p:txBody>
          <a:bodyPr/>
          <a:lstStyle/>
          <a:p>
            <a:r>
              <a:rPr lang="en-US" sz="3200" dirty="0"/>
              <a:t>IPRO HQIC Hospital Baseline Assessment </a:t>
            </a:r>
            <a:br>
              <a:rPr lang="en-US" sz="3200" dirty="0"/>
            </a:br>
            <a:r>
              <a:rPr lang="en-US" sz="3200" dirty="0"/>
              <a:t>Health Equity-Related Questions</a:t>
            </a:r>
          </a:p>
        </p:txBody>
      </p:sp>
      <p:pic>
        <p:nvPicPr>
          <p:cNvPr id="5" name="Picture 4" descr="Does your facility use data or other means to identify gaps in care by REaL or SDoH? &#10;"/>
          <p:cNvPicPr/>
          <p:nvPr/>
        </p:nvPicPr>
        <p:blipFill rotWithShape="1">
          <a:blip r:embed="rId3"/>
          <a:srcRect t="14453"/>
          <a:stretch/>
        </p:blipFill>
        <p:spPr bwMode="auto">
          <a:xfrm>
            <a:off x="729702" y="2690819"/>
            <a:ext cx="3658040" cy="2303058"/>
          </a:xfrm>
          <a:prstGeom prst="rect">
            <a:avLst/>
          </a:prstGeom>
          <a:ln>
            <a:solidFill>
              <a:schemeClr val="accent1"/>
            </a:solidFill>
          </a:ln>
          <a:extLst>
            <a:ext uri="{53640926-AAD7-44D8-BBD7-CCE9431645EC}">
              <a14:shadowObscured xmlns:a14="http://schemas.microsoft.com/office/drawing/2010/main"/>
            </a:ext>
          </a:extLst>
        </p:spPr>
      </p:pic>
      <p:sp>
        <p:nvSpPr>
          <p:cNvPr id="3" name="TextBox 2"/>
          <p:cNvSpPr txBox="1"/>
          <p:nvPr/>
        </p:nvSpPr>
        <p:spPr>
          <a:xfrm>
            <a:off x="729701" y="1910888"/>
            <a:ext cx="3658041" cy="784830"/>
          </a:xfrm>
          <a:prstGeom prst="rect">
            <a:avLst/>
          </a:prstGeom>
          <a:solidFill>
            <a:schemeClr val="accent4">
              <a:lumMod val="20000"/>
              <a:lumOff val="80000"/>
            </a:schemeClr>
          </a:solidFill>
        </p:spPr>
        <p:txBody>
          <a:bodyPr wrap="square" rtlCol="0">
            <a:spAutoFit/>
          </a:bodyPr>
          <a:lstStyle/>
          <a:p>
            <a:pPr defTabSz="342900">
              <a:defRPr/>
            </a:pPr>
            <a:r>
              <a:rPr lang="en-US" sz="1500" b="1" dirty="0">
                <a:solidFill>
                  <a:srgbClr val="000000"/>
                </a:solidFill>
                <a:latin typeface="Calibri" panose="020F0502020204030204"/>
              </a:rPr>
              <a:t>Does your facility use data or other means to identify gaps in care by REaL or </a:t>
            </a:r>
            <a:r>
              <a:rPr lang="en-US" sz="1500" b="1" dirty="0" err="1">
                <a:solidFill>
                  <a:srgbClr val="000000"/>
                </a:solidFill>
                <a:latin typeface="Calibri" panose="020F0502020204030204"/>
              </a:rPr>
              <a:t>SDoH</a:t>
            </a:r>
            <a:r>
              <a:rPr lang="en-US" sz="1500" b="1" dirty="0">
                <a:solidFill>
                  <a:srgbClr val="000000"/>
                </a:solidFill>
                <a:latin typeface="Calibri" panose="020F0502020204030204"/>
              </a:rPr>
              <a:t>?</a:t>
            </a:r>
          </a:p>
          <a:p>
            <a:pPr defTabSz="342900">
              <a:defRPr/>
            </a:pPr>
            <a:r>
              <a:rPr lang="en-US" sz="1500" b="1" dirty="0">
                <a:solidFill>
                  <a:srgbClr val="000000"/>
                </a:solidFill>
                <a:latin typeface="Calibri" panose="020F0502020204030204"/>
              </a:rPr>
              <a:t> </a:t>
            </a:r>
          </a:p>
        </p:txBody>
      </p:sp>
      <p:pic>
        <p:nvPicPr>
          <p:cNvPr id="6" name="Picture 5" descr="Does your facility regularly establish goals to reduce health disparities in any quality measures?&#10;"/>
          <p:cNvPicPr>
            <a:picLocks noChangeAspect="1"/>
          </p:cNvPicPr>
          <p:nvPr/>
        </p:nvPicPr>
        <p:blipFill rotWithShape="1">
          <a:blip r:embed="rId4"/>
          <a:srcRect t="10192"/>
          <a:stretch/>
        </p:blipFill>
        <p:spPr>
          <a:xfrm>
            <a:off x="4614455" y="2690820"/>
            <a:ext cx="4068583" cy="2303059"/>
          </a:xfrm>
          <a:prstGeom prst="rect">
            <a:avLst/>
          </a:prstGeom>
          <a:ln>
            <a:solidFill>
              <a:schemeClr val="accent1"/>
            </a:solidFill>
          </a:ln>
        </p:spPr>
      </p:pic>
      <p:sp>
        <p:nvSpPr>
          <p:cNvPr id="7" name="TextBox 6"/>
          <p:cNvSpPr txBox="1"/>
          <p:nvPr/>
        </p:nvSpPr>
        <p:spPr>
          <a:xfrm>
            <a:off x="4614455" y="1910888"/>
            <a:ext cx="4068583" cy="784830"/>
          </a:xfrm>
          <a:prstGeom prst="rect">
            <a:avLst/>
          </a:prstGeom>
          <a:solidFill>
            <a:schemeClr val="accent4">
              <a:lumMod val="20000"/>
              <a:lumOff val="80000"/>
            </a:schemeClr>
          </a:solidFill>
        </p:spPr>
        <p:txBody>
          <a:bodyPr wrap="square" rtlCol="0">
            <a:spAutoFit/>
          </a:bodyPr>
          <a:lstStyle/>
          <a:p>
            <a:pPr defTabSz="342900">
              <a:defRPr/>
            </a:pPr>
            <a:r>
              <a:rPr lang="en-US" sz="1500" b="1" dirty="0">
                <a:solidFill>
                  <a:srgbClr val="000000"/>
                </a:solidFill>
                <a:latin typeface="Calibri" panose="020F0502020204030204"/>
              </a:rPr>
              <a:t>Does your facility regularly establish goals to reduce health disparities in any quality measures?</a:t>
            </a:r>
          </a:p>
        </p:txBody>
      </p:sp>
      <p:sp>
        <p:nvSpPr>
          <p:cNvPr id="4" name="TextBox 3"/>
          <p:cNvSpPr txBox="1"/>
          <p:nvPr/>
        </p:nvSpPr>
        <p:spPr>
          <a:xfrm>
            <a:off x="1679189" y="5108471"/>
            <a:ext cx="5785622" cy="323165"/>
          </a:xfrm>
          <a:prstGeom prst="rect">
            <a:avLst/>
          </a:prstGeom>
          <a:solidFill>
            <a:srgbClr val="00539B"/>
          </a:solidFill>
        </p:spPr>
        <p:txBody>
          <a:bodyPr wrap="square" rtlCol="0">
            <a:spAutoFit/>
          </a:bodyPr>
          <a:lstStyle/>
          <a:p>
            <a:pPr algn="ctr" defTabSz="342900">
              <a:defRPr/>
            </a:pPr>
            <a:r>
              <a:rPr lang="en-US" sz="1500" b="1" dirty="0">
                <a:solidFill>
                  <a:srgbClr val="FFFFFF"/>
                </a:solidFill>
                <a:latin typeface="Calibri" panose="020F0502020204030204"/>
              </a:rPr>
              <a:t>Over 55% stated would like education and assistance with both</a:t>
            </a:r>
          </a:p>
        </p:txBody>
      </p:sp>
      <p:sp>
        <p:nvSpPr>
          <p:cNvPr id="8" name="TextBox 7"/>
          <p:cNvSpPr txBox="1"/>
          <p:nvPr/>
        </p:nvSpPr>
        <p:spPr>
          <a:xfrm>
            <a:off x="3664131" y="4256859"/>
            <a:ext cx="1136469" cy="230832"/>
          </a:xfrm>
          <a:prstGeom prst="rect">
            <a:avLst/>
          </a:prstGeom>
          <a:noFill/>
        </p:spPr>
        <p:txBody>
          <a:bodyPr wrap="square" rtlCol="0">
            <a:spAutoFit/>
          </a:bodyPr>
          <a:lstStyle/>
          <a:p>
            <a:pPr defTabSz="342900">
              <a:defRPr/>
            </a:pPr>
            <a:r>
              <a:rPr lang="en-US" sz="900" dirty="0">
                <a:solidFill>
                  <a:srgbClr val="000000"/>
                </a:solidFill>
                <a:latin typeface="Calibri" panose="020F0502020204030204"/>
              </a:rPr>
              <a:t>N = 254</a:t>
            </a:r>
          </a:p>
        </p:txBody>
      </p:sp>
      <p:sp>
        <p:nvSpPr>
          <p:cNvPr id="9" name="TextBox 8"/>
          <p:cNvSpPr txBox="1"/>
          <p:nvPr/>
        </p:nvSpPr>
        <p:spPr>
          <a:xfrm>
            <a:off x="7947116" y="4267284"/>
            <a:ext cx="1136469" cy="230832"/>
          </a:xfrm>
          <a:prstGeom prst="rect">
            <a:avLst/>
          </a:prstGeom>
          <a:noFill/>
        </p:spPr>
        <p:txBody>
          <a:bodyPr wrap="square" rtlCol="0">
            <a:spAutoFit/>
          </a:bodyPr>
          <a:lstStyle/>
          <a:p>
            <a:pPr defTabSz="342900">
              <a:defRPr/>
            </a:pPr>
            <a:r>
              <a:rPr lang="en-US" sz="900" dirty="0">
                <a:solidFill>
                  <a:srgbClr val="000000"/>
                </a:solidFill>
                <a:latin typeface="Calibri" panose="020F0502020204030204"/>
              </a:rPr>
              <a:t>N = 254</a:t>
            </a:r>
          </a:p>
        </p:txBody>
      </p:sp>
      <p:sp>
        <p:nvSpPr>
          <p:cNvPr id="10" name="Slide Number Placeholder 9"/>
          <p:cNvSpPr>
            <a:spLocks noGrp="1"/>
          </p:cNvSpPr>
          <p:nvPr>
            <p:ph type="sldNum" idx="12"/>
          </p:nvPr>
        </p:nvSpPr>
        <p:spPr/>
        <p:txBody>
          <a:bodyPr/>
          <a:lstStyle/>
          <a:p>
            <a:pPr defTabSz="342900">
              <a:defRPr/>
            </a:pPr>
            <a:fld id="{00000000-1234-1234-1234-123412341234}" type="slidenum">
              <a:rPr lang="en-US"/>
              <a:pPr defTabSz="342900">
                <a:defRPr/>
              </a:pPr>
              <a:t>8</a:t>
            </a:fld>
            <a:endParaRPr lang="en-US" dirty="0"/>
          </a:p>
        </p:txBody>
      </p:sp>
    </p:spTree>
    <p:extLst>
      <p:ext uri="{BB962C8B-B14F-4D97-AF65-F5344CB8AC3E}">
        <p14:creationId xmlns:p14="http://schemas.microsoft.com/office/powerpoint/2010/main" val="3385117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Telligen HQIC: Hospital Baseline Assessment</a:t>
            </a:r>
          </a:p>
        </p:txBody>
      </p:sp>
      <p:sp>
        <p:nvSpPr>
          <p:cNvPr id="13" name="Text Placeholder 12"/>
          <p:cNvSpPr>
            <a:spLocks noGrp="1"/>
          </p:cNvSpPr>
          <p:nvPr>
            <p:ph sz="half" idx="1"/>
          </p:nvPr>
        </p:nvSpPr>
        <p:spPr>
          <a:xfrm>
            <a:off x="628649" y="1825625"/>
            <a:ext cx="4557603" cy="4351338"/>
          </a:xfrm>
        </p:spPr>
        <p:txBody>
          <a:bodyPr/>
          <a:lstStyle/>
          <a:p>
            <a:pPr marL="0" indent="0" defTabSz="342900">
              <a:lnSpc>
                <a:spcPct val="100000"/>
              </a:lnSpc>
              <a:spcBef>
                <a:spcPts val="28"/>
              </a:spcBef>
              <a:spcAft>
                <a:spcPts val="28"/>
              </a:spcAft>
              <a:buNone/>
            </a:pPr>
            <a:r>
              <a:rPr lang="en-US" sz="1350" b="1" dirty="0">
                <a:solidFill>
                  <a:srgbClr val="000000"/>
                </a:solidFill>
                <a:latin typeface="Arial" panose="020B0604020202020204" pitchFamily="34" charset="0"/>
                <a:ea typeface="Times New Roman" panose="02020603050405020304" pitchFamily="18" charset="0"/>
              </a:rPr>
              <a:t>Indicate how engaged your hospital’s front-line staff are with the organization’s improvement efforts in this area (0=not engaged; 10=completely engaged) N=174</a:t>
            </a:r>
            <a:endParaRPr lang="en-US" b="1" dirty="0"/>
          </a:p>
        </p:txBody>
      </p:sp>
      <p:sp>
        <p:nvSpPr>
          <p:cNvPr id="16" name="Text Placeholder 15"/>
          <p:cNvSpPr>
            <a:spLocks noGrp="1"/>
          </p:cNvSpPr>
          <p:nvPr>
            <p:ph sz="half" idx="2"/>
          </p:nvPr>
        </p:nvSpPr>
        <p:spPr>
          <a:xfrm>
            <a:off x="5444518" y="1825625"/>
            <a:ext cx="3070831" cy="2746375"/>
          </a:xfrm>
          <a:solidFill>
            <a:schemeClr val="accent4">
              <a:lumMod val="20000"/>
              <a:lumOff val="80000"/>
            </a:schemeClr>
          </a:solidFill>
          <a:ln w="28575">
            <a:solidFill>
              <a:srgbClr val="FB7A2D"/>
            </a:solidFill>
            <a:prstDash val="dash"/>
          </a:ln>
        </p:spPr>
        <p:txBody>
          <a:bodyPr anchor="ctr"/>
          <a:lstStyle/>
          <a:p>
            <a:pPr marL="0">
              <a:spcAft>
                <a:spcPts val="900"/>
              </a:spcAft>
              <a:buNone/>
            </a:pPr>
            <a:r>
              <a:rPr lang="en-US" sz="1800" b="1" dirty="0">
                <a:sym typeface="Arial"/>
              </a:rPr>
              <a:t>Enter your thoughts in Chat! </a:t>
            </a:r>
          </a:p>
          <a:p>
            <a:pPr marL="0">
              <a:spcAft>
                <a:spcPts val="900"/>
              </a:spcAft>
              <a:buNone/>
            </a:pPr>
            <a:r>
              <a:rPr lang="en-US" sz="1800" dirty="0">
                <a:sym typeface="Arial"/>
              </a:rPr>
              <a:t>What are strategies you could attempt to gain staff buy-in related to adverse drug event (ADE) quality improvement activities? </a:t>
            </a:r>
          </a:p>
        </p:txBody>
      </p:sp>
      <p:sp>
        <p:nvSpPr>
          <p:cNvPr id="3" name="Slide Number Placeholder 2"/>
          <p:cNvSpPr>
            <a:spLocks noGrp="1"/>
          </p:cNvSpPr>
          <p:nvPr>
            <p:ph type="sldNum" sz="quarter" idx="12"/>
          </p:nvPr>
        </p:nvSpPr>
        <p:spPr/>
        <p:txBody>
          <a:bodyPr/>
          <a:lstStyle/>
          <a:p>
            <a:pPr defTabSz="685800"/>
            <a:fld id="{00000000-1234-1234-1234-123412341234}" type="slidenum">
              <a:rPr lang="en-US"/>
              <a:pPr defTabSz="685800"/>
              <a:t>9</a:t>
            </a:fld>
            <a:endParaRPr lang="en-US" dirty="0"/>
          </a:p>
        </p:txBody>
      </p:sp>
      <p:pic>
        <p:nvPicPr>
          <p:cNvPr id="5" name="Picture 4" descr="Staff Engagement in Improvement Activities bar graph">
            <a:extLst>
              <a:ext uri="{FF2B5EF4-FFF2-40B4-BE49-F238E27FC236}">
                <a16:creationId xmlns:a16="http://schemas.microsoft.com/office/drawing/2014/main" id="{91020982-6AF6-4CA5-BEA1-D6E647D242CB}"/>
              </a:ext>
            </a:extLst>
          </p:cNvPr>
          <p:cNvPicPr>
            <a:picLocks noChangeAspect="1"/>
          </p:cNvPicPr>
          <p:nvPr/>
        </p:nvPicPr>
        <p:blipFill>
          <a:blip r:embed="rId3"/>
          <a:stretch>
            <a:fillRect/>
          </a:stretch>
        </p:blipFill>
        <p:spPr>
          <a:xfrm>
            <a:off x="628650" y="3003537"/>
            <a:ext cx="4327817" cy="2555254"/>
          </a:xfrm>
          <a:prstGeom prst="rect">
            <a:avLst/>
          </a:prstGeom>
        </p:spPr>
      </p:pic>
      <p:pic>
        <p:nvPicPr>
          <p:cNvPr id="6" name="Picture 5">
            <a:extLst>
              <a:ext uri="{FF2B5EF4-FFF2-40B4-BE49-F238E27FC236}">
                <a16:creationId xmlns:a16="http://schemas.microsoft.com/office/drawing/2014/main" id="{678452E0-16DC-49E7-9982-BC925DACCC1A}"/>
              </a:ext>
            </a:extLst>
          </p:cNvPr>
          <p:cNvPicPr>
            <a:picLocks noChangeAspect="1"/>
          </p:cNvPicPr>
          <p:nvPr/>
        </p:nvPicPr>
        <p:blipFill>
          <a:blip r:embed="rId4"/>
          <a:stretch>
            <a:fillRect/>
          </a:stretch>
        </p:blipFill>
        <p:spPr>
          <a:xfrm>
            <a:off x="370383" y="6311899"/>
            <a:ext cx="2476989" cy="441730"/>
          </a:xfrm>
          <a:prstGeom prst="rect">
            <a:avLst/>
          </a:prstGeom>
        </p:spPr>
      </p:pic>
    </p:spTree>
    <p:extLst>
      <p:ext uri="{BB962C8B-B14F-4D97-AF65-F5344CB8AC3E}">
        <p14:creationId xmlns:p14="http://schemas.microsoft.com/office/powerpoint/2010/main" val="1407696291"/>
      </p:ext>
    </p:extLst>
  </p:cSld>
  <p:clrMapOvr>
    <a:masterClrMapping/>
  </p:clrMapOvr>
</p:sld>
</file>

<file path=ppt/theme/theme1.xml><?xml version="1.0" encoding="utf-8"?>
<a:theme xmlns:a="http://schemas.openxmlformats.org/drawingml/2006/main" name="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NOSURE PPT TEMPLATE" id="{7D1E8D4A-42FD-3140-8929-14E794BF0E89}" vid="{E1366CA4-E723-A54F-8BCF-451DE7D5F320}"/>
    </a:ext>
  </a:extLst>
</a:theme>
</file>

<file path=ppt/theme/theme3.xml><?xml version="1.0" encoding="utf-8"?>
<a:theme xmlns:a="http://schemas.openxmlformats.org/drawingml/2006/main" name="2_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9B5484DC4904890D6EC16C84E3545" ma:contentTypeVersion="12" ma:contentTypeDescription="Create a new document." ma:contentTypeScope="" ma:versionID="41495d08e8dd4096cd38b1764ebe871e">
  <xsd:schema xmlns:xsd="http://www.w3.org/2001/XMLSchema" xmlns:xs="http://www.w3.org/2001/XMLSchema" xmlns:p="http://schemas.microsoft.com/office/2006/metadata/properties" xmlns:ns2="5a97d91f-2af2-413a-9a20-10ebf44e9b58" xmlns:ns3="88e556b7-4386-4f0b-94fa-d7f0eaa829a9" targetNamespace="http://schemas.microsoft.com/office/2006/metadata/properties" ma:root="true" ma:fieldsID="07650007b39b4fd565c2bb4472ee0a4c" ns2:_="" ns3:_="">
    <xsd:import namespace="5a97d91f-2af2-413a-9a20-10ebf44e9b58"/>
    <xsd:import namespace="88e556b7-4386-4f0b-94fa-d7f0eaa829a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7d91f-2af2-413a-9a20-10ebf44e9b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556b7-4386-4f0b-94fa-d7f0eaa829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a97d91f-2af2-413a-9a20-10ebf44e9b58">
      <UserInfo>
        <DisplayName>Task 6 Visitors</DisplayName>
        <AccountId>35</AccountId>
        <AccountType/>
      </UserInfo>
    </SharedWithUsers>
  </documentManagement>
</p:properties>
</file>

<file path=customXml/itemProps1.xml><?xml version="1.0" encoding="utf-8"?>
<ds:datastoreItem xmlns:ds="http://schemas.openxmlformats.org/officeDocument/2006/customXml" ds:itemID="{BBBBFE3B-6615-477F-A78C-0A23771D6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7d91f-2af2-413a-9a20-10ebf44e9b58"/>
    <ds:schemaRef ds:uri="88e556b7-4386-4f0b-94fa-d7f0eaa829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78E2F-6880-4D5D-AF95-2C9776A192C7}">
  <ds:schemaRefs>
    <ds:schemaRef ds:uri="http://schemas.microsoft.com/sharepoint/v3/contenttype/forms"/>
  </ds:schemaRefs>
</ds:datastoreItem>
</file>

<file path=customXml/itemProps3.xml><?xml version="1.0" encoding="utf-8"?>
<ds:datastoreItem xmlns:ds="http://schemas.openxmlformats.org/officeDocument/2006/customXml" ds:itemID="{514DE807-6372-4F11-BC82-1BAA60F3F8A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a97d91f-2af2-413a-9a20-10ebf44e9b58"/>
    <ds:schemaRef ds:uri="88e556b7-4386-4f0b-94fa-d7f0eaa829a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902</TotalTime>
  <Words>2647</Words>
  <Application>Microsoft Office PowerPoint</Application>
  <PresentationFormat>On-screen Show (4:3)</PresentationFormat>
  <Paragraphs>344</Paragraphs>
  <Slides>52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Calibri Light</vt:lpstr>
      <vt:lpstr>Courier New</vt:lpstr>
      <vt:lpstr>Gulim</vt:lpstr>
      <vt:lpstr>Symbol</vt:lpstr>
      <vt:lpstr>Times New Roman</vt:lpstr>
      <vt:lpstr>Wingdings</vt:lpstr>
      <vt:lpstr>Office Theme</vt:lpstr>
      <vt:lpstr>1_Office Theme</vt:lpstr>
      <vt:lpstr>2_Office Theme</vt:lpstr>
      <vt:lpstr>Exploring Strategies to Prevent Hypoglycemia in Hospitalized Patients</vt:lpstr>
      <vt:lpstr>Collaborating to Support Your Quality Improvement Efforts</vt:lpstr>
      <vt:lpstr>Housekeeping</vt:lpstr>
      <vt:lpstr>Today’s Agenda</vt:lpstr>
      <vt:lpstr>Today’s Objectives</vt:lpstr>
      <vt:lpstr>Alliant HQIC - Glycemic ADEs per 1,000 Diabetic Discharges On Track to Meet 4.0% Improvement Goal</vt:lpstr>
      <vt:lpstr>Alliant HQIC - Reduce ADEs* in Hospitals by Race and Age</vt:lpstr>
      <vt:lpstr>IPRO HQIC Hospital Baseline Assessment  Health Equity-Related Questions</vt:lpstr>
      <vt:lpstr>Telligen HQIC: Hospital Baseline Assessment</vt:lpstr>
      <vt:lpstr>Telligen HQIC: Hospital Baseline Assessment</vt:lpstr>
      <vt:lpstr>Compass HQIC: Quality Improvement Work Plan Data</vt:lpstr>
      <vt:lpstr>Welcome to Today’s Speaker</vt:lpstr>
      <vt:lpstr>Strategies to Prevent Hypoglycemia in Hospitalized Patients </vt:lpstr>
      <vt:lpstr>Objectives</vt:lpstr>
      <vt:lpstr>Social Determinants of Health and Hypoglycemia</vt:lpstr>
      <vt:lpstr>Social Determinants of Health</vt:lpstr>
      <vt:lpstr>Social Determinants of Health</vt:lpstr>
      <vt:lpstr>Social Determinants of Health</vt:lpstr>
      <vt:lpstr>Social Determinants of Health</vt:lpstr>
      <vt:lpstr>Social Determinants of Health and Hypoglycemia</vt:lpstr>
      <vt:lpstr>Inpatient Hypoglycemia:  What’s all the Fuss About?</vt:lpstr>
      <vt:lpstr>Cerebral Effects of Hypoglycemia</vt:lpstr>
      <vt:lpstr>The Rodney Dangerfield of ADEs</vt:lpstr>
      <vt:lpstr>So…Is a blood glucose &lt;70 a problem?</vt:lpstr>
      <vt:lpstr>Forget what you know about outpatient glucose control</vt:lpstr>
      <vt:lpstr>Let’s Talk Physiology!</vt:lpstr>
      <vt:lpstr>Let’s Talk More Physiology!</vt:lpstr>
      <vt:lpstr>And when an Inpatient becomes hypoglycemic, what can they do?</vt:lpstr>
      <vt:lpstr>How Do We Find The Data?</vt:lpstr>
      <vt:lpstr>The Three Paths to Truth</vt:lpstr>
      <vt:lpstr>Simple Data Example</vt:lpstr>
      <vt:lpstr>What are the Keys to Prevention?</vt:lpstr>
      <vt:lpstr>What Physicians Can Do</vt:lpstr>
      <vt:lpstr>What Physicians Can Do</vt:lpstr>
      <vt:lpstr>What Physicians Can Do</vt:lpstr>
      <vt:lpstr>What Physicians Can Do</vt:lpstr>
      <vt:lpstr>What Nurses Can Do</vt:lpstr>
      <vt:lpstr>Other Proven Strategies</vt:lpstr>
      <vt:lpstr>How Do We Find Out What We Need to “Fix”?</vt:lpstr>
      <vt:lpstr>Hypoglycemia Process Improvement Discovery Tool</vt:lpstr>
      <vt:lpstr>Conclusion </vt:lpstr>
      <vt:lpstr>Think of It This Way… </vt:lpstr>
      <vt:lpstr>Safe Glucose Levels in a Hospitalized Patient is Like Driving a Mountain Road</vt:lpstr>
      <vt:lpstr>Even More Important When Unstable</vt:lpstr>
      <vt:lpstr>Key Reference</vt:lpstr>
      <vt:lpstr>PowerPoint Presentation</vt:lpstr>
      <vt:lpstr>Interactive Discussion: Speakers, Panelists and Attendees</vt:lpstr>
      <vt:lpstr>Tools and Resources</vt:lpstr>
      <vt:lpstr>Key Takeaways</vt:lpstr>
      <vt:lpstr>Register for the Next HQIC Collaborative Event!</vt:lpstr>
      <vt:lpstr>Thank you for Attending Today’s Event</vt:lpstr>
      <vt:lpstr>Contact Us</vt:lpstr>
    </vt:vector>
  </TitlesOfParts>
  <Manager>compass@ihconline.org</Manager>
  <Company>Iowa Healthcare Collaborative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Strategies to Prevent Hypoglycemia in Hospitalized Patients</dc:title>
  <dc:subject>Hypoglycemia</dc:subject>
  <dc:creator>compass@ihconline.org</dc:creator>
  <cp:keywords>Hypoglycemia, Hospitalized Patients, Prevention Practices</cp:keywords>
  <cp:lastModifiedBy>Karen Holtz</cp:lastModifiedBy>
  <cp:revision>64</cp:revision>
  <dcterms:created xsi:type="dcterms:W3CDTF">2020-10-23T16:02:24Z</dcterms:created>
  <dcterms:modified xsi:type="dcterms:W3CDTF">2021-10-28T15:24:47Z</dcterms:modified>
  <cp:category>Hypoglycemia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0x0101007579B5484DC4904890D6EC16C84E3545</vt:lpwstr>
  </property>
  <property fmtid="{D5CDD505-2E9C-101B-9397-08002B2CF9AE}" pid="3" name="Order">
    <vt:r8>121000</vt:r8>
  </property>
</Properties>
</file>