
<file path=[Content_Types].xml><?xml version="1.0" encoding="utf-8"?>
<Types xmlns="http://schemas.openxmlformats.org/package/2006/content-types">
  <Default Extension="png" ContentType="image/pn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9"/>
  </p:notesMasterIdLst>
  <p:handoutMasterIdLst>
    <p:handoutMasterId r:id="rId30"/>
  </p:handoutMasterIdLst>
  <p:sldIdLst>
    <p:sldId id="474" r:id="rId2"/>
    <p:sldId id="262" r:id="rId3"/>
    <p:sldId id="329" r:id="rId4"/>
    <p:sldId id="275" r:id="rId5"/>
    <p:sldId id="507" r:id="rId6"/>
    <p:sldId id="526" r:id="rId7"/>
    <p:sldId id="509" r:id="rId8"/>
    <p:sldId id="510" r:id="rId9"/>
    <p:sldId id="511" r:id="rId10"/>
    <p:sldId id="521" r:id="rId11"/>
    <p:sldId id="531" r:id="rId12"/>
    <p:sldId id="512" r:id="rId13"/>
    <p:sldId id="513" r:id="rId14"/>
    <p:sldId id="530" r:id="rId15"/>
    <p:sldId id="518" r:id="rId16"/>
    <p:sldId id="514" r:id="rId17"/>
    <p:sldId id="522" r:id="rId18"/>
    <p:sldId id="515" r:id="rId19"/>
    <p:sldId id="523" r:id="rId20"/>
    <p:sldId id="517" r:id="rId21"/>
    <p:sldId id="505" r:id="rId22"/>
    <p:sldId id="520" r:id="rId23"/>
    <p:sldId id="519" r:id="rId24"/>
    <p:sldId id="504" r:id="rId25"/>
    <p:sldId id="476" r:id="rId26"/>
    <p:sldId id="475" r:id="rId27"/>
    <p:sldId id="274" r:id="rId28"/>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Harney" initials="SH" lastIdx="1" clrIdx="0">
    <p:extLst>
      <p:ext uri="{19B8F6BF-5375-455C-9EA6-DF929625EA0E}">
        <p15:presenceInfo xmlns:p15="http://schemas.microsoft.com/office/powerpoint/2012/main" userId="439203f8f49066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C0"/>
    <a:srgbClr val="00539B"/>
    <a:srgbClr val="55565A"/>
    <a:srgbClr val="ECDFA7"/>
    <a:srgbClr val="D8D9DA"/>
    <a:srgbClr val="F1CB00"/>
    <a:srgbClr val="CED0B4"/>
    <a:srgbClr val="B8AC95"/>
    <a:srgbClr val="85754E"/>
    <a:srgbClr val="8974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641" autoAdjust="0"/>
    <p:restoredTop sz="78505" autoAdjust="0"/>
  </p:normalViewPr>
  <p:slideViewPr>
    <p:cSldViewPr snapToGrid="0" snapToObjects="1">
      <p:cViewPr varScale="1">
        <p:scale>
          <a:sx n="67" d="100"/>
          <a:sy n="67" d="100"/>
        </p:scale>
        <p:origin x="418" y="38"/>
      </p:cViewPr>
      <p:guideLst>
        <p:guide orient="horz" pos="1620"/>
        <p:guide pos="2880"/>
      </p:guideLst>
    </p:cSldViewPr>
  </p:slideViewPr>
  <p:outlineViewPr>
    <p:cViewPr>
      <p:scale>
        <a:sx n="33" d="100"/>
        <a:sy n="33" d="100"/>
      </p:scale>
      <p:origin x="0" y="-3808"/>
    </p:cViewPr>
  </p:outlineViewPr>
  <p:notesTextViewPr>
    <p:cViewPr>
      <p:scale>
        <a:sx n="100" d="100"/>
        <a:sy n="100" d="100"/>
      </p:scale>
      <p:origin x="0" y="0"/>
    </p:cViewPr>
  </p:notesTextViewPr>
  <p:sorterViewPr>
    <p:cViewPr>
      <p:scale>
        <a:sx n="146" d="100"/>
        <a:sy n="146" d="100"/>
      </p:scale>
      <p:origin x="0" y="0"/>
    </p:cViewPr>
  </p:sorterViewPr>
  <p:notesViewPr>
    <p:cSldViewPr snapToGrid="0" snapToObjects="1">
      <p:cViewPr varScale="1">
        <p:scale>
          <a:sx n="74" d="100"/>
          <a:sy n="74" d="100"/>
        </p:scale>
        <p:origin x="347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D07E44-85BE-264F-957E-471DC144921D}" type="doc">
      <dgm:prSet loTypeId="urn:microsoft.com/office/officeart/2008/layout/HorizontalMultiLevelHierarchy" loCatId="relationship" qsTypeId="urn:microsoft.com/office/officeart/2005/8/quickstyle/simple2" qsCatId="simple" csTypeId="urn:microsoft.com/office/officeart/2005/8/colors/accent1_4" csCatId="accent1" phldr="1"/>
      <dgm:spPr/>
      <dgm:t>
        <a:bodyPr/>
        <a:lstStyle/>
        <a:p>
          <a:endParaRPr lang="en-US"/>
        </a:p>
      </dgm:t>
    </dgm:pt>
    <dgm:pt modelId="{B274C48E-F641-6A47-8055-AA4E9E8D9B0E}">
      <dgm:prSet phldrT="[Text]"/>
      <dgm:spPr>
        <a:solidFill>
          <a:srgbClr val="00539B"/>
        </a:solidFill>
        <a:ln>
          <a:solidFill>
            <a:schemeClr val="accent5">
              <a:lumMod val="60000"/>
              <a:lumOff val="40000"/>
            </a:schemeClr>
          </a:solidFill>
        </a:ln>
        <a:effectLst>
          <a:outerShdw blurRad="63500" dist="50800" dir="2700000" algn="tl" rotWithShape="0">
            <a:prstClr val="black">
              <a:alpha val="40000"/>
            </a:prstClr>
          </a:outerShdw>
        </a:effectLst>
      </dgm:spPr>
      <dgm:t>
        <a:bodyPr anchor="ctr"/>
        <a:lstStyle/>
        <a:p>
          <a:pPr algn="ctr"/>
          <a:r>
            <a:rPr lang="en-US" b="1" dirty="0"/>
            <a:t>Pillars of Prevention</a:t>
          </a:r>
        </a:p>
      </dgm:t>
    </dgm:pt>
    <dgm:pt modelId="{3B7E5F26-885F-3340-9999-1DF302526C4C}" type="parTrans" cxnId="{9F3893AB-6C7E-A047-A2E2-682DBF3CEEE0}">
      <dgm:prSet/>
      <dgm:spPr/>
      <dgm:t>
        <a:bodyPr/>
        <a:lstStyle/>
        <a:p>
          <a:endParaRPr lang="en-US"/>
        </a:p>
      </dgm:t>
    </dgm:pt>
    <dgm:pt modelId="{932ECE9D-91EB-CB45-BCB1-26AA91382296}" type="sibTrans" cxnId="{9F3893AB-6C7E-A047-A2E2-682DBF3CEEE0}">
      <dgm:prSet/>
      <dgm:spPr/>
      <dgm:t>
        <a:bodyPr/>
        <a:lstStyle/>
        <a:p>
          <a:endParaRPr lang="en-US"/>
        </a:p>
      </dgm:t>
    </dgm:pt>
    <dgm:pt modelId="{9FC89A99-1A35-6D46-A5D2-DBBF70298824}">
      <dgm:prSet phldrT="[Text]"/>
      <dgm:spPr>
        <a:solidFill>
          <a:srgbClr val="0076C0"/>
        </a:solidFill>
        <a:ln>
          <a:solidFill>
            <a:srgbClr val="00539B"/>
          </a:solidFill>
        </a:ln>
        <a:effectLst>
          <a:outerShdw blurRad="63500" dist="50800" dir="2700000" algn="tl" rotWithShape="0">
            <a:prstClr val="black">
              <a:alpha val="40000"/>
            </a:prstClr>
          </a:outerShdw>
        </a:effectLst>
      </dgm:spPr>
      <dgm:t>
        <a:bodyPr/>
        <a:lstStyle/>
        <a:p>
          <a:r>
            <a:rPr lang="en-US" dirty="0"/>
            <a:t>Hand Hygiene</a:t>
          </a:r>
        </a:p>
      </dgm:t>
    </dgm:pt>
    <dgm:pt modelId="{62FC2202-F06B-814D-86EA-2A331C190CBD}" type="parTrans" cxnId="{9252A6EA-F4EB-594E-BE65-9FD9A3666927}">
      <dgm:prSet/>
      <dgm:spPr>
        <a:ln>
          <a:solidFill>
            <a:schemeClr val="accent5">
              <a:lumMod val="60000"/>
              <a:lumOff val="40000"/>
            </a:schemeClr>
          </a:solidFill>
        </a:ln>
        <a:effectLst>
          <a:outerShdw blurRad="63500" dist="50800" dir="2700000" algn="tl" rotWithShape="0">
            <a:prstClr val="black">
              <a:alpha val="40000"/>
            </a:prstClr>
          </a:outerShdw>
        </a:effectLst>
      </dgm:spPr>
      <dgm:t>
        <a:bodyPr/>
        <a:lstStyle/>
        <a:p>
          <a:endParaRPr lang="en-US"/>
        </a:p>
      </dgm:t>
    </dgm:pt>
    <dgm:pt modelId="{CA5621CC-12B2-B148-89D0-E27ABB51E1D0}" type="sibTrans" cxnId="{9252A6EA-F4EB-594E-BE65-9FD9A3666927}">
      <dgm:prSet/>
      <dgm:spPr/>
      <dgm:t>
        <a:bodyPr/>
        <a:lstStyle/>
        <a:p>
          <a:endParaRPr lang="en-US"/>
        </a:p>
      </dgm:t>
    </dgm:pt>
    <dgm:pt modelId="{3D88E469-3675-5A4F-85A0-893B08D81085}">
      <dgm:prSet phldrT="[Text]"/>
      <dgm:spPr>
        <a:solidFill>
          <a:srgbClr val="0076C0"/>
        </a:solidFill>
        <a:ln>
          <a:solidFill>
            <a:srgbClr val="00539B"/>
          </a:solidFill>
        </a:ln>
        <a:effectLst>
          <a:outerShdw blurRad="63500" dist="50800" dir="2700000" algn="tl" rotWithShape="0">
            <a:prstClr val="black">
              <a:alpha val="40000"/>
            </a:prstClr>
          </a:outerShdw>
        </a:effectLst>
      </dgm:spPr>
      <dgm:t>
        <a:bodyPr/>
        <a:lstStyle/>
        <a:p>
          <a:r>
            <a:rPr lang="en-US" dirty="0"/>
            <a:t>Environmental Cleaning </a:t>
          </a:r>
        </a:p>
      </dgm:t>
    </dgm:pt>
    <dgm:pt modelId="{5B969E81-8406-E048-BC8F-21F0B305DC5A}" type="parTrans" cxnId="{9AAD17BF-47F4-D344-8B7E-91409B01944E}">
      <dgm:prSet/>
      <dgm:spPr>
        <a:ln>
          <a:solidFill>
            <a:schemeClr val="accent5">
              <a:lumMod val="60000"/>
              <a:lumOff val="40000"/>
            </a:schemeClr>
          </a:solidFill>
        </a:ln>
        <a:effectLst>
          <a:outerShdw blurRad="63500" dist="50800" dir="2700000" algn="tl" rotWithShape="0">
            <a:prstClr val="black">
              <a:alpha val="40000"/>
            </a:prstClr>
          </a:outerShdw>
        </a:effectLst>
      </dgm:spPr>
      <dgm:t>
        <a:bodyPr/>
        <a:lstStyle/>
        <a:p>
          <a:endParaRPr lang="en-US"/>
        </a:p>
      </dgm:t>
    </dgm:pt>
    <dgm:pt modelId="{7ABAE85A-66B2-BF4F-AE22-69242EDA4E5E}" type="sibTrans" cxnId="{9AAD17BF-47F4-D344-8B7E-91409B01944E}">
      <dgm:prSet/>
      <dgm:spPr/>
      <dgm:t>
        <a:bodyPr/>
        <a:lstStyle/>
        <a:p>
          <a:endParaRPr lang="en-US"/>
        </a:p>
      </dgm:t>
    </dgm:pt>
    <dgm:pt modelId="{A165776B-DADA-9F49-9BEA-F7DBFC97E509}">
      <dgm:prSet phldrT="[Text]"/>
      <dgm:spPr>
        <a:solidFill>
          <a:srgbClr val="0076C0"/>
        </a:solidFill>
        <a:ln>
          <a:solidFill>
            <a:srgbClr val="00539B"/>
          </a:solidFill>
        </a:ln>
        <a:effectLst>
          <a:outerShdw blurRad="63500" dist="50800" dir="2700000" algn="tl" rotWithShape="0">
            <a:prstClr val="black">
              <a:alpha val="40000"/>
            </a:prstClr>
          </a:outerShdw>
        </a:effectLst>
      </dgm:spPr>
      <dgm:t>
        <a:bodyPr/>
        <a:lstStyle/>
        <a:p>
          <a:r>
            <a:rPr lang="en-US" dirty="0"/>
            <a:t>Antimicrobial Stewardship</a:t>
          </a:r>
        </a:p>
      </dgm:t>
    </dgm:pt>
    <dgm:pt modelId="{56D05376-8A11-3E4B-98B6-50B8DCF46BFE}" type="parTrans" cxnId="{7A71B24C-5591-CF47-B720-3CCD3C889E77}">
      <dgm:prSet/>
      <dgm:spPr>
        <a:ln>
          <a:solidFill>
            <a:schemeClr val="accent5">
              <a:lumMod val="60000"/>
              <a:lumOff val="40000"/>
            </a:schemeClr>
          </a:solidFill>
        </a:ln>
        <a:effectLst>
          <a:outerShdw blurRad="63500" dist="50800" dir="2700000" algn="tl" rotWithShape="0">
            <a:prstClr val="black">
              <a:alpha val="40000"/>
            </a:prstClr>
          </a:outerShdw>
        </a:effectLst>
      </dgm:spPr>
      <dgm:t>
        <a:bodyPr/>
        <a:lstStyle/>
        <a:p>
          <a:endParaRPr lang="en-US"/>
        </a:p>
      </dgm:t>
    </dgm:pt>
    <dgm:pt modelId="{2F8D39A0-1707-C043-B8B0-88C1ABE114D4}" type="sibTrans" cxnId="{7A71B24C-5591-CF47-B720-3CCD3C889E77}">
      <dgm:prSet/>
      <dgm:spPr/>
      <dgm:t>
        <a:bodyPr/>
        <a:lstStyle/>
        <a:p>
          <a:endParaRPr lang="en-US"/>
        </a:p>
      </dgm:t>
    </dgm:pt>
    <dgm:pt modelId="{59F13EE1-2F34-E74C-8580-52D6CD4E7D63}" type="pres">
      <dgm:prSet presAssocID="{7DD07E44-85BE-264F-957E-471DC144921D}" presName="Name0" presStyleCnt="0">
        <dgm:presLayoutVars>
          <dgm:chPref val="1"/>
          <dgm:dir/>
          <dgm:animOne val="branch"/>
          <dgm:animLvl val="lvl"/>
          <dgm:resizeHandles val="exact"/>
        </dgm:presLayoutVars>
      </dgm:prSet>
      <dgm:spPr/>
      <dgm:t>
        <a:bodyPr/>
        <a:lstStyle/>
        <a:p>
          <a:endParaRPr lang="en-US"/>
        </a:p>
      </dgm:t>
    </dgm:pt>
    <dgm:pt modelId="{284D5018-7AD5-774A-AC22-69710CB36E70}" type="pres">
      <dgm:prSet presAssocID="{B274C48E-F641-6A47-8055-AA4E9E8D9B0E}" presName="root1" presStyleCnt="0"/>
      <dgm:spPr/>
    </dgm:pt>
    <dgm:pt modelId="{53B39915-117C-AD42-A34D-FC3461D6C202}" type="pres">
      <dgm:prSet presAssocID="{B274C48E-F641-6A47-8055-AA4E9E8D9B0E}" presName="LevelOneTextNode" presStyleLbl="node0" presStyleIdx="0" presStyleCnt="1" custAng="5400000" custScaleX="203067" custScaleY="94881" custLinFactNeighborX="36944" custLinFactNeighborY="902">
        <dgm:presLayoutVars>
          <dgm:chPref val="3"/>
        </dgm:presLayoutVars>
      </dgm:prSet>
      <dgm:spPr/>
      <dgm:t>
        <a:bodyPr/>
        <a:lstStyle/>
        <a:p>
          <a:endParaRPr lang="en-US"/>
        </a:p>
      </dgm:t>
    </dgm:pt>
    <dgm:pt modelId="{07621CB1-E28F-1543-9BD3-4083A7DA4DFC}" type="pres">
      <dgm:prSet presAssocID="{B274C48E-F641-6A47-8055-AA4E9E8D9B0E}" presName="level2hierChild" presStyleCnt="0"/>
      <dgm:spPr/>
    </dgm:pt>
    <dgm:pt modelId="{529F1CC1-6B85-CF4B-96AA-77C75E102C1F}" type="pres">
      <dgm:prSet presAssocID="{62FC2202-F06B-814D-86EA-2A331C190CBD}" presName="conn2-1" presStyleLbl="parChTrans1D2" presStyleIdx="0" presStyleCnt="3"/>
      <dgm:spPr/>
      <dgm:t>
        <a:bodyPr/>
        <a:lstStyle/>
        <a:p>
          <a:endParaRPr lang="en-US"/>
        </a:p>
      </dgm:t>
    </dgm:pt>
    <dgm:pt modelId="{7F2A1587-1768-784D-B9D1-E8EAF946BCB5}" type="pres">
      <dgm:prSet presAssocID="{62FC2202-F06B-814D-86EA-2A331C190CBD}" presName="connTx" presStyleLbl="parChTrans1D2" presStyleIdx="0" presStyleCnt="3"/>
      <dgm:spPr/>
      <dgm:t>
        <a:bodyPr/>
        <a:lstStyle/>
        <a:p>
          <a:endParaRPr lang="en-US"/>
        </a:p>
      </dgm:t>
    </dgm:pt>
    <dgm:pt modelId="{5FC08991-7D58-F442-A439-6D08F933771E}" type="pres">
      <dgm:prSet presAssocID="{9FC89A99-1A35-6D46-A5D2-DBBF70298824}" presName="root2" presStyleCnt="0"/>
      <dgm:spPr/>
    </dgm:pt>
    <dgm:pt modelId="{1AECE2B6-7CDD-A44D-B5A6-3F6D2415EB02}" type="pres">
      <dgm:prSet presAssocID="{9FC89A99-1A35-6D46-A5D2-DBBF70298824}" presName="LevelTwoTextNode" presStyleLbl="node2" presStyleIdx="0" presStyleCnt="3" custScaleX="144280" custScaleY="128902" custLinFactNeighborX="24327" custLinFactNeighborY="-20840">
        <dgm:presLayoutVars>
          <dgm:chPref val="3"/>
        </dgm:presLayoutVars>
      </dgm:prSet>
      <dgm:spPr/>
      <dgm:t>
        <a:bodyPr/>
        <a:lstStyle/>
        <a:p>
          <a:endParaRPr lang="en-US"/>
        </a:p>
      </dgm:t>
    </dgm:pt>
    <dgm:pt modelId="{21017790-C4DC-414E-AE22-BBD661056DD3}" type="pres">
      <dgm:prSet presAssocID="{9FC89A99-1A35-6D46-A5D2-DBBF70298824}" presName="level3hierChild" presStyleCnt="0"/>
      <dgm:spPr/>
    </dgm:pt>
    <dgm:pt modelId="{A05332BD-02E8-6248-9E21-DBFB2A1CA602}" type="pres">
      <dgm:prSet presAssocID="{5B969E81-8406-E048-BC8F-21F0B305DC5A}" presName="conn2-1" presStyleLbl="parChTrans1D2" presStyleIdx="1" presStyleCnt="3"/>
      <dgm:spPr/>
      <dgm:t>
        <a:bodyPr/>
        <a:lstStyle/>
        <a:p>
          <a:endParaRPr lang="en-US"/>
        </a:p>
      </dgm:t>
    </dgm:pt>
    <dgm:pt modelId="{36FF7D67-D6D9-E04E-8F34-D0272DCE3037}" type="pres">
      <dgm:prSet presAssocID="{5B969E81-8406-E048-BC8F-21F0B305DC5A}" presName="connTx" presStyleLbl="parChTrans1D2" presStyleIdx="1" presStyleCnt="3"/>
      <dgm:spPr/>
      <dgm:t>
        <a:bodyPr/>
        <a:lstStyle/>
        <a:p>
          <a:endParaRPr lang="en-US"/>
        </a:p>
      </dgm:t>
    </dgm:pt>
    <dgm:pt modelId="{E1720E1C-E335-B240-8064-555878266938}" type="pres">
      <dgm:prSet presAssocID="{3D88E469-3675-5A4F-85A0-893B08D81085}" presName="root2" presStyleCnt="0"/>
      <dgm:spPr/>
    </dgm:pt>
    <dgm:pt modelId="{B465D4E1-054B-5345-95CE-407CFCE5A642}" type="pres">
      <dgm:prSet presAssocID="{3D88E469-3675-5A4F-85A0-893B08D81085}" presName="LevelTwoTextNode" presStyleLbl="node2" presStyleIdx="1" presStyleCnt="3" custScaleX="123702" custScaleY="140304" custLinFactNeighborX="67786" custLinFactNeighborY="7436">
        <dgm:presLayoutVars>
          <dgm:chPref val="3"/>
        </dgm:presLayoutVars>
      </dgm:prSet>
      <dgm:spPr/>
      <dgm:t>
        <a:bodyPr/>
        <a:lstStyle/>
        <a:p>
          <a:endParaRPr lang="en-US"/>
        </a:p>
      </dgm:t>
    </dgm:pt>
    <dgm:pt modelId="{91D0B9A6-1EF8-A04B-8F49-9A797CD43792}" type="pres">
      <dgm:prSet presAssocID="{3D88E469-3675-5A4F-85A0-893B08D81085}" presName="level3hierChild" presStyleCnt="0"/>
      <dgm:spPr/>
    </dgm:pt>
    <dgm:pt modelId="{21699196-B715-3345-8423-6BFB64989D1F}" type="pres">
      <dgm:prSet presAssocID="{56D05376-8A11-3E4B-98B6-50B8DCF46BFE}" presName="conn2-1" presStyleLbl="parChTrans1D2" presStyleIdx="2" presStyleCnt="3"/>
      <dgm:spPr/>
      <dgm:t>
        <a:bodyPr/>
        <a:lstStyle/>
        <a:p>
          <a:endParaRPr lang="en-US"/>
        </a:p>
      </dgm:t>
    </dgm:pt>
    <dgm:pt modelId="{CAF6E7D5-3913-1A41-B187-DBB66D415E56}" type="pres">
      <dgm:prSet presAssocID="{56D05376-8A11-3E4B-98B6-50B8DCF46BFE}" presName="connTx" presStyleLbl="parChTrans1D2" presStyleIdx="2" presStyleCnt="3"/>
      <dgm:spPr/>
      <dgm:t>
        <a:bodyPr/>
        <a:lstStyle/>
        <a:p>
          <a:endParaRPr lang="en-US"/>
        </a:p>
      </dgm:t>
    </dgm:pt>
    <dgm:pt modelId="{C83F447C-F2CB-754B-89B8-998962AC8771}" type="pres">
      <dgm:prSet presAssocID="{A165776B-DADA-9F49-9BEA-F7DBFC97E509}" presName="root2" presStyleCnt="0"/>
      <dgm:spPr/>
    </dgm:pt>
    <dgm:pt modelId="{B8B0824A-EDF4-3743-A546-6DABFBF64E03}" type="pres">
      <dgm:prSet presAssocID="{A165776B-DADA-9F49-9BEA-F7DBFC97E509}" presName="LevelTwoTextNode" presStyleLbl="node2" presStyleIdx="2" presStyleCnt="3" custScaleX="146771" custScaleY="127647" custLinFactNeighborX="-36953" custLinFactNeighborY="28507">
        <dgm:presLayoutVars>
          <dgm:chPref val="3"/>
        </dgm:presLayoutVars>
      </dgm:prSet>
      <dgm:spPr/>
      <dgm:t>
        <a:bodyPr/>
        <a:lstStyle/>
        <a:p>
          <a:endParaRPr lang="en-US"/>
        </a:p>
      </dgm:t>
    </dgm:pt>
    <dgm:pt modelId="{8F64FF75-BF06-5143-AECC-E0A857555EF3}" type="pres">
      <dgm:prSet presAssocID="{A165776B-DADA-9F49-9BEA-F7DBFC97E509}" presName="level3hierChild" presStyleCnt="0"/>
      <dgm:spPr/>
    </dgm:pt>
  </dgm:ptLst>
  <dgm:cxnLst>
    <dgm:cxn modelId="{D320FF31-99EC-A34E-92C5-4AC89CEA523F}" type="presOf" srcId="{62FC2202-F06B-814D-86EA-2A331C190CBD}" destId="{7F2A1587-1768-784D-B9D1-E8EAF946BCB5}" srcOrd="1" destOrd="0" presId="urn:microsoft.com/office/officeart/2008/layout/HorizontalMultiLevelHierarchy"/>
    <dgm:cxn modelId="{27FB7D77-B271-0146-BF1D-0195204E3415}" type="presOf" srcId="{3D88E469-3675-5A4F-85A0-893B08D81085}" destId="{B465D4E1-054B-5345-95CE-407CFCE5A642}" srcOrd="0" destOrd="0" presId="urn:microsoft.com/office/officeart/2008/layout/HorizontalMultiLevelHierarchy"/>
    <dgm:cxn modelId="{9252A6EA-F4EB-594E-BE65-9FD9A3666927}" srcId="{B274C48E-F641-6A47-8055-AA4E9E8D9B0E}" destId="{9FC89A99-1A35-6D46-A5D2-DBBF70298824}" srcOrd="0" destOrd="0" parTransId="{62FC2202-F06B-814D-86EA-2A331C190CBD}" sibTransId="{CA5621CC-12B2-B148-89D0-E27ABB51E1D0}"/>
    <dgm:cxn modelId="{7A71B24C-5591-CF47-B720-3CCD3C889E77}" srcId="{B274C48E-F641-6A47-8055-AA4E9E8D9B0E}" destId="{A165776B-DADA-9F49-9BEA-F7DBFC97E509}" srcOrd="2" destOrd="0" parTransId="{56D05376-8A11-3E4B-98B6-50B8DCF46BFE}" sibTransId="{2F8D39A0-1707-C043-B8B0-88C1ABE114D4}"/>
    <dgm:cxn modelId="{3860750B-3122-4141-BA96-336E713DA0FE}" type="presOf" srcId="{5B969E81-8406-E048-BC8F-21F0B305DC5A}" destId="{A05332BD-02E8-6248-9E21-DBFB2A1CA602}" srcOrd="0" destOrd="0" presId="urn:microsoft.com/office/officeart/2008/layout/HorizontalMultiLevelHierarchy"/>
    <dgm:cxn modelId="{E6B01C2E-1469-F948-965B-BE050E981960}" type="presOf" srcId="{9FC89A99-1A35-6D46-A5D2-DBBF70298824}" destId="{1AECE2B6-7CDD-A44D-B5A6-3F6D2415EB02}" srcOrd="0" destOrd="0" presId="urn:microsoft.com/office/officeart/2008/layout/HorizontalMultiLevelHierarchy"/>
    <dgm:cxn modelId="{DB28D645-903E-6C4B-994E-9CB3E80A3288}" type="presOf" srcId="{7DD07E44-85BE-264F-957E-471DC144921D}" destId="{59F13EE1-2F34-E74C-8580-52D6CD4E7D63}" srcOrd="0" destOrd="0" presId="urn:microsoft.com/office/officeart/2008/layout/HorizontalMultiLevelHierarchy"/>
    <dgm:cxn modelId="{F7689D0C-EA8A-4A41-AB90-4FECCD5153AE}" type="presOf" srcId="{56D05376-8A11-3E4B-98B6-50B8DCF46BFE}" destId="{21699196-B715-3345-8423-6BFB64989D1F}" srcOrd="0" destOrd="0" presId="urn:microsoft.com/office/officeart/2008/layout/HorizontalMultiLevelHierarchy"/>
    <dgm:cxn modelId="{9F3893AB-6C7E-A047-A2E2-682DBF3CEEE0}" srcId="{7DD07E44-85BE-264F-957E-471DC144921D}" destId="{B274C48E-F641-6A47-8055-AA4E9E8D9B0E}" srcOrd="0" destOrd="0" parTransId="{3B7E5F26-885F-3340-9999-1DF302526C4C}" sibTransId="{932ECE9D-91EB-CB45-BCB1-26AA91382296}"/>
    <dgm:cxn modelId="{E629BD42-F36F-7C4C-B997-1EB4C156BEB1}" type="presOf" srcId="{B274C48E-F641-6A47-8055-AA4E9E8D9B0E}" destId="{53B39915-117C-AD42-A34D-FC3461D6C202}" srcOrd="0" destOrd="0" presId="urn:microsoft.com/office/officeart/2008/layout/HorizontalMultiLevelHierarchy"/>
    <dgm:cxn modelId="{9AAD17BF-47F4-D344-8B7E-91409B01944E}" srcId="{B274C48E-F641-6A47-8055-AA4E9E8D9B0E}" destId="{3D88E469-3675-5A4F-85A0-893B08D81085}" srcOrd="1" destOrd="0" parTransId="{5B969E81-8406-E048-BC8F-21F0B305DC5A}" sibTransId="{7ABAE85A-66B2-BF4F-AE22-69242EDA4E5E}"/>
    <dgm:cxn modelId="{73F301C9-73EF-FC47-B364-F61CD3AC4072}" type="presOf" srcId="{5B969E81-8406-E048-BC8F-21F0B305DC5A}" destId="{36FF7D67-D6D9-E04E-8F34-D0272DCE3037}" srcOrd="1" destOrd="0" presId="urn:microsoft.com/office/officeart/2008/layout/HorizontalMultiLevelHierarchy"/>
    <dgm:cxn modelId="{7CC2498D-A20E-E746-8149-B897D49227D5}" type="presOf" srcId="{A165776B-DADA-9F49-9BEA-F7DBFC97E509}" destId="{B8B0824A-EDF4-3743-A546-6DABFBF64E03}" srcOrd="0" destOrd="0" presId="urn:microsoft.com/office/officeart/2008/layout/HorizontalMultiLevelHierarchy"/>
    <dgm:cxn modelId="{951415A2-FB61-6641-A5DF-9F3B75C5059F}" type="presOf" srcId="{62FC2202-F06B-814D-86EA-2A331C190CBD}" destId="{529F1CC1-6B85-CF4B-96AA-77C75E102C1F}" srcOrd="0" destOrd="0" presId="urn:microsoft.com/office/officeart/2008/layout/HorizontalMultiLevelHierarchy"/>
    <dgm:cxn modelId="{9E55D6BD-D212-B34E-A85F-4D369E43F21C}" type="presOf" srcId="{56D05376-8A11-3E4B-98B6-50B8DCF46BFE}" destId="{CAF6E7D5-3913-1A41-B187-DBB66D415E56}" srcOrd="1" destOrd="0" presId="urn:microsoft.com/office/officeart/2008/layout/HorizontalMultiLevelHierarchy"/>
    <dgm:cxn modelId="{8C27B5B7-DDA5-CB42-B924-AD57E613C4CF}" type="presParOf" srcId="{59F13EE1-2F34-E74C-8580-52D6CD4E7D63}" destId="{284D5018-7AD5-774A-AC22-69710CB36E70}" srcOrd="0" destOrd="0" presId="urn:microsoft.com/office/officeart/2008/layout/HorizontalMultiLevelHierarchy"/>
    <dgm:cxn modelId="{FF19A051-B620-3E4E-A3DA-953C0D28F4A1}" type="presParOf" srcId="{284D5018-7AD5-774A-AC22-69710CB36E70}" destId="{53B39915-117C-AD42-A34D-FC3461D6C202}" srcOrd="0" destOrd="0" presId="urn:microsoft.com/office/officeart/2008/layout/HorizontalMultiLevelHierarchy"/>
    <dgm:cxn modelId="{500F2502-2F67-5040-9AA2-1715ADD566DF}" type="presParOf" srcId="{284D5018-7AD5-774A-AC22-69710CB36E70}" destId="{07621CB1-E28F-1543-9BD3-4083A7DA4DFC}" srcOrd="1" destOrd="0" presId="urn:microsoft.com/office/officeart/2008/layout/HorizontalMultiLevelHierarchy"/>
    <dgm:cxn modelId="{9C2ED0C4-3D86-A445-8424-0EF3FB5E0176}" type="presParOf" srcId="{07621CB1-E28F-1543-9BD3-4083A7DA4DFC}" destId="{529F1CC1-6B85-CF4B-96AA-77C75E102C1F}" srcOrd="0" destOrd="0" presId="urn:microsoft.com/office/officeart/2008/layout/HorizontalMultiLevelHierarchy"/>
    <dgm:cxn modelId="{CDA586A6-9610-8B43-ABEA-D1C9EA9DE0A0}" type="presParOf" srcId="{529F1CC1-6B85-CF4B-96AA-77C75E102C1F}" destId="{7F2A1587-1768-784D-B9D1-E8EAF946BCB5}" srcOrd="0" destOrd="0" presId="urn:microsoft.com/office/officeart/2008/layout/HorizontalMultiLevelHierarchy"/>
    <dgm:cxn modelId="{79429F43-8E53-A84B-B094-903F0F7A5799}" type="presParOf" srcId="{07621CB1-E28F-1543-9BD3-4083A7DA4DFC}" destId="{5FC08991-7D58-F442-A439-6D08F933771E}" srcOrd="1" destOrd="0" presId="urn:microsoft.com/office/officeart/2008/layout/HorizontalMultiLevelHierarchy"/>
    <dgm:cxn modelId="{7DD15E07-8544-5446-9E8B-B111E16CDE06}" type="presParOf" srcId="{5FC08991-7D58-F442-A439-6D08F933771E}" destId="{1AECE2B6-7CDD-A44D-B5A6-3F6D2415EB02}" srcOrd="0" destOrd="0" presId="urn:microsoft.com/office/officeart/2008/layout/HorizontalMultiLevelHierarchy"/>
    <dgm:cxn modelId="{8F451965-176A-7348-AEBD-C3C71EA79A2C}" type="presParOf" srcId="{5FC08991-7D58-F442-A439-6D08F933771E}" destId="{21017790-C4DC-414E-AE22-BBD661056DD3}" srcOrd="1" destOrd="0" presId="urn:microsoft.com/office/officeart/2008/layout/HorizontalMultiLevelHierarchy"/>
    <dgm:cxn modelId="{F8C9C21E-3264-0448-B187-2A8F97D65F5D}" type="presParOf" srcId="{07621CB1-E28F-1543-9BD3-4083A7DA4DFC}" destId="{A05332BD-02E8-6248-9E21-DBFB2A1CA602}" srcOrd="2" destOrd="0" presId="urn:microsoft.com/office/officeart/2008/layout/HorizontalMultiLevelHierarchy"/>
    <dgm:cxn modelId="{883D1F26-F1FB-0448-93DB-798DCA7234F4}" type="presParOf" srcId="{A05332BD-02E8-6248-9E21-DBFB2A1CA602}" destId="{36FF7D67-D6D9-E04E-8F34-D0272DCE3037}" srcOrd="0" destOrd="0" presId="urn:microsoft.com/office/officeart/2008/layout/HorizontalMultiLevelHierarchy"/>
    <dgm:cxn modelId="{CC0B1D08-46DE-4148-A850-97BCE51A0609}" type="presParOf" srcId="{07621CB1-E28F-1543-9BD3-4083A7DA4DFC}" destId="{E1720E1C-E335-B240-8064-555878266938}" srcOrd="3" destOrd="0" presId="urn:microsoft.com/office/officeart/2008/layout/HorizontalMultiLevelHierarchy"/>
    <dgm:cxn modelId="{7DF7A803-AF6F-A54E-A5FC-8FC2FF25617F}" type="presParOf" srcId="{E1720E1C-E335-B240-8064-555878266938}" destId="{B465D4E1-054B-5345-95CE-407CFCE5A642}" srcOrd="0" destOrd="0" presId="urn:microsoft.com/office/officeart/2008/layout/HorizontalMultiLevelHierarchy"/>
    <dgm:cxn modelId="{D781E34D-8DEB-184A-87B0-FFF9E62D7E82}" type="presParOf" srcId="{E1720E1C-E335-B240-8064-555878266938}" destId="{91D0B9A6-1EF8-A04B-8F49-9A797CD43792}" srcOrd="1" destOrd="0" presId="urn:microsoft.com/office/officeart/2008/layout/HorizontalMultiLevelHierarchy"/>
    <dgm:cxn modelId="{F4DDB9B9-39AB-5E44-9995-09E498DAA38F}" type="presParOf" srcId="{07621CB1-E28F-1543-9BD3-4083A7DA4DFC}" destId="{21699196-B715-3345-8423-6BFB64989D1F}" srcOrd="4" destOrd="0" presId="urn:microsoft.com/office/officeart/2008/layout/HorizontalMultiLevelHierarchy"/>
    <dgm:cxn modelId="{F3FBC53B-CAA8-FD40-A290-1EAD2814AFAC}" type="presParOf" srcId="{21699196-B715-3345-8423-6BFB64989D1F}" destId="{CAF6E7D5-3913-1A41-B187-DBB66D415E56}" srcOrd="0" destOrd="0" presId="urn:microsoft.com/office/officeart/2008/layout/HorizontalMultiLevelHierarchy"/>
    <dgm:cxn modelId="{A8F3778C-453D-EA42-ACBF-BA9747489D39}" type="presParOf" srcId="{07621CB1-E28F-1543-9BD3-4083A7DA4DFC}" destId="{C83F447C-F2CB-754B-89B8-998962AC8771}" srcOrd="5" destOrd="0" presId="urn:microsoft.com/office/officeart/2008/layout/HorizontalMultiLevelHierarchy"/>
    <dgm:cxn modelId="{889AD75A-8FF0-2542-98A9-9A4DD2EFA9D4}" type="presParOf" srcId="{C83F447C-F2CB-754B-89B8-998962AC8771}" destId="{B8B0824A-EDF4-3743-A546-6DABFBF64E03}" srcOrd="0" destOrd="0" presId="urn:microsoft.com/office/officeart/2008/layout/HorizontalMultiLevelHierarchy"/>
    <dgm:cxn modelId="{02FFF5BB-E20B-F849-BEA6-D6B98161EF28}" type="presParOf" srcId="{C83F447C-F2CB-754B-89B8-998962AC8771}" destId="{8F64FF75-BF06-5143-AECC-E0A857555EF3}"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99196-B715-3345-8423-6BFB64989D1F}">
      <dsp:nvSpPr>
        <dsp:cNvPr id="0" name=""/>
        <dsp:cNvSpPr/>
      </dsp:nvSpPr>
      <dsp:spPr>
        <a:xfrm>
          <a:off x="2582627" y="2214192"/>
          <a:ext cx="764908" cy="1515461"/>
        </a:xfrm>
        <a:custGeom>
          <a:avLst/>
          <a:gdLst/>
          <a:ahLst/>
          <a:cxnLst/>
          <a:rect l="0" t="0" r="0" b="0"/>
          <a:pathLst>
            <a:path>
              <a:moveTo>
                <a:pt x="764908" y="0"/>
              </a:moveTo>
              <a:lnTo>
                <a:pt x="0" y="1515461"/>
              </a:lnTo>
            </a:path>
          </a:pathLst>
        </a:custGeom>
        <a:noFill/>
        <a:ln w="25400" cap="flat" cmpd="sng" algn="ctr">
          <a:solidFill>
            <a:schemeClr val="accent5">
              <a:lumMod val="60000"/>
              <a:lumOff val="40000"/>
            </a:schemeClr>
          </a:solidFill>
          <a:prstDash val="solid"/>
        </a:ln>
        <a:effectLst>
          <a:outerShdw blurRad="63500" dist="50800" dir="2700000" algn="tl" rotWithShape="0">
            <a:prstClr val="black">
              <a:alpha val="40000"/>
            </a:prstClr>
          </a:outerShdw>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922643" y="2929483"/>
        <a:ext cx="84877" cy="84877"/>
      </dsp:txXfrm>
    </dsp:sp>
    <dsp:sp modelId="{A05332BD-02E8-6248-9E21-DBFB2A1CA602}">
      <dsp:nvSpPr>
        <dsp:cNvPr id="0" name=""/>
        <dsp:cNvSpPr/>
      </dsp:nvSpPr>
      <dsp:spPr>
        <a:xfrm>
          <a:off x="3347536" y="2168472"/>
          <a:ext cx="2074424" cy="91440"/>
        </a:xfrm>
        <a:custGeom>
          <a:avLst/>
          <a:gdLst/>
          <a:ahLst/>
          <a:cxnLst/>
          <a:rect l="0" t="0" r="0" b="0"/>
          <a:pathLst>
            <a:path>
              <a:moveTo>
                <a:pt x="0" y="45720"/>
              </a:moveTo>
              <a:lnTo>
                <a:pt x="1037212" y="45720"/>
              </a:lnTo>
              <a:lnTo>
                <a:pt x="1037212" y="73127"/>
              </a:lnTo>
              <a:lnTo>
                <a:pt x="2074424" y="73127"/>
              </a:lnTo>
            </a:path>
          </a:pathLst>
        </a:custGeom>
        <a:noFill/>
        <a:ln w="25400" cap="flat" cmpd="sng" algn="ctr">
          <a:solidFill>
            <a:schemeClr val="accent5">
              <a:lumMod val="60000"/>
              <a:lumOff val="40000"/>
            </a:schemeClr>
          </a:solidFill>
          <a:prstDash val="solid"/>
        </a:ln>
        <a:effectLst>
          <a:outerShdw blurRad="63500" dist="50800" dir="2700000" algn="tl" rotWithShape="0">
            <a:prstClr val="black">
              <a:alpha val="40000"/>
            </a:prstClr>
          </a:outerShdw>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4332883" y="2162327"/>
        <a:ext cx="103730" cy="103730"/>
      </dsp:txXfrm>
    </dsp:sp>
    <dsp:sp modelId="{529F1CC1-6B85-CF4B-96AA-77C75E102C1F}">
      <dsp:nvSpPr>
        <dsp:cNvPr id="0" name=""/>
        <dsp:cNvSpPr/>
      </dsp:nvSpPr>
      <dsp:spPr>
        <a:xfrm>
          <a:off x="3347536" y="688810"/>
          <a:ext cx="896309" cy="1525381"/>
        </a:xfrm>
        <a:custGeom>
          <a:avLst/>
          <a:gdLst/>
          <a:ahLst/>
          <a:cxnLst/>
          <a:rect l="0" t="0" r="0" b="0"/>
          <a:pathLst>
            <a:path>
              <a:moveTo>
                <a:pt x="0" y="1525381"/>
              </a:moveTo>
              <a:lnTo>
                <a:pt x="448154" y="1525381"/>
              </a:lnTo>
              <a:lnTo>
                <a:pt x="448154" y="0"/>
              </a:lnTo>
              <a:lnTo>
                <a:pt x="896309" y="0"/>
              </a:lnTo>
            </a:path>
          </a:pathLst>
        </a:custGeom>
        <a:noFill/>
        <a:ln w="25400" cap="flat" cmpd="sng" algn="ctr">
          <a:solidFill>
            <a:schemeClr val="accent5">
              <a:lumMod val="60000"/>
              <a:lumOff val="40000"/>
            </a:schemeClr>
          </a:solidFill>
          <a:prstDash val="solid"/>
        </a:ln>
        <a:effectLst>
          <a:outerShdw blurRad="63500" dist="50800" dir="2700000" algn="tl" rotWithShape="0">
            <a:prstClr val="black">
              <a:alpha val="40000"/>
            </a:prstClr>
          </a:outerShdw>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751460" y="1407270"/>
        <a:ext cx="88461" cy="88461"/>
      </dsp:txXfrm>
    </dsp:sp>
    <dsp:sp modelId="{53B39915-117C-AD42-A34D-FC3461D6C202}">
      <dsp:nvSpPr>
        <dsp:cNvPr id="0" name=""/>
        <dsp:cNvSpPr/>
      </dsp:nvSpPr>
      <dsp:spPr>
        <a:xfrm>
          <a:off x="444759" y="1375034"/>
          <a:ext cx="4127240" cy="1678314"/>
        </a:xfrm>
        <a:prstGeom prst="rect">
          <a:avLst/>
        </a:prstGeom>
        <a:solidFill>
          <a:srgbClr val="00539B"/>
        </a:solidFill>
        <a:ln w="38100" cap="flat" cmpd="sng" algn="ctr">
          <a:solidFill>
            <a:schemeClr val="accent5">
              <a:lumMod val="60000"/>
              <a:lumOff val="40000"/>
            </a:schemeClr>
          </a:solidFill>
          <a:prstDash val="solid"/>
        </a:ln>
        <a:effectLst>
          <a:outerShdw blurRad="63500" dist="508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b="1" kern="1200" dirty="0"/>
            <a:t>Pillars of Prevention</a:t>
          </a:r>
        </a:p>
      </dsp:txBody>
      <dsp:txXfrm>
        <a:off x="444759" y="1375034"/>
        <a:ext cx="4127240" cy="1678314"/>
      </dsp:txXfrm>
    </dsp:sp>
    <dsp:sp modelId="{1AECE2B6-7CDD-A44D-B5A6-3F6D2415EB02}">
      <dsp:nvSpPr>
        <dsp:cNvPr id="0" name=""/>
        <dsp:cNvSpPr/>
      </dsp:nvSpPr>
      <dsp:spPr>
        <a:xfrm>
          <a:off x="4243846" y="156134"/>
          <a:ext cx="3911236" cy="1065353"/>
        </a:xfrm>
        <a:prstGeom prst="rect">
          <a:avLst/>
        </a:prstGeom>
        <a:solidFill>
          <a:srgbClr val="0076C0"/>
        </a:solidFill>
        <a:ln w="38100" cap="flat" cmpd="sng" algn="ctr">
          <a:solidFill>
            <a:srgbClr val="00539B"/>
          </a:solidFill>
          <a:prstDash val="solid"/>
        </a:ln>
        <a:effectLst>
          <a:outerShdw blurRad="63500" dist="508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Hand Hygiene</a:t>
          </a:r>
        </a:p>
      </dsp:txBody>
      <dsp:txXfrm>
        <a:off x="4243846" y="156134"/>
        <a:ext cx="3911236" cy="1065353"/>
      </dsp:txXfrm>
    </dsp:sp>
    <dsp:sp modelId="{B465D4E1-054B-5345-95CE-407CFCE5A642}">
      <dsp:nvSpPr>
        <dsp:cNvPr id="0" name=""/>
        <dsp:cNvSpPr/>
      </dsp:nvSpPr>
      <dsp:spPr>
        <a:xfrm>
          <a:off x="5421961" y="1661804"/>
          <a:ext cx="3353394" cy="1159589"/>
        </a:xfrm>
        <a:prstGeom prst="rect">
          <a:avLst/>
        </a:prstGeom>
        <a:solidFill>
          <a:srgbClr val="0076C0"/>
        </a:solidFill>
        <a:ln w="38100" cap="flat" cmpd="sng" algn="ctr">
          <a:solidFill>
            <a:srgbClr val="00539B"/>
          </a:solidFill>
          <a:prstDash val="solid"/>
        </a:ln>
        <a:effectLst>
          <a:outerShdw blurRad="63500" dist="508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Environmental Cleaning </a:t>
          </a:r>
        </a:p>
      </dsp:txBody>
      <dsp:txXfrm>
        <a:off x="5421961" y="1661804"/>
        <a:ext cx="3353394" cy="1159589"/>
      </dsp:txXfrm>
    </dsp:sp>
    <dsp:sp modelId="{B8B0824A-EDF4-3743-A546-6DABFBF64E03}">
      <dsp:nvSpPr>
        <dsp:cNvPr id="0" name=""/>
        <dsp:cNvSpPr/>
      </dsp:nvSpPr>
      <dsp:spPr>
        <a:xfrm>
          <a:off x="2582627" y="3202163"/>
          <a:ext cx="3978763" cy="1054981"/>
        </a:xfrm>
        <a:prstGeom prst="rect">
          <a:avLst/>
        </a:prstGeom>
        <a:solidFill>
          <a:srgbClr val="0076C0"/>
        </a:solidFill>
        <a:ln w="38100" cap="flat" cmpd="sng" algn="ctr">
          <a:solidFill>
            <a:srgbClr val="00539B"/>
          </a:solidFill>
          <a:prstDash val="solid"/>
        </a:ln>
        <a:effectLst>
          <a:outerShdw blurRad="63500" dist="508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Antimicrobial Stewardship</a:t>
          </a:r>
        </a:p>
      </dsp:txBody>
      <dsp:txXfrm>
        <a:off x="2582627" y="3202163"/>
        <a:ext cx="3978763" cy="105498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810" cy="479733"/>
          </a:xfrm>
          <a:prstGeom prst="rect">
            <a:avLst/>
          </a:prstGeom>
        </p:spPr>
        <p:txBody>
          <a:bodyPr vert="horz" lIns="94695" tIns="47347" rIns="94695" bIns="47347" rtlCol="0"/>
          <a:lstStyle>
            <a:lvl1pPr algn="l">
              <a:defRPr sz="1200"/>
            </a:lvl1pPr>
          </a:lstStyle>
          <a:p>
            <a:endParaRPr lang="en-US"/>
          </a:p>
        </p:txBody>
      </p:sp>
      <p:sp>
        <p:nvSpPr>
          <p:cNvPr id="3" name="Date Placeholder 2"/>
          <p:cNvSpPr>
            <a:spLocks noGrp="1"/>
          </p:cNvSpPr>
          <p:nvPr>
            <p:ph type="dt" sz="quarter" idx="1"/>
          </p:nvPr>
        </p:nvSpPr>
        <p:spPr>
          <a:xfrm>
            <a:off x="4143738" y="0"/>
            <a:ext cx="3169810" cy="479733"/>
          </a:xfrm>
          <a:prstGeom prst="rect">
            <a:avLst/>
          </a:prstGeom>
        </p:spPr>
        <p:txBody>
          <a:bodyPr vert="horz" lIns="94695" tIns="47347" rIns="94695" bIns="47347" rtlCol="0"/>
          <a:lstStyle>
            <a:lvl1pPr algn="r">
              <a:defRPr sz="1200"/>
            </a:lvl1pPr>
          </a:lstStyle>
          <a:p>
            <a:fld id="{EA1FB8E6-C46A-4C05-B8EC-BF2476F1E795}" type="datetimeFigureOut">
              <a:rPr lang="en-US" smtClean="0"/>
              <a:t>11/17/2020</a:t>
            </a:fld>
            <a:endParaRPr lang="en-US"/>
          </a:p>
        </p:txBody>
      </p:sp>
      <p:sp>
        <p:nvSpPr>
          <p:cNvPr id="4" name="Footer Placeholder 3"/>
          <p:cNvSpPr>
            <a:spLocks noGrp="1"/>
          </p:cNvSpPr>
          <p:nvPr>
            <p:ph type="ftr" sz="quarter" idx="2"/>
          </p:nvPr>
        </p:nvSpPr>
        <p:spPr>
          <a:xfrm>
            <a:off x="1" y="9119831"/>
            <a:ext cx="3169810" cy="479733"/>
          </a:xfrm>
          <a:prstGeom prst="rect">
            <a:avLst/>
          </a:prstGeom>
        </p:spPr>
        <p:txBody>
          <a:bodyPr vert="horz" lIns="94695" tIns="47347" rIns="94695" bIns="47347" rtlCol="0" anchor="b"/>
          <a:lstStyle>
            <a:lvl1pPr algn="l">
              <a:defRPr sz="1200"/>
            </a:lvl1pPr>
          </a:lstStyle>
          <a:p>
            <a:endParaRPr lang="en-US"/>
          </a:p>
        </p:txBody>
      </p:sp>
      <p:sp>
        <p:nvSpPr>
          <p:cNvPr id="5" name="Slide Number Placeholder 4"/>
          <p:cNvSpPr>
            <a:spLocks noGrp="1"/>
          </p:cNvSpPr>
          <p:nvPr>
            <p:ph type="sldNum" sz="quarter" idx="3"/>
          </p:nvPr>
        </p:nvSpPr>
        <p:spPr>
          <a:xfrm>
            <a:off x="4143738" y="9119831"/>
            <a:ext cx="3169810" cy="479733"/>
          </a:xfrm>
          <a:prstGeom prst="rect">
            <a:avLst/>
          </a:prstGeom>
        </p:spPr>
        <p:txBody>
          <a:bodyPr vert="horz" lIns="94695" tIns="47347" rIns="94695" bIns="47347" rtlCol="0" anchor="b"/>
          <a:lstStyle>
            <a:lvl1pPr algn="r">
              <a:defRPr sz="1200"/>
            </a:lvl1pPr>
          </a:lstStyle>
          <a:p>
            <a:fld id="{F94DE9B5-E5DB-42FD-95BA-94F383C92FD8}" type="slidenum">
              <a:rPr lang="en-US" smtClean="0"/>
              <a:t>‹#›</a:t>
            </a:fld>
            <a:endParaRPr lang="en-US"/>
          </a:p>
        </p:txBody>
      </p:sp>
    </p:spTree>
    <p:extLst>
      <p:ext uri="{BB962C8B-B14F-4D97-AF65-F5344CB8AC3E}">
        <p14:creationId xmlns:p14="http://schemas.microsoft.com/office/powerpoint/2010/main" val="1658810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810" cy="479733"/>
          </a:xfrm>
          <a:prstGeom prst="rect">
            <a:avLst/>
          </a:prstGeom>
        </p:spPr>
        <p:txBody>
          <a:bodyPr vert="horz" lIns="94695" tIns="47347" rIns="94695" bIns="47347" rtlCol="0"/>
          <a:lstStyle>
            <a:lvl1pPr algn="l">
              <a:defRPr sz="1200"/>
            </a:lvl1pPr>
          </a:lstStyle>
          <a:p>
            <a:endParaRPr lang="en-US"/>
          </a:p>
        </p:txBody>
      </p:sp>
      <p:sp>
        <p:nvSpPr>
          <p:cNvPr id="3" name="Date Placeholder 2"/>
          <p:cNvSpPr>
            <a:spLocks noGrp="1"/>
          </p:cNvSpPr>
          <p:nvPr>
            <p:ph type="dt" idx="1"/>
          </p:nvPr>
        </p:nvSpPr>
        <p:spPr>
          <a:xfrm>
            <a:off x="4143738" y="0"/>
            <a:ext cx="3169810" cy="479733"/>
          </a:xfrm>
          <a:prstGeom prst="rect">
            <a:avLst/>
          </a:prstGeom>
        </p:spPr>
        <p:txBody>
          <a:bodyPr vert="horz" lIns="94695" tIns="47347" rIns="94695" bIns="47347" rtlCol="0"/>
          <a:lstStyle>
            <a:lvl1pPr algn="r">
              <a:defRPr sz="1200"/>
            </a:lvl1pPr>
          </a:lstStyle>
          <a:p>
            <a:fld id="{AFCFBF69-375F-6D4E-A1E3-56146365947B}" type="datetimeFigureOut">
              <a:rPr lang="en-US" smtClean="0"/>
              <a:t>11/17/2020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4695" tIns="47347" rIns="94695" bIns="47347" rtlCol="0" anchor="ctr"/>
          <a:lstStyle/>
          <a:p>
            <a:endParaRPr lang="en-US"/>
          </a:p>
        </p:txBody>
      </p:sp>
      <p:sp>
        <p:nvSpPr>
          <p:cNvPr id="5" name="Notes Placeholder 4"/>
          <p:cNvSpPr>
            <a:spLocks noGrp="1"/>
          </p:cNvSpPr>
          <p:nvPr>
            <p:ph type="body" sz="quarter" idx="3"/>
          </p:nvPr>
        </p:nvSpPr>
        <p:spPr>
          <a:xfrm>
            <a:off x="730859" y="4559916"/>
            <a:ext cx="5853483" cy="4320867"/>
          </a:xfrm>
          <a:prstGeom prst="rect">
            <a:avLst/>
          </a:prstGeom>
        </p:spPr>
        <p:txBody>
          <a:bodyPr vert="horz" lIns="94695" tIns="47347" rIns="94695" bIns="473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831"/>
            <a:ext cx="3169810" cy="479733"/>
          </a:xfrm>
          <a:prstGeom prst="rect">
            <a:avLst/>
          </a:prstGeom>
        </p:spPr>
        <p:txBody>
          <a:bodyPr vert="horz" lIns="94695" tIns="47347" rIns="94695" bIns="47347" rtlCol="0" anchor="b"/>
          <a:lstStyle>
            <a:lvl1pPr algn="l">
              <a:defRPr sz="1200"/>
            </a:lvl1pPr>
          </a:lstStyle>
          <a:p>
            <a:endParaRPr lang="en-US"/>
          </a:p>
        </p:txBody>
      </p:sp>
      <p:sp>
        <p:nvSpPr>
          <p:cNvPr id="7" name="Slide Number Placeholder 6"/>
          <p:cNvSpPr>
            <a:spLocks noGrp="1"/>
          </p:cNvSpPr>
          <p:nvPr>
            <p:ph type="sldNum" sz="quarter" idx="5"/>
          </p:nvPr>
        </p:nvSpPr>
        <p:spPr>
          <a:xfrm>
            <a:off x="4143738" y="9119831"/>
            <a:ext cx="3169810" cy="479733"/>
          </a:xfrm>
          <a:prstGeom prst="rect">
            <a:avLst/>
          </a:prstGeom>
        </p:spPr>
        <p:txBody>
          <a:bodyPr vert="horz" lIns="94695" tIns="47347" rIns="94695" bIns="47347" rtlCol="0" anchor="b"/>
          <a:lstStyle>
            <a:lvl1pPr algn="r">
              <a:defRPr sz="1200"/>
            </a:lvl1pPr>
          </a:lstStyle>
          <a:p>
            <a:fld id="{ADF10427-3FC5-7946-9487-6DCC1B0D4E86}" type="slidenum">
              <a:rPr lang="en-US" smtClean="0"/>
              <a:t>‹#›</a:t>
            </a:fld>
            <a:endParaRPr lang="en-US"/>
          </a:p>
        </p:txBody>
      </p:sp>
    </p:spTree>
    <p:extLst>
      <p:ext uri="{BB962C8B-B14F-4D97-AF65-F5344CB8AC3E}">
        <p14:creationId xmlns:p14="http://schemas.microsoft.com/office/powerpoint/2010/main" val="174431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inkedin.com/company/alliant-quality"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youtube.com/channel/UC9mITtil3mHpVNd87vaxD6w" TargetMode="External"/><Relationship Id="rId5" Type="http://schemas.openxmlformats.org/officeDocument/2006/relationships/hyperlink" Target="https://twitter.com/alliantquality" TargetMode="External"/><Relationship Id="rId4" Type="http://schemas.openxmlformats.org/officeDocument/2006/relationships/hyperlink" Target="https://www.facebook.com/alliantquality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preserve the quality of the audio, we will keep all lines muted. Please chat your questions to &lt;insert name of chat moderator&gt; using the WebEx chat function, &lt;insert name of chat moderator&gt; will keep an eye out for questions and repeat them back for us when we get to the Q&amp;A.</a:t>
            </a:r>
          </a:p>
          <a:p>
            <a:endParaRPr lang="en-US" dirty="0"/>
          </a:p>
          <a:p>
            <a:r>
              <a:rPr lang="en-US" dirty="0"/>
              <a:t>Throughout the call, there will be polling questions to get to know you a little better and well as for you to share your feedback with us on this presentation. A copy of the slides may be found on the Alliant Quality website.</a:t>
            </a:r>
          </a:p>
        </p:txBody>
      </p:sp>
      <p:sp>
        <p:nvSpPr>
          <p:cNvPr id="4" name="Slide Number Placeholder 3"/>
          <p:cNvSpPr>
            <a:spLocks noGrp="1"/>
          </p:cNvSpPr>
          <p:nvPr>
            <p:ph type="sldNum" sz="quarter" idx="10"/>
          </p:nvPr>
        </p:nvSpPr>
        <p:spPr/>
        <p:txBody>
          <a:bodyPr/>
          <a:lstStyle/>
          <a:p>
            <a:fld id="{F815323B-5E71-44FD-B17F-89C728EFAAEE}" type="slidenum">
              <a:rPr lang="en-US" smtClean="0"/>
              <a:t>1</a:t>
            </a:fld>
            <a:endParaRPr lang="en-US"/>
          </a:p>
        </p:txBody>
      </p:sp>
    </p:spTree>
    <p:extLst>
      <p:ext uri="{BB962C8B-B14F-4D97-AF65-F5344CB8AC3E}">
        <p14:creationId xmlns:p14="http://schemas.microsoft.com/office/powerpoint/2010/main" val="3295214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Lab ID event form</a:t>
            </a:r>
            <a:r>
              <a:rPr lang="en-US" baseline="0" dirty="0"/>
              <a:t> contains all the required fields for reporting an event to NHSN.  You will need all this information available to enter to NHSN when you are entering the monthly data in addition to the population who was residing at the nursing home for the month.   You will need the monthly totals for resident admissions, resident days, number of admissions on C. difficile treatment and C. difficile treatment starts.</a:t>
            </a:r>
          </a:p>
          <a:p>
            <a:endParaRPr lang="en-US" baseline="0" dirty="0"/>
          </a:p>
          <a:p>
            <a:r>
              <a:rPr lang="en-US" baseline="0" dirty="0"/>
              <a:t>You do not have to fill this form out for every event.  It is helpful for determining if a positive result is a reportable event and also for knowing all the required data fields to enter to NHSN, however, this form doesn’t have to be used.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DF10427-3FC5-7946-9487-6DCC1B0D4E86}" type="slidenum">
              <a:rPr lang="en-US" smtClean="0"/>
              <a:t>12</a:t>
            </a:fld>
            <a:endParaRPr lang="en-US" dirty="0"/>
          </a:p>
        </p:txBody>
      </p:sp>
    </p:spTree>
    <p:extLst>
      <p:ext uri="{BB962C8B-B14F-4D97-AF65-F5344CB8AC3E}">
        <p14:creationId xmlns:p14="http://schemas.microsoft.com/office/powerpoint/2010/main" val="41742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dirty="0"/>
              <a:t>Is this a C. diff LabID event?  No - she tested positive at the previous facility – her event will be reported by that facility</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sz="1800" dirty="0"/>
              <a:t>Is this a C.diff Lab ID event? Yes - this is reported as a LabID event, however, will not be considered LTCF onset due to the admission timeline and the recent CDI event at another facility.</a:t>
            </a:r>
          </a:p>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13</a:t>
            </a:fld>
            <a:endParaRPr lang="en-US" dirty="0"/>
          </a:p>
        </p:txBody>
      </p:sp>
    </p:spTree>
    <p:extLst>
      <p:ext uri="{BB962C8B-B14F-4D97-AF65-F5344CB8AC3E}">
        <p14:creationId xmlns:p14="http://schemas.microsoft.com/office/powerpoint/2010/main" val="67895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reporting measures</a:t>
            </a:r>
            <a:r>
              <a:rPr lang="en-US" baseline="0" dirty="0"/>
              <a:t> such as C. diff into NHSN, you will be able to focus prevention efforts.  With over  xxx Nursing homes enrolled and reporting C. diff data, we can better understand how your nursing home’s rates compare to other homes in your area, state, and throughout the nation.  We can then focus improvement efforts and correlate where infections may be coming from whether it is the hospital, LTAC, or post acute center.</a:t>
            </a:r>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14</a:t>
            </a:fld>
            <a:endParaRPr lang="en-US" dirty="0"/>
          </a:p>
        </p:txBody>
      </p:sp>
    </p:spTree>
    <p:extLst>
      <p:ext uri="{BB962C8B-B14F-4D97-AF65-F5344CB8AC3E}">
        <p14:creationId xmlns:p14="http://schemas.microsoft.com/office/powerpoint/2010/main" val="3392133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this point in the conversation you may be in a few different positions.  The first position may be that you’ve been monitoring and reporting C. diff data for several years.  Maybe this has become routine for you and your rates are acceptable.  Maybe you find yourself in another position where you have never reported C. diff data, you feel like this is completely foreign because you just began IP this year during the COVID crisis and that is all you have had time to focus on.  </a:t>
            </a:r>
          </a:p>
          <a:p>
            <a:endParaRPr lang="en-US" baseline="0" dirty="0"/>
          </a:p>
          <a:p>
            <a:r>
              <a:rPr lang="en-US" baseline="0" dirty="0"/>
              <a:t>Both positions are ok right now, however, we want to continue to perform better, right?</a:t>
            </a:r>
          </a:p>
          <a:p>
            <a:endParaRPr lang="en-US" baseline="0" dirty="0"/>
          </a:p>
          <a:p>
            <a:r>
              <a:rPr lang="en-US" baseline="0" dirty="0"/>
              <a:t>So imagine that everyone on this webinar commits to reporting their C. diff data to the data base.  We are all within a single community and our patients might travel between our facility, the nearby critical access hospital, the large tertiary medical center two hours away, a rehab facility nearby the medical center for a few weeks, and finally they come back to our facility.  </a:t>
            </a:r>
          </a:p>
          <a:p>
            <a:endParaRPr lang="en-US" baseline="0" dirty="0"/>
          </a:p>
          <a:p>
            <a:r>
              <a:rPr lang="en-US" baseline="0" dirty="0"/>
              <a:t>Now, imagine during that time, that resident developed C. diff the day after they were admitted to rehab facility.  First question is – where did this case come from?  Who should report it?  Where will the case be counted toward?</a:t>
            </a:r>
          </a:p>
          <a:p>
            <a:endParaRPr lang="en-US" baseline="0" dirty="0"/>
          </a:p>
          <a:p>
            <a:r>
              <a:rPr lang="en-US" baseline="0" dirty="0"/>
              <a:t>It can become quite a tangled web, right? So we all should report all cases that meet that labID definition every time, there isn’t any interpretation to that definition, however, the analysis of good data can be used to improve.  </a:t>
            </a:r>
          </a:p>
          <a:p>
            <a:endParaRPr lang="en-US" baseline="0" dirty="0"/>
          </a:p>
          <a:p>
            <a:r>
              <a:rPr lang="en-US" baseline="0" dirty="0"/>
              <a:t>So say the rehab facility reports the C. diff.  It will not count against the rehab facility but it will show up in the community prevalence rate.  If we can understand our overall community prevalence rates, we can then better understand our facilities prevalence and incidence of C. diff infection because we now know what the risk is outside our facility and inside our facility.  </a:t>
            </a:r>
          </a:p>
          <a:p>
            <a:endParaRPr lang="en-US" baseline="0" dirty="0"/>
          </a:p>
          <a:p>
            <a:r>
              <a:rPr lang="en-US" baseline="0" dirty="0"/>
              <a:t>It takes a village and the intention is to reduce C. diff burden together.  We must have accurate and timely, and complete data to do that.</a:t>
            </a:r>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15</a:t>
            </a:fld>
            <a:endParaRPr lang="en-US" dirty="0"/>
          </a:p>
        </p:txBody>
      </p:sp>
    </p:spTree>
    <p:extLst>
      <p:ext uri="{BB962C8B-B14F-4D97-AF65-F5344CB8AC3E}">
        <p14:creationId xmlns:p14="http://schemas.microsoft.com/office/powerpoint/2010/main" val="265175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we’ve discussed C. diff surveillance and reporting, preventing C. diff in the nursing home has 3 pillars - Hand hygiene, Environmental cleaning, and antimicrobial stewardship</a:t>
            </a:r>
          </a:p>
          <a:p>
            <a:endParaRPr lang="en-US" baseline="0" dirty="0"/>
          </a:p>
          <a:p>
            <a:r>
              <a:rPr lang="en-US" baseline="0" dirty="0"/>
              <a:t>When working to reduce C. diff rates in the facility, focus in on baseline data for each of these pillars to target interventions.</a:t>
            </a:r>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16</a:t>
            </a:fld>
            <a:endParaRPr lang="en-US" dirty="0"/>
          </a:p>
        </p:txBody>
      </p:sp>
    </p:spTree>
    <p:extLst>
      <p:ext uri="{BB962C8B-B14F-4D97-AF65-F5344CB8AC3E}">
        <p14:creationId xmlns:p14="http://schemas.microsoft.com/office/powerpoint/2010/main" val="235146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looking at hand hygiene adherence, you will first want to be sure all staff understand how hand hygiene should be performed.  Competency can be performed during orientation to the facility, annually, and as needed to ensure all staff are washing their hands per policy. (20 seconds, turn off the water with a paper towel, etc.).  Competencies should be kept in the staff working file for review during site visits, for example. </a:t>
            </a:r>
          </a:p>
          <a:p>
            <a:endParaRPr lang="en-US" baseline="0" dirty="0"/>
          </a:p>
          <a:p>
            <a:r>
              <a:rPr lang="en-US" baseline="0" dirty="0"/>
              <a:t>Adherence monitoring, or audits, are performed regularly to determine if staff are washing their hands when indicated.  For example, your facility can choose to follow the WHO 5 moments for hand hygiene and the staff would then be expected to wash hands at each of those moments.   Adherence audits are not competency audits – they should be a simple numerator of if staff performed hand hygiene and denominator for the number of times indicated. </a:t>
            </a:r>
          </a:p>
          <a:p>
            <a:endParaRPr lang="en-US" baseline="0" dirty="0"/>
          </a:p>
          <a:p>
            <a:r>
              <a:rPr lang="en-US" baseline="0" dirty="0"/>
              <a:t>Capturing date, discipline, and work area, and even shift may be helpful with data analysis and the ability to target improvements.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DF10427-3FC5-7946-9487-6DCC1B0D4E86}" type="slidenum">
              <a:rPr lang="en-US" smtClean="0"/>
              <a:t>17</a:t>
            </a:fld>
            <a:endParaRPr lang="en-US" dirty="0"/>
          </a:p>
        </p:txBody>
      </p:sp>
    </p:spTree>
    <p:extLst>
      <p:ext uri="{BB962C8B-B14F-4D97-AF65-F5344CB8AC3E}">
        <p14:creationId xmlns:p14="http://schemas.microsoft.com/office/powerpoint/2010/main" val="1482234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transmission based precautions at first sign of C. diff is</a:t>
            </a:r>
            <a:r>
              <a:rPr lang="en-US" baseline="0" dirty="0"/>
              <a:t> important to reduce potential transmission.  Ensure you are using contact enteric precautions that dictate use of soap and water after leaving the resident room.  Additionally gloves and gown prevent transmission via contact. </a:t>
            </a:r>
          </a:p>
          <a:p>
            <a:endParaRPr lang="en-US" baseline="0" dirty="0"/>
          </a:p>
          <a:p>
            <a:r>
              <a:rPr lang="en-US" baseline="0" dirty="0"/>
              <a:t>If a resident is incontinent of stool and this is uncommon for them, or they are having a change in their bowel patterns, utilize contact enteric precautions until you understand the reasons for this change in continence or patterns.  </a:t>
            </a:r>
          </a:p>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18</a:t>
            </a:fld>
            <a:endParaRPr lang="en-US" dirty="0"/>
          </a:p>
        </p:txBody>
      </p:sp>
    </p:spTree>
    <p:extLst>
      <p:ext uri="{BB962C8B-B14F-4D97-AF65-F5344CB8AC3E}">
        <p14:creationId xmlns:p14="http://schemas.microsoft.com/office/powerpoint/2010/main" val="1970208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cleaning is very important in C. diff reduction.  We know C. diff</a:t>
            </a:r>
            <a:r>
              <a:rPr lang="en-US" baseline="0" dirty="0"/>
              <a:t> spores are hearty and can survive on surfaces for months.  Spores are then transmitted from surfaces to the GI tract by hands.  </a:t>
            </a:r>
          </a:p>
          <a:p>
            <a:endParaRPr lang="en-US" baseline="0" dirty="0"/>
          </a:p>
          <a:p>
            <a:r>
              <a:rPr lang="en-US" baseline="0" dirty="0"/>
              <a:t>Cleaning and disinfection of the environment is an extremely important step in disrupting the chain of infection.  </a:t>
            </a:r>
          </a:p>
          <a:p>
            <a:endParaRPr lang="en-US" baseline="0" dirty="0"/>
          </a:p>
          <a:p>
            <a:r>
              <a:rPr lang="en-US" baseline="0" dirty="0"/>
              <a:t>Follow all policies and procedures of the facility and review for use of EPA registered sporicidal disinfectants.  Do not use quats for terminal cleaning or for daily cleaning if C. diff is suspected or confirmed.   During active outbreaks, consider using the sporicidal agent for all routine cleaning and disinfection to reduce burden in the environment.</a:t>
            </a:r>
          </a:p>
          <a:p>
            <a:endParaRPr lang="en-US" baseline="0" dirty="0"/>
          </a:p>
          <a:p>
            <a:r>
              <a:rPr lang="en-US" baseline="0" dirty="0"/>
              <a:t>Review policies and procedures to ensure they state to follow manufacturers instructions for use, clean shared equipment between uses, follow routine practices such as using a single use microfiber mop head for each patient room rather than wet mops, cleaning from clean to dirty, and ensure checklists are used for all high touch surfaces.</a:t>
            </a:r>
          </a:p>
          <a:p>
            <a:endParaRPr lang="en-US" baseline="0" dirty="0"/>
          </a:p>
          <a:p>
            <a:r>
              <a:rPr lang="en-US" baseline="0" dirty="0"/>
              <a:t>Auditing practice can help to improve the quality of the intervention over time.  Ensure every staff member has clear responsibilities for cleaning of various items.  It can be astounding if you go out to the nursing areas and ask “who cleans this and how frequently?” what answers you will get.</a:t>
            </a:r>
          </a:p>
          <a:p>
            <a:endParaRPr lang="en-US" baseline="0" dirty="0"/>
          </a:p>
          <a:p>
            <a:r>
              <a:rPr lang="en-US" baseline="0" dirty="0"/>
              <a:t>Finally, report all audits and policy changes to QAPI committee for follow up.</a:t>
            </a:r>
          </a:p>
        </p:txBody>
      </p:sp>
      <p:sp>
        <p:nvSpPr>
          <p:cNvPr id="4" name="Slide Number Placeholder 3"/>
          <p:cNvSpPr>
            <a:spLocks noGrp="1"/>
          </p:cNvSpPr>
          <p:nvPr>
            <p:ph type="sldNum" sz="quarter" idx="10"/>
          </p:nvPr>
        </p:nvSpPr>
        <p:spPr/>
        <p:txBody>
          <a:bodyPr/>
          <a:lstStyle/>
          <a:p>
            <a:fld id="{ADF10427-3FC5-7946-9487-6DCC1B0D4E86}" type="slidenum">
              <a:rPr lang="en-US" smtClean="0"/>
              <a:t>19</a:t>
            </a:fld>
            <a:endParaRPr lang="en-US" dirty="0"/>
          </a:p>
        </p:txBody>
      </p:sp>
    </p:spTree>
    <p:extLst>
      <p:ext uri="{BB962C8B-B14F-4D97-AF65-F5344CB8AC3E}">
        <p14:creationId xmlns:p14="http://schemas.microsoft.com/office/powerpoint/2010/main" val="233877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 go over the core elements, I’d</a:t>
            </a:r>
            <a:r>
              <a:rPr lang="en-US" baseline="0" dirty="0"/>
              <a:t> like to open up a polling question to see how most of you are monitoring/tracking your antibiotic use data.  This is one key element in a stewardship program.  So, tell me – what systems do you have in place currently for monitoring antimicrobial use?</a:t>
            </a:r>
          </a:p>
          <a:p>
            <a:endParaRPr lang="en-US" baseline="0" dirty="0"/>
          </a:p>
          <a:p>
            <a:r>
              <a:rPr lang="en-US" baseline="0" dirty="0"/>
              <a:t>Polling question:  What systems do you have in place for monitoring antimicrobial use?</a:t>
            </a:r>
          </a:p>
          <a:p>
            <a:pPr marL="222748" indent="-222748">
              <a:buAutoNum type="alphaLcPeriod"/>
            </a:pPr>
            <a:r>
              <a:rPr lang="en-US" baseline="0" dirty="0"/>
              <a:t>Electronic based monitored by pharmacist</a:t>
            </a:r>
          </a:p>
          <a:p>
            <a:pPr marL="222748" indent="-222748">
              <a:buAutoNum type="alphaLcPeriod"/>
            </a:pPr>
            <a:r>
              <a:rPr lang="en-US" baseline="0" dirty="0"/>
              <a:t>Electronic based monitored by nurse</a:t>
            </a:r>
          </a:p>
          <a:p>
            <a:pPr marL="222748" indent="-222748">
              <a:buAutoNum type="alphaLcPeriod"/>
            </a:pPr>
            <a:r>
              <a:rPr lang="en-US" baseline="0" dirty="0"/>
              <a:t>Paper based monitored by Pharmacist</a:t>
            </a:r>
          </a:p>
          <a:p>
            <a:pPr marL="222748" indent="-222748">
              <a:buAutoNum type="alphaLcPeriod"/>
            </a:pPr>
            <a:r>
              <a:rPr lang="en-US" baseline="0" dirty="0"/>
              <a:t>Paper based monitored by nurse</a:t>
            </a:r>
          </a:p>
          <a:p>
            <a:pPr marL="222748" indent="-222748">
              <a:buAutoNum type="alphaLcPeriod"/>
            </a:pPr>
            <a:r>
              <a:rPr lang="en-US" baseline="0" dirty="0"/>
              <a:t>No monitoring in place</a:t>
            </a:r>
          </a:p>
          <a:p>
            <a:endParaRPr lang="en-US" baseline="0" dirty="0"/>
          </a:p>
          <a:p>
            <a:endParaRPr lang="en-US" baseline="0" dirty="0"/>
          </a:p>
          <a:p>
            <a:r>
              <a:rPr lang="en-US" dirty="0"/>
              <a:t>The Core Elements provide practical ways for nursing homes to initiate or expand antibiotic stewardship activities. The guide provides examples of how antibiotic use can be monitored and improved by nursing home leadership and staff. The companion checklist can be used to assess policies and practices already in place and to review progress in expanding stewardship activities on a regular basis. However, depending on resources, some facilities may need more time to implement all these important protections. Ultimately, nursing home antibiotic stewardship activities should, at a minimum, include the following:</a:t>
            </a:r>
          </a:p>
          <a:p>
            <a:endParaRPr lang="en-US" dirty="0"/>
          </a:p>
          <a:p>
            <a:r>
              <a:rPr lang="en-US" i="1" dirty="0"/>
              <a:t>Leadership commitment:</a:t>
            </a:r>
            <a:r>
              <a:rPr lang="en-US" dirty="0"/>
              <a:t> Demonstrate support and commitment to safe and appropriate antibiotic use.</a:t>
            </a:r>
          </a:p>
          <a:p>
            <a:r>
              <a:rPr lang="en-US" i="1" dirty="0"/>
              <a:t>Accountability:</a:t>
            </a:r>
            <a:r>
              <a:rPr lang="en-US" dirty="0"/>
              <a:t> Identify leaders who are responsible for promoting and overseeing antibiotic stewardship activities at the nursing home. (Medical Director, DON, Pharmacists, IPC, laboratory, health departments)</a:t>
            </a:r>
          </a:p>
          <a:p>
            <a:r>
              <a:rPr lang="en-US" i="1" dirty="0"/>
              <a:t>Drug expertise:</a:t>
            </a:r>
            <a:r>
              <a:rPr lang="en-US" dirty="0"/>
              <a:t> Establish access to experts with experience or training in improving antibiotic use.</a:t>
            </a:r>
          </a:p>
          <a:p>
            <a:r>
              <a:rPr lang="en-US" i="1" dirty="0"/>
              <a:t>Action:</a:t>
            </a:r>
            <a:r>
              <a:rPr lang="en-US" b="1" dirty="0"/>
              <a:t> </a:t>
            </a:r>
            <a:r>
              <a:rPr lang="en-US" dirty="0"/>
              <a:t>Take at least one new action to improve the way antibiotics are used in the facility.</a:t>
            </a:r>
          </a:p>
          <a:p>
            <a:r>
              <a:rPr lang="en-US" i="1" dirty="0"/>
              <a:t>Tracking:</a:t>
            </a:r>
            <a:r>
              <a:rPr lang="en-US" b="1" dirty="0"/>
              <a:t> </a:t>
            </a:r>
            <a:r>
              <a:rPr lang="en-US" dirty="0"/>
              <a:t>Measure how antibiotics are used and the complications (e.g., </a:t>
            </a:r>
            <a:r>
              <a:rPr lang="en-US" i="1" dirty="0"/>
              <a:t>C. difficile</a:t>
            </a:r>
            <a:r>
              <a:rPr lang="en-US" dirty="0"/>
              <a:t> infections) from antibiotics in the facility.</a:t>
            </a:r>
          </a:p>
          <a:p>
            <a:r>
              <a:rPr lang="en-US" i="1" dirty="0"/>
              <a:t>Reporting:</a:t>
            </a:r>
            <a:r>
              <a:rPr lang="en-US" b="1" dirty="0"/>
              <a:t> </a:t>
            </a:r>
            <a:r>
              <a:rPr lang="en-US" dirty="0"/>
              <a:t>Share information with healthcare providers and staff about how antibiotics are used in the facility.</a:t>
            </a:r>
          </a:p>
          <a:p>
            <a:r>
              <a:rPr lang="en-US" i="1" dirty="0"/>
              <a:t>Education:</a:t>
            </a:r>
            <a:r>
              <a:rPr lang="en-US" b="1" dirty="0"/>
              <a:t> </a:t>
            </a:r>
            <a:r>
              <a:rPr lang="en-US" dirty="0"/>
              <a:t>Provide resources to healthcare providers, nursing staff, residents and families to learn about antibiotic resistance and opportunities for improving antibiotic use.</a:t>
            </a:r>
          </a:p>
          <a:p>
            <a:endParaRPr lang="en-US" dirty="0"/>
          </a:p>
          <a:p>
            <a:endParaRPr lang="en-US" dirty="0"/>
          </a:p>
          <a:p>
            <a:r>
              <a:rPr lang="en-US" dirty="0"/>
              <a:t>Review the poll and discuss introduction of one –</a:t>
            </a:r>
            <a:r>
              <a:rPr lang="en-US" baseline="0" dirty="0"/>
              <a:t> two core elements each year.</a:t>
            </a:r>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20</a:t>
            </a:fld>
            <a:endParaRPr lang="en-US" dirty="0"/>
          </a:p>
        </p:txBody>
      </p:sp>
    </p:spTree>
    <p:extLst>
      <p:ext uri="{BB962C8B-B14F-4D97-AF65-F5344CB8AC3E}">
        <p14:creationId xmlns:p14="http://schemas.microsoft.com/office/powerpoint/2010/main" val="3698034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22</a:t>
            </a:fld>
            <a:endParaRPr lang="en-US" dirty="0"/>
          </a:p>
        </p:txBody>
      </p:sp>
    </p:spTree>
    <p:extLst>
      <p:ext uri="{BB962C8B-B14F-4D97-AF65-F5344CB8AC3E}">
        <p14:creationId xmlns:p14="http://schemas.microsoft.com/office/powerpoint/2010/main" val="302775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Speaker</a:t>
            </a:r>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3</a:t>
            </a:fld>
            <a:endParaRPr lang="en-US"/>
          </a:p>
        </p:txBody>
      </p:sp>
    </p:spTree>
    <p:extLst>
      <p:ext uri="{BB962C8B-B14F-4D97-AF65-F5344CB8AC3E}">
        <p14:creationId xmlns:p14="http://schemas.microsoft.com/office/powerpoint/2010/main" val="1513191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23</a:t>
            </a:fld>
            <a:endParaRPr lang="en-US" dirty="0"/>
          </a:p>
        </p:txBody>
      </p:sp>
    </p:spTree>
    <p:extLst>
      <p:ext uri="{BB962C8B-B14F-4D97-AF65-F5344CB8AC3E}">
        <p14:creationId xmlns:p14="http://schemas.microsoft.com/office/powerpoint/2010/main" val="175160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24</a:t>
            </a:fld>
            <a:endParaRPr lang="en-US"/>
          </a:p>
        </p:txBody>
      </p:sp>
    </p:spTree>
    <p:extLst>
      <p:ext uri="{BB962C8B-B14F-4D97-AF65-F5344CB8AC3E}">
        <p14:creationId xmlns:p14="http://schemas.microsoft.com/office/powerpoint/2010/main" val="1723303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rPr>
              <a:t>About Alliant Quality</a:t>
            </a:r>
            <a:endParaRPr lang="en-US" sz="1200" b="0" i="0" u="none" strike="noStrike" kern="1200" dirty="0">
              <a:solidFill>
                <a:schemeClr val="tx1"/>
              </a:solidFill>
              <a:effectLst/>
              <a:latin typeface="+mn-lt"/>
              <a:ea typeface="+mn-ea"/>
              <a:cs typeface="+mn-cs"/>
            </a:endParaRPr>
          </a:p>
          <a:p>
            <a:pPr rtl="0" latinLnBrk="0"/>
            <a:r>
              <a:rPr lang="en-US" sz="1200" b="0" i="0" u="none" strike="noStrike" kern="1200" dirty="0">
                <a:solidFill>
                  <a:schemeClr val="tx1"/>
                </a:solidFill>
                <a:effectLst/>
                <a:latin typeface="+mn-lt"/>
                <a:ea typeface="+mn-ea"/>
                <a:cs typeface="+mn-cs"/>
              </a:rPr>
              <a:t>Alliant Quality is the quality improvement group of Alliant Health Solutions - the Quality Innovation Network-Quality Improvement Organization (QIN-QIO) for Alabama, Florida, Georgia, Kentucky, Louisiana, North Carolina and Tennessee.</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Alliant Health Solutions is a Network of Quality Innovation and Improvement Contractor (NQIIC) that implements task orders under an Indefinite Delivery/Indefinite Quantity (IDIQ) contract and currently supports quality improvement efforts to maximize impacts for QIN-QIO work, End-Stage Renal Disease (ESRD) Networks, hospital-focused large scale improvements, clinician-focused technical assistance, and other quality improvement work.</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Alliant Quality has worked with providers, clinicians, and beneficiaries across the southeast to collaborate to make healthcare better for almost 50 years.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t>
            </a:r>
          </a:p>
          <a:p>
            <a:pPr rtl="0" latinLnBrk="0"/>
            <a:r>
              <a:rPr lang="en-US" sz="1200" b="1" i="0" u="none" strike="noStrike" kern="1200" dirty="0">
                <a:solidFill>
                  <a:schemeClr val="tx1"/>
                </a:solidFill>
                <a:effectLst/>
                <a:latin typeface="+mn-lt"/>
                <a:ea typeface="+mn-ea"/>
                <a:cs typeface="+mn-cs"/>
              </a:rPr>
              <a:t>About our Program Directors</a:t>
            </a:r>
          </a:p>
          <a:p>
            <a:pPr rtl="0" latinLnBrk="0"/>
            <a:endParaRPr lang="en-US" sz="1200" b="0" i="0" u="none" strike="noStrike" kern="1200" dirty="0">
              <a:solidFill>
                <a:schemeClr val="tx1"/>
              </a:solidFill>
              <a:effectLst/>
              <a:latin typeface="+mn-lt"/>
              <a:ea typeface="+mn-ea"/>
              <a:cs typeface="+mn-cs"/>
            </a:endParaRPr>
          </a:p>
          <a:p>
            <a:pPr rtl="0" latinLnBrk="0"/>
            <a:r>
              <a:rPr lang="en-US" sz="1200" b="0" i="0" u="none" strike="noStrike" kern="1200" dirty="0">
                <a:solidFill>
                  <a:schemeClr val="tx1"/>
                </a:solidFill>
                <a:effectLst/>
                <a:latin typeface="+mn-lt"/>
                <a:ea typeface="+mn-ea"/>
                <a:cs typeface="+mn-cs"/>
              </a:rPr>
              <a:t>Contact: Leighann for her states and Jeana for the others… </a:t>
            </a:r>
          </a:p>
          <a:p>
            <a:pPr rtl="0" latinLnBrk="0"/>
            <a:endParaRPr lang="en-US" sz="1200" b="0" i="0" u="none" strike="noStrike" kern="1200" dirty="0">
              <a:solidFill>
                <a:schemeClr val="tx1"/>
              </a:solidFill>
              <a:effectLst/>
              <a:latin typeface="+mn-lt"/>
              <a:ea typeface="+mn-ea"/>
              <a:cs typeface="+mn-cs"/>
            </a:endParaRPr>
          </a:p>
          <a:p>
            <a:pPr rtl="0" latinLnBrk="0"/>
            <a:r>
              <a:rPr lang="en-US" sz="1200" b="0" i="0" u="none" strike="noStrike" kern="1200" dirty="0" err="1">
                <a:solidFill>
                  <a:schemeClr val="tx1"/>
                </a:solidFill>
                <a:effectLst/>
                <a:latin typeface="+mn-lt"/>
                <a:ea typeface="+mn-ea"/>
                <a:cs typeface="+mn-cs"/>
              </a:rPr>
              <a:t>Etc</a:t>
            </a:r>
            <a:r>
              <a:rPr lang="en-US" sz="1200" b="0" i="0" u="none" strike="noStrike"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ADF10427-3FC5-7946-9487-6DCC1B0D4E86}" type="slidenum">
              <a:rPr lang="en-US" smtClean="0"/>
              <a:t>25</a:t>
            </a:fld>
            <a:endParaRPr lang="en-US"/>
          </a:p>
        </p:txBody>
      </p:sp>
    </p:spTree>
    <p:extLst>
      <p:ext uri="{BB962C8B-B14F-4D97-AF65-F5344CB8AC3E}">
        <p14:creationId xmlns:p14="http://schemas.microsoft.com/office/powerpoint/2010/main" val="309442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chat moderator can chat the links out at this time:</a:t>
            </a:r>
          </a:p>
          <a:p>
            <a:endParaRPr lang="en-US" dirty="0"/>
          </a:p>
          <a:p>
            <a:r>
              <a:rPr lang="en-US" sz="1200" b="0" i="0" u="none" strike="noStrike" kern="1200" dirty="0">
                <a:solidFill>
                  <a:schemeClr val="tx1"/>
                </a:solidFill>
                <a:effectLst/>
                <a:latin typeface="+mn-lt"/>
                <a:ea typeface="+mn-ea"/>
                <a:cs typeface="+mn-cs"/>
              </a:rPr>
              <a:t>LinkedIn: </a:t>
            </a:r>
            <a:r>
              <a:rPr lang="en-US" sz="1200" b="0" i="0" u="none" strike="noStrike" kern="1200" dirty="0">
                <a:solidFill>
                  <a:schemeClr val="tx1"/>
                </a:solidFill>
                <a:effectLst/>
                <a:latin typeface="+mn-lt"/>
                <a:ea typeface="+mn-ea"/>
                <a:cs typeface="+mn-cs"/>
                <a:hlinkClick r:id="rId3"/>
              </a:rPr>
              <a:t>https://www.linkedin.com/company/alliant-quality</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Facebook: </a:t>
            </a:r>
            <a:r>
              <a:rPr lang="en-US" sz="1200" b="0" i="0" u="none" strike="noStrike" kern="1200" dirty="0">
                <a:solidFill>
                  <a:schemeClr val="tx1"/>
                </a:solidFill>
                <a:effectLst/>
                <a:latin typeface="+mn-lt"/>
                <a:ea typeface="+mn-ea"/>
                <a:cs typeface="+mn-cs"/>
                <a:hlinkClick r:id="rId4"/>
              </a:rPr>
              <a:t>https://www.facebook.com/alliantqualityorg/</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Twitter: </a:t>
            </a:r>
            <a:r>
              <a:rPr lang="en-US" sz="1200" b="0" i="0" u="none" strike="noStrike" kern="1200" dirty="0">
                <a:solidFill>
                  <a:schemeClr val="tx1"/>
                </a:solidFill>
                <a:effectLst/>
                <a:latin typeface="+mn-lt"/>
                <a:ea typeface="+mn-ea"/>
                <a:cs typeface="+mn-cs"/>
                <a:hlinkClick r:id="rId5"/>
              </a:rPr>
              <a:t>https://twitter.com/alliantquality</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YouTube: </a:t>
            </a:r>
            <a:r>
              <a:rPr lang="en-US" sz="1200" b="0" i="0" u="none" strike="noStrike" kern="1200" dirty="0">
                <a:solidFill>
                  <a:schemeClr val="tx1"/>
                </a:solidFill>
                <a:effectLst/>
                <a:latin typeface="+mn-lt"/>
                <a:ea typeface="+mn-ea"/>
                <a:cs typeface="+mn-cs"/>
                <a:hlinkClick r:id="rId6"/>
              </a:rPr>
              <a:t>https://www.youtube.com/channel/UC9mITtil3mHpVNd87vaxD6w</a:t>
            </a:r>
            <a:r>
              <a:rPr lang="en-US" sz="1200" b="0" i="0" u="none" strike="noStrike" kern="1200" dirty="0">
                <a:solidFill>
                  <a:schemeClr val="tx1"/>
                </a:solidFill>
                <a:effectLst/>
                <a:latin typeface="+mn-lt"/>
                <a:ea typeface="+mn-ea"/>
                <a:cs typeface="+mn-cs"/>
              </a:rPr>
              <a:t>   </a:t>
            </a:r>
          </a:p>
          <a:p>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27</a:t>
            </a:fld>
            <a:endParaRPr lang="en-US"/>
          </a:p>
        </p:txBody>
      </p:sp>
    </p:spTree>
    <p:extLst>
      <p:ext uri="{BB962C8B-B14F-4D97-AF65-F5344CB8AC3E}">
        <p14:creationId xmlns:p14="http://schemas.microsoft.com/office/powerpoint/2010/main" val="418985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want to first touch on the risks and costs of C. diff infection at the national level.   Data shows that seniors over age 65, individuals have either taken medications that disrupt the gastrointestinal flora (meds such as antibiotics, chemotherapy, antacids, enteral feedings, etc.) or those who have close proximity to the healthcare system – meaning individuals with recent hospitalizations and those residing in long term care facilities are at much higher risk for C. diff infection.  </a:t>
            </a:r>
          </a:p>
          <a:p>
            <a:endParaRPr lang="en-US" baseline="0" dirty="0"/>
          </a:p>
          <a:p>
            <a:r>
              <a:rPr lang="en-US" baseline="0" dirty="0"/>
              <a:t>The introduction of C. difficile spores into the gastrointestinal system, oftentimes, in the healthcare setting, lead to a colonization of the GI tract.  Later, when medications that alter the normal GI flora are taken, the C. difficile can then begin producing toxins that irritate the lining of the colon, causing clinically significant diarrhea and what is known as C. diff infection. </a:t>
            </a:r>
          </a:p>
          <a:p>
            <a:endParaRPr lang="en-US" baseline="0" dirty="0"/>
          </a:p>
          <a:p>
            <a:r>
              <a:rPr lang="en-US" baseline="0" dirty="0"/>
              <a:t>The annual costs to the healthcare system are also astounding.  14 thousand deaths were associated with C. diff infection in 2007 along with 4.8 billion in excess healthcare costs.  The average cost of a single c. difficile $7500.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a:r>
            <a:br>
              <a:rPr lang="en-US" baseline="0" dirty="0"/>
            </a:br>
            <a:r>
              <a:rPr lang="en-US" baseline="0" dirty="0"/>
              <a:t>It is important to remember the sheer number of residents in long term care throughout the country  and what affect that has on this data.  Herzit et al. estimated that between 1.13 and 2.68 million CDI infections in occurred in post acute care 2013.</a:t>
            </a:r>
          </a:p>
        </p:txBody>
      </p:sp>
      <p:sp>
        <p:nvSpPr>
          <p:cNvPr id="4" name="Slide Number Placeholder 3"/>
          <p:cNvSpPr>
            <a:spLocks noGrp="1"/>
          </p:cNvSpPr>
          <p:nvPr>
            <p:ph type="sldNum" sz="quarter" idx="10"/>
          </p:nvPr>
        </p:nvSpPr>
        <p:spPr/>
        <p:txBody>
          <a:bodyPr/>
          <a:lstStyle/>
          <a:p>
            <a:fld id="{ADF10427-3FC5-7946-9487-6DCC1B0D4E86}" type="slidenum">
              <a:rPr lang="en-US" smtClean="0"/>
              <a:t>5</a:t>
            </a:fld>
            <a:endParaRPr lang="en-US" dirty="0"/>
          </a:p>
        </p:txBody>
      </p:sp>
    </p:spTree>
    <p:extLst>
      <p:ext uri="{BB962C8B-B14F-4D97-AF65-F5344CB8AC3E}">
        <p14:creationId xmlns:p14="http://schemas.microsoft.com/office/powerpoint/2010/main" val="318499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may have participated and remember</a:t>
            </a:r>
            <a:r>
              <a:rPr lang="en-US" baseline="0" dirty="0"/>
              <a:t> the C. diff pilot study conducted from 2016 through 2018 and involved about 2300 nursing homes.  Participating nursing homes obtained their level three SAMS grid card (like many of you are currently doing or just completed) and reported their facility C. difficile data to NHSN.  This project was a collaboration between the participating nursing homes, the QIO’s and CMS.  The objectives were to increase NHSN reporting, develop a baseline of C. diff burden in the long term care setting, understand interventions and begin to provide a mechanism for monitoring and improving rates and outcomes.</a:t>
            </a:r>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6</a:t>
            </a:fld>
            <a:endParaRPr lang="en-US" dirty="0"/>
          </a:p>
        </p:txBody>
      </p:sp>
    </p:spTree>
    <p:extLst>
      <p:ext uri="{BB962C8B-B14F-4D97-AF65-F5344CB8AC3E}">
        <p14:creationId xmlns:p14="http://schemas.microsoft.com/office/powerpoint/2010/main" val="297621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thinking of C. diff infection, as healthcare providers we must consider two pathways or situations – clinical picture versus public health definition and reporting. </a:t>
            </a:r>
          </a:p>
          <a:p>
            <a:endParaRPr lang="en-US" baseline="0" dirty="0"/>
          </a:p>
          <a:p>
            <a:r>
              <a:rPr lang="en-US" baseline="0" dirty="0"/>
              <a:t>Clinically, residents who develop profuse, watery diarrhea (typically greater than 3 episodes in a 24 hour or less time period) should have an evaluation regarding the cause of diarrhea.  Review MAR for diarrhea causing medications to determine if medications may be contributing and stop those meds.  Initiate contact enteric precautions and discuss change in status with provider and IP RN.  </a:t>
            </a:r>
          </a:p>
          <a:p>
            <a:endParaRPr lang="en-US" baseline="0" dirty="0"/>
          </a:p>
          <a:p>
            <a:r>
              <a:rPr lang="en-US" baseline="0" dirty="0"/>
              <a:t>If resident has C. diff upon arrival to the facility, do not request or test for cure, this is not an indicated use for a CDI PCR test.</a:t>
            </a:r>
          </a:p>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7</a:t>
            </a:fld>
            <a:endParaRPr lang="en-US" dirty="0"/>
          </a:p>
        </p:txBody>
      </p:sp>
    </p:spTree>
    <p:extLst>
      <p:ext uri="{BB962C8B-B14F-4D97-AF65-F5344CB8AC3E}">
        <p14:creationId xmlns:p14="http://schemas.microsoft.com/office/powerpoint/2010/main" val="268790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testing for</a:t>
            </a:r>
            <a:r>
              <a:rPr lang="en-US" baseline="0" dirty="0"/>
              <a:t> C. diff comes in a variety of options.  The most common is PCR testing which identifies nucleic acid (DNA) from C. diff bacteria that may be present in the stool specimen.  The PCR test is extremely sensitive and specific, meaning it will be positive even if very few bacteria are present. </a:t>
            </a:r>
          </a:p>
          <a:p>
            <a:r>
              <a:rPr lang="en-US" baseline="0" dirty="0"/>
              <a:t> </a:t>
            </a:r>
            <a:br>
              <a:rPr lang="en-US" baseline="0" dirty="0"/>
            </a:br>
            <a:r>
              <a:rPr lang="en-US" baseline="0" dirty="0"/>
              <a:t>For this reason, many hospitals have now begun to use a second step in the testing process to identify if there is also C. diff toxin present in the stool specimen.  There are some excellent studies that show there is no difference in patient outcomes for patients who have a PCR + toxin – result are not treated with oral vancomycin when compared to a PCR – toxin – patient. </a:t>
            </a:r>
          </a:p>
          <a:p>
            <a:endParaRPr lang="en-US" baseline="0" dirty="0"/>
          </a:p>
          <a:p>
            <a:r>
              <a:rPr lang="en-US" baseline="0" dirty="0"/>
              <a:t>Upon admission to the long term care facility, you may receive both the positive PCR result and negative toxin result.  A great place to discuss results that may be confusing and how they should be treated in acute versus post acute settings would be a great discussion to have with your community coalition or with the IP at the local hospital who you are receiving these results from so you have clarity and can coordinate C. diff diagnosis and prevention efforts.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DF10427-3FC5-7946-9487-6DCC1B0D4E86}" type="slidenum">
              <a:rPr lang="en-US" smtClean="0"/>
              <a:t>8</a:t>
            </a:fld>
            <a:endParaRPr lang="en-US" dirty="0"/>
          </a:p>
        </p:txBody>
      </p:sp>
    </p:spTree>
    <p:extLst>
      <p:ext uri="{BB962C8B-B14F-4D97-AF65-F5344CB8AC3E}">
        <p14:creationId xmlns:p14="http://schemas.microsoft.com/office/powerpoint/2010/main" val="3513058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C. diff infection from the clinical and diagnostic</a:t>
            </a:r>
            <a:r>
              <a:rPr lang="en-US" baseline="0" dirty="0"/>
              <a:t> perspective, w</a:t>
            </a:r>
            <a:r>
              <a:rPr lang="en-US" dirty="0"/>
              <a:t>e</a:t>
            </a:r>
            <a:r>
              <a:rPr lang="en-US" baseline="0" dirty="0"/>
              <a:t> can then begin to monitor and understand what the baseline C. diff rates are in our facility in order to identify areas for improvement.  C. diff surveillance can be relatively quick and simple.  IP’s should be regularly reviewing the c. diff orders to understand the signs and symptoms, medications and reasons for the order.  As mentioned earlier, the pcr test is extremely sensitive and may pick up bacterial colonization in someone who has a mediation associated diarrhea episode.  Often, stopping the medication will resolve the diarrhea so when we order a C. diff test when it isn’t necessarily clinically indicated, we may be diagnosing and treating a colonized individual rather than treating someone with acute C. diff infection. This practice can lead to over use of isolation precautions, poor use of antibiotics, and increased costs to the healthcare system.</a:t>
            </a:r>
          </a:p>
          <a:p>
            <a:endParaRPr lang="en-US" baseline="0" dirty="0"/>
          </a:p>
          <a:p>
            <a:r>
              <a:rPr lang="en-US" baseline="0" dirty="0"/>
              <a:t>The IP nurse should also review all the positive lab results for C. diff to report C. diff LabID infections to NHSN. </a:t>
            </a:r>
          </a:p>
          <a:p>
            <a:endParaRPr lang="en-US" baseline="0" dirty="0"/>
          </a:p>
          <a:p>
            <a:r>
              <a:rPr lang="en-US" baseline="0" dirty="0"/>
              <a:t>Finally, new admissions should be reviewed for history or recent C. diff as these patients are much more likely to have a relapse or recurrent C. diff infection. </a:t>
            </a:r>
          </a:p>
        </p:txBody>
      </p:sp>
      <p:sp>
        <p:nvSpPr>
          <p:cNvPr id="4" name="Slide Number Placeholder 3"/>
          <p:cNvSpPr>
            <a:spLocks noGrp="1"/>
          </p:cNvSpPr>
          <p:nvPr>
            <p:ph type="sldNum" sz="quarter" idx="10"/>
          </p:nvPr>
        </p:nvSpPr>
        <p:spPr/>
        <p:txBody>
          <a:bodyPr/>
          <a:lstStyle/>
          <a:p>
            <a:fld id="{ADF10427-3FC5-7946-9487-6DCC1B0D4E86}" type="slidenum">
              <a:rPr lang="en-US" smtClean="0"/>
              <a:t>9</a:t>
            </a:fld>
            <a:endParaRPr lang="en-US" dirty="0"/>
          </a:p>
        </p:txBody>
      </p:sp>
    </p:spTree>
    <p:extLst>
      <p:ext uri="{BB962C8B-B14F-4D97-AF65-F5344CB8AC3E}">
        <p14:creationId xmlns:p14="http://schemas.microsoft.com/office/powerpoint/2010/main" val="300023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 diff lab ID definition</a:t>
            </a:r>
            <a:r>
              <a:rPr lang="en-US" baseline="0" dirty="0"/>
              <a:t> is the public health definition – again it is not a clinical definition and should not be used to guide diagnosis of C. diff infection.</a:t>
            </a:r>
          </a:p>
          <a:p>
            <a:endParaRPr lang="en-US" baseline="0" dirty="0"/>
          </a:p>
          <a:p>
            <a:r>
              <a:rPr lang="en-US" baseline="0" dirty="0"/>
              <a:t>A c. diff lab ID event includes All non- duplicate positive laboratory assays while the resident is receiving care in the LTCF. </a:t>
            </a:r>
          </a:p>
          <a:p>
            <a:endParaRPr lang="en-US" baseline="0" dirty="0"/>
          </a:p>
          <a:p>
            <a:r>
              <a:rPr lang="en-US" baseline="0" dirty="0"/>
              <a:t>Lab results from outside facilities prior to resident’s admission are not included</a:t>
            </a:r>
          </a:p>
          <a:p>
            <a:endParaRPr lang="en-US" baseline="0" dirty="0"/>
          </a:p>
          <a:p>
            <a:r>
              <a:rPr lang="en-US" baseline="0" dirty="0"/>
              <a:t>Recommend keeping a log (line listing)   of all positive C. diff results sent to track admission date, duplicate results, etc. to ensure they are not entered </a:t>
            </a:r>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t>10</a:t>
            </a:fld>
            <a:endParaRPr lang="en-US" dirty="0"/>
          </a:p>
        </p:txBody>
      </p:sp>
    </p:spTree>
    <p:extLst>
      <p:ext uri="{BB962C8B-B14F-4D97-AF65-F5344CB8AC3E}">
        <p14:creationId xmlns:p14="http://schemas.microsoft.com/office/powerpoint/2010/main" val="2186979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a:t>
            </a:r>
            <a:r>
              <a:rPr lang="en-US" baseline="0" dirty="0"/>
              <a:t> C. diff line list or log that you can be keeping for all positive results.  I would suggest keeping all data in the log that is on the LabID event form as well as adding a column for “reported to NHSN” so you can record the date you entered the data to NHSN.  This will help in data review for trends (here you can see that Hall B is very consistent for all of the most recent events – do we need to focus in on the hand hygiene or environmental cleaning in that area?) </a:t>
            </a:r>
          </a:p>
          <a:p>
            <a:endParaRPr lang="en-US" baseline="0" dirty="0"/>
          </a:p>
          <a:p>
            <a:r>
              <a:rPr lang="en-US" baseline="0" dirty="0"/>
              <a:t>Keeping a line list helps us to find common themes in the data.  You can also add columns such as signs and symptoms present, other laboratory data like white blood cell counts, medications they were taking like PPIs or antibiotics, tube feedings or other information from the medical record.  </a:t>
            </a:r>
          </a:p>
          <a:p>
            <a:endParaRPr lang="en-US" baseline="0" dirty="0"/>
          </a:p>
        </p:txBody>
      </p:sp>
      <p:sp>
        <p:nvSpPr>
          <p:cNvPr id="4" name="Slide Number Placeholder 3"/>
          <p:cNvSpPr>
            <a:spLocks noGrp="1"/>
          </p:cNvSpPr>
          <p:nvPr>
            <p:ph type="sldNum" sz="quarter" idx="10"/>
          </p:nvPr>
        </p:nvSpPr>
        <p:spPr/>
        <p:txBody>
          <a:bodyPr/>
          <a:lstStyle/>
          <a:p>
            <a:fld id="{ADF10427-3FC5-7946-9487-6DCC1B0D4E86}" type="slidenum">
              <a:rPr lang="en-US" smtClean="0"/>
              <a:t>11</a:t>
            </a:fld>
            <a:endParaRPr lang="en-US" dirty="0"/>
          </a:p>
        </p:txBody>
      </p:sp>
    </p:spTree>
    <p:extLst>
      <p:ext uri="{BB962C8B-B14F-4D97-AF65-F5344CB8AC3E}">
        <p14:creationId xmlns:p14="http://schemas.microsoft.com/office/powerpoint/2010/main" val="511895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wmf"/><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hyperlink" Target="https://www.facebook.com/alliantqualityorg/" TargetMode="External"/><Relationship Id="rId12"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s://www.youtube.com/channel/UC9mITtil3mHpVNd87vaxD6w" TargetMode="External"/><Relationship Id="rId5" Type="http://schemas.openxmlformats.org/officeDocument/2006/relationships/hyperlink" Target="http://www.linkedin.com/company/alliant-quality" TargetMode="External"/><Relationship Id="rId10" Type="http://schemas.openxmlformats.org/officeDocument/2006/relationships/image" Target="../media/image17.png"/><Relationship Id="rId4" Type="http://schemas.openxmlformats.org/officeDocument/2006/relationships/image" Target="../media/image14.jpg"/><Relationship Id="rId9" Type="http://schemas.openxmlformats.org/officeDocument/2006/relationships/hyperlink" Target="https://twitter.com/alliantquality"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02D7144-275A-47B7-A69C-116FB37A2496}"/>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0" y="1422022"/>
            <a:ext cx="1984443" cy="2917131"/>
          </a:xfrm>
          <a:prstGeom prst="rect">
            <a:avLst/>
          </a:prstGeom>
        </p:spPr>
      </p:pic>
      <p:pic>
        <p:nvPicPr>
          <p:cNvPr id="15" name="Picture 14">
            <a:extLst>
              <a:ext uri="{FF2B5EF4-FFF2-40B4-BE49-F238E27FC236}">
                <a16:creationId xmlns:a16="http://schemas.microsoft.com/office/drawing/2014/main" id="{6D06D3B0-44B2-40F5-B4A0-FC4F4C164A05}"/>
              </a:ext>
              <a:ext uri="{C183D7F6-B498-43B3-948B-1728B52AA6E4}">
                <adec:decorative xmlns:adec="http://schemas.microsoft.com/office/drawing/2017/decorative" xmlns="" val="1"/>
              </a:ext>
            </a:extLst>
          </p:cNvPr>
          <p:cNvPicPr>
            <a:picLocks noChangeAspect="1"/>
          </p:cNvPicPr>
          <p:nvPr userDrawn="1"/>
        </p:nvPicPr>
        <p:blipFill rotWithShape="1">
          <a:blip r:embed="rId3"/>
          <a:srcRect l="3717" r="12951"/>
          <a:stretch/>
        </p:blipFill>
        <p:spPr>
          <a:xfrm>
            <a:off x="1834317" y="1319899"/>
            <a:ext cx="3482502" cy="2765142"/>
          </a:xfrm>
          <a:prstGeom prst="rect">
            <a:avLst/>
          </a:prstGeom>
        </p:spPr>
      </p:pic>
      <p:pic>
        <p:nvPicPr>
          <p:cNvPr id="17" name="Picture 16">
            <a:extLst>
              <a:ext uri="{FF2B5EF4-FFF2-40B4-BE49-F238E27FC236}">
                <a16:creationId xmlns:a16="http://schemas.microsoft.com/office/drawing/2014/main" id="{D362E509-4129-4003-9987-A4FB2A6E404A}"/>
              </a:ext>
              <a:ext uri="{C183D7F6-B498-43B3-948B-1728B52AA6E4}">
                <adec:decorative xmlns:adec="http://schemas.microsoft.com/office/drawing/2017/decorative" xmlns="" val="1"/>
              </a:ext>
            </a:extLst>
          </p:cNvPr>
          <p:cNvPicPr>
            <a:picLocks noChangeAspect="1"/>
          </p:cNvPicPr>
          <p:nvPr userDrawn="1"/>
        </p:nvPicPr>
        <p:blipFill rotWithShape="1">
          <a:blip r:embed="rId4"/>
          <a:srcRect l="10970" r="7457"/>
          <a:stretch/>
        </p:blipFill>
        <p:spPr>
          <a:xfrm>
            <a:off x="5121602" y="1699155"/>
            <a:ext cx="2194380" cy="2434526"/>
          </a:xfrm>
          <a:prstGeom prst="rect">
            <a:avLst/>
          </a:prstGeom>
        </p:spPr>
      </p:pic>
      <p:pic>
        <p:nvPicPr>
          <p:cNvPr id="19" name="Picture 18">
            <a:extLst>
              <a:ext uri="{FF2B5EF4-FFF2-40B4-BE49-F238E27FC236}">
                <a16:creationId xmlns:a16="http://schemas.microsoft.com/office/drawing/2014/main" id="{E6850A22-8FC9-4AA4-A893-DF775F9A6820}"/>
              </a:ext>
              <a:ext uri="{C183D7F6-B498-43B3-948B-1728B52AA6E4}">
                <adec:decorative xmlns:adec="http://schemas.microsoft.com/office/drawing/2017/decorative" xmlns="" val="1"/>
              </a:ext>
            </a:extLst>
          </p:cNvPr>
          <p:cNvPicPr>
            <a:picLocks noChangeAspect="1"/>
          </p:cNvPicPr>
          <p:nvPr userDrawn="1"/>
        </p:nvPicPr>
        <p:blipFill rotWithShape="1">
          <a:blip r:embed="rId5"/>
          <a:srcRect l="13867" r="14837" b="5740"/>
          <a:stretch/>
        </p:blipFill>
        <p:spPr>
          <a:xfrm>
            <a:off x="7079188" y="1235414"/>
            <a:ext cx="2077510" cy="3103740"/>
          </a:xfrm>
          <a:prstGeom prst="rect">
            <a:avLst/>
          </a:prstGeom>
        </p:spPr>
      </p:pic>
      <p:pic>
        <p:nvPicPr>
          <p:cNvPr id="12" name="Picture 11">
            <a:extLst>
              <a:ext uri="{C183D7F6-B498-43B3-948B-1728B52AA6E4}">
                <adec:decorative xmlns:adec="http://schemas.microsoft.com/office/drawing/2017/decorative" xmlns=""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909" b="1"/>
          <a:stretch/>
        </p:blipFill>
        <p:spPr>
          <a:xfrm rot="10800000">
            <a:off x="-12697" y="3283370"/>
            <a:ext cx="9169394" cy="1884156"/>
          </a:xfrm>
          <a:prstGeom prst="rect">
            <a:avLst/>
          </a:prstGeom>
          <a:ln>
            <a:noFill/>
          </a:ln>
          <a:effectLst>
            <a:innerShdw blurRad="114300">
              <a:srgbClr val="00539B"/>
            </a:innerShdw>
          </a:effectLst>
        </p:spPr>
      </p:pic>
      <p:pic>
        <p:nvPicPr>
          <p:cNvPr id="14" name="Picture 13">
            <a:extLst>
              <a:ext uri="{FF2B5EF4-FFF2-40B4-BE49-F238E27FC236}">
                <a16:creationId xmlns:a16="http://schemas.microsoft.com/office/drawing/2014/main" id="{9F926268-4AB0-4C7B-9816-5F72C67F8BDC}"/>
              </a:ext>
              <a:ext uri="{C183D7F6-B498-43B3-948B-1728B52AA6E4}">
                <adec:decorative xmlns:adec="http://schemas.microsoft.com/office/drawing/2017/decorative" xmlns=""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909" b="1"/>
          <a:stretch/>
        </p:blipFill>
        <p:spPr>
          <a:xfrm>
            <a:off x="0" y="-53938"/>
            <a:ext cx="9156697" cy="2583102"/>
          </a:xfrm>
          <a:prstGeom prst="rect">
            <a:avLst/>
          </a:prstGeom>
          <a:ln>
            <a:noFill/>
          </a:ln>
          <a:effectLst>
            <a:innerShdw blurRad="114300">
              <a:srgbClr val="00539B"/>
            </a:innerShdw>
          </a:effectLst>
        </p:spPr>
      </p:pic>
      <p:sp>
        <p:nvSpPr>
          <p:cNvPr id="9" name="Title 8">
            <a:extLst>
              <a:ext uri="{FF2B5EF4-FFF2-40B4-BE49-F238E27FC236}">
                <a16:creationId xmlns:a16="http://schemas.microsoft.com/office/drawing/2014/main" id="{252E3C3B-19ED-4504-9232-F4E9BD4A2F4C}"/>
              </a:ext>
            </a:extLst>
          </p:cNvPr>
          <p:cNvSpPr>
            <a:spLocks noGrp="1"/>
          </p:cNvSpPr>
          <p:nvPr>
            <p:ph type="title"/>
          </p:nvPr>
        </p:nvSpPr>
        <p:spPr/>
        <p:txBody>
          <a:bodyPr/>
          <a:lstStyle>
            <a:lvl1pPr>
              <a:defRPr>
                <a:solidFill>
                  <a:srgbClr val="00539B"/>
                </a:solidFill>
              </a:defRPr>
            </a:lvl1pPr>
          </a:lstStyle>
          <a:p>
            <a:r>
              <a:rPr lang="en-US" dirty="0"/>
              <a:t>Click to edit Master title style</a:t>
            </a:r>
          </a:p>
        </p:txBody>
      </p:sp>
      <p:pic>
        <p:nvPicPr>
          <p:cNvPr id="18" name="Picture 17">
            <a:extLst>
              <a:ext uri="{FF2B5EF4-FFF2-40B4-BE49-F238E27FC236}">
                <a16:creationId xmlns:a16="http://schemas.microsoft.com/office/drawing/2014/main" id="{A8612C45-5793-0F49-AFD5-53BF4B672976}"/>
              </a:ext>
              <a:ext uri="{C183D7F6-B498-43B3-948B-1728B52AA6E4}">
                <adec:decorative xmlns:adec="http://schemas.microsoft.com/office/drawing/2017/decorative" xmlns="" val="1"/>
              </a:ext>
            </a:extLst>
          </p:cNvPr>
          <p:cNvPicPr>
            <a:picLocks noChangeAspect="1"/>
          </p:cNvPicPr>
          <p:nvPr userDrawn="1"/>
        </p:nvPicPr>
        <p:blipFill>
          <a:blip r:embed="rId7"/>
          <a:stretch>
            <a:fillRect/>
          </a:stretch>
        </p:blipFill>
        <p:spPr>
          <a:xfrm>
            <a:off x="5694543" y="4656256"/>
            <a:ext cx="3242877" cy="347787"/>
          </a:xfrm>
          <a:prstGeom prst="rect">
            <a:avLst/>
          </a:prstGeom>
        </p:spPr>
      </p:pic>
      <p:sp>
        <p:nvSpPr>
          <p:cNvPr id="5" name="Text Placeholder 4">
            <a:extLst>
              <a:ext uri="{FF2B5EF4-FFF2-40B4-BE49-F238E27FC236}">
                <a16:creationId xmlns:a16="http://schemas.microsoft.com/office/drawing/2014/main" id="{B0A6F905-7CB9-2245-838C-C6CD8552CF45}"/>
              </a:ext>
            </a:extLst>
          </p:cNvPr>
          <p:cNvSpPr>
            <a:spLocks noGrp="1"/>
          </p:cNvSpPr>
          <p:nvPr>
            <p:ph type="body" sz="quarter" idx="10" hasCustomPrompt="1"/>
          </p:nvPr>
        </p:nvSpPr>
        <p:spPr>
          <a:xfrm>
            <a:off x="963681" y="3899175"/>
            <a:ext cx="1705948" cy="297457"/>
          </a:xfrm>
        </p:spPr>
        <p:txBody>
          <a:bodyPr>
            <a:noAutofit/>
          </a:bodyPr>
          <a:lstStyle>
            <a:lvl1pPr marL="0" indent="0" algn="ctr">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Month ##, ####</a:t>
            </a:r>
          </a:p>
        </p:txBody>
      </p:sp>
      <p:sp>
        <p:nvSpPr>
          <p:cNvPr id="8" name="Text Placeholder 7">
            <a:extLst>
              <a:ext uri="{FF2B5EF4-FFF2-40B4-BE49-F238E27FC236}">
                <a16:creationId xmlns:a16="http://schemas.microsoft.com/office/drawing/2014/main" id="{51D51CF1-2F60-DC43-B1D7-8283D8D3C3DE}"/>
              </a:ext>
            </a:extLst>
          </p:cNvPr>
          <p:cNvSpPr>
            <a:spLocks noGrp="1"/>
          </p:cNvSpPr>
          <p:nvPr>
            <p:ph type="body" sz="quarter" idx="11" hasCustomPrompt="1"/>
          </p:nvPr>
        </p:nvSpPr>
        <p:spPr>
          <a:xfrm>
            <a:off x="136525" y="4248267"/>
            <a:ext cx="4435475" cy="815975"/>
          </a:xfrm>
        </p:spPr>
        <p:txBody>
          <a:bodyPr>
            <a:noAutofit/>
          </a:bodyPr>
          <a:lstStyle>
            <a:lvl1pPr marL="0" indent="0" algn="l">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algn="l"/>
            <a:r>
              <a:rPr lang="en-US" sz="1400" b="0" dirty="0"/>
              <a:t>Presented by:</a:t>
            </a:r>
          </a:p>
          <a:p>
            <a:pPr algn="l"/>
            <a:r>
              <a:rPr lang="en-US" sz="1400" b="0" dirty="0"/>
              <a:t>Name, credentials</a:t>
            </a:r>
          </a:p>
          <a:p>
            <a:pPr algn="l"/>
            <a:r>
              <a:rPr lang="en-US" sz="1400" b="0" dirty="0"/>
              <a:t>Role</a:t>
            </a:r>
          </a:p>
        </p:txBody>
      </p:sp>
    </p:spTree>
    <p:extLst>
      <p:ext uri="{BB962C8B-B14F-4D97-AF65-F5344CB8AC3E}">
        <p14:creationId xmlns:p14="http://schemas.microsoft.com/office/powerpoint/2010/main" val="34731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 Line Title &amp; 5 Bullet Level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672307"/>
            <a:ext cx="8216939" cy="997467"/>
          </a:xfrm>
        </p:spPr>
        <p:txBody>
          <a:bodyPr anchor="t">
            <a:noAutofit/>
          </a:bodyPr>
          <a:lstStyle>
            <a:lvl1pPr algn="l">
              <a:defRPr sz="3200" b="1">
                <a:solidFill>
                  <a:srgbClr val="00539B"/>
                </a:solidFill>
              </a:defRPr>
            </a:lvl1pPr>
          </a:lstStyle>
          <a:p>
            <a:r>
              <a:rPr lang="en-US" dirty="0"/>
              <a:t>Click to edit Master title style – Use this style for longer titles</a:t>
            </a:r>
          </a:p>
        </p:txBody>
      </p:sp>
      <p:sp>
        <p:nvSpPr>
          <p:cNvPr id="3" name="Content Placeholder 2"/>
          <p:cNvSpPr>
            <a:spLocks noGrp="1"/>
          </p:cNvSpPr>
          <p:nvPr>
            <p:ph idx="1"/>
          </p:nvPr>
        </p:nvSpPr>
        <p:spPr>
          <a:xfrm>
            <a:off x="444540" y="1815192"/>
            <a:ext cx="8229600" cy="2841715"/>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Tree>
    <p:extLst>
      <p:ext uri="{BB962C8B-B14F-4D97-AF65-F5344CB8AC3E}">
        <p14:creationId xmlns:p14="http://schemas.microsoft.com/office/powerpoint/2010/main" val="26353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Line Title text_portrait">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10565" y="377176"/>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72307"/>
            <a:ext cx="8216939" cy="481013"/>
          </a:xfrm>
        </p:spPr>
        <p:txBody>
          <a:bodyPr anchor="t">
            <a:noAutofit/>
          </a:bodyPr>
          <a:lstStyle>
            <a:lvl1pPr algn="l">
              <a:defRPr sz="3200" b="1">
                <a:solidFill>
                  <a:srgbClr val="00539B"/>
                </a:solidFill>
              </a:defRPr>
            </a:lvl1pPr>
          </a:lstStyle>
          <a:p>
            <a:r>
              <a:rPr lang="en-US" dirty="0"/>
              <a:t>Click to edit Master title style</a:t>
            </a:r>
          </a:p>
        </p:txBody>
      </p:sp>
      <p:sp>
        <p:nvSpPr>
          <p:cNvPr id="3" name="Content Placeholder 2"/>
          <p:cNvSpPr>
            <a:spLocks noGrp="1"/>
          </p:cNvSpPr>
          <p:nvPr>
            <p:ph idx="1"/>
          </p:nvPr>
        </p:nvSpPr>
        <p:spPr>
          <a:xfrm rot="5400000">
            <a:off x="2831067" y="-1075126"/>
            <a:ext cx="3469207" cy="8216941"/>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Tree>
    <p:extLst>
      <p:ext uri="{BB962C8B-B14F-4D97-AF65-F5344CB8AC3E}">
        <p14:creationId xmlns:p14="http://schemas.microsoft.com/office/powerpoint/2010/main" val="117178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C2B4A8-8CCE-48CF-8A0A-9C420F5CD9E1}"/>
              </a:ext>
              <a:ext uri="{C183D7F6-B498-43B3-948B-1728B52AA6E4}">
                <adec:decorative xmlns:adec="http://schemas.microsoft.com/office/drawing/2017/decorative" xmlns="" val="1"/>
              </a:ext>
            </a:extLst>
          </p:cNvPr>
          <p:cNvSpPr/>
          <p:nvPr/>
        </p:nvSpPr>
        <p:spPr>
          <a:xfrm>
            <a:off x="0" y="303170"/>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b="1" dirty="0">
              <a:solidFill>
                <a:schemeClr val="tx1"/>
              </a:solidFill>
            </a:endParaRPr>
          </a:p>
        </p:txBody>
      </p:sp>
    </p:spTree>
    <p:extLst>
      <p:ext uri="{BB962C8B-B14F-4D97-AF65-F5344CB8AC3E}">
        <p14:creationId xmlns:p14="http://schemas.microsoft.com/office/powerpoint/2010/main" val="1742860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inging it Home">
    <p:spTree>
      <p:nvGrpSpPr>
        <p:cNvPr id="1" name=""/>
        <p:cNvGrpSpPr/>
        <p:nvPr/>
      </p:nvGrpSpPr>
      <p:grpSpPr>
        <a:xfrm>
          <a:off x="0" y="0"/>
          <a:ext cx="0" cy="0"/>
          <a:chOff x="0" y="0"/>
          <a:chExt cx="0" cy="0"/>
        </a:xfrm>
      </p:grpSpPr>
      <p:pic>
        <p:nvPicPr>
          <p:cNvPr id="8" name="Picture 7" descr="Multicolored thread connecting pins on a board in the shape of a heart">
            <a:extLst>
              <a:ext uri="{FF2B5EF4-FFF2-40B4-BE49-F238E27FC236}">
                <a16:creationId xmlns:a16="http://schemas.microsoft.com/office/drawing/2014/main" id="{1764039A-0599-4755-8A1A-D015128C32FE}"/>
              </a:ext>
            </a:extLst>
          </p:cNvPr>
          <p:cNvPicPr>
            <a:picLocks noChangeAspect="1"/>
          </p:cNvPicPr>
          <p:nvPr userDrawn="1"/>
        </p:nvPicPr>
        <p:blipFill>
          <a:blip r:embed="rId2"/>
          <a:stretch>
            <a:fillRect/>
          </a:stretch>
        </p:blipFill>
        <p:spPr>
          <a:xfrm>
            <a:off x="-1" y="517041"/>
            <a:ext cx="9152467" cy="5487974"/>
          </a:xfrm>
          <a:prstGeom prst="rect">
            <a:avLst/>
          </a:prstGeom>
        </p:spPr>
      </p:pic>
      <p:sp>
        <p:nvSpPr>
          <p:cNvPr id="10" name="Rectangle 9">
            <a:extLst>
              <a:ext uri="{FF2B5EF4-FFF2-40B4-BE49-F238E27FC236}">
                <a16:creationId xmlns:a16="http://schemas.microsoft.com/office/drawing/2014/main" id="{CAC2B4A8-8CCE-48CF-8A0A-9C420F5CD9E1}"/>
              </a:ext>
              <a:ext uri="{C183D7F6-B498-43B3-948B-1728B52AA6E4}">
                <adec:decorative xmlns:adec="http://schemas.microsoft.com/office/drawing/2017/decorative" xmlns="" val="1"/>
              </a:ext>
            </a:extLst>
          </p:cNvPr>
          <p:cNvSpPr/>
          <p:nvPr/>
        </p:nvSpPr>
        <p:spPr>
          <a:xfrm>
            <a:off x="0" y="303170"/>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b="1" dirty="0">
              <a:solidFill>
                <a:schemeClr val="tx1"/>
              </a:solidFill>
            </a:endParaRPr>
          </a:p>
        </p:txBody>
      </p:sp>
      <p:sp>
        <p:nvSpPr>
          <p:cNvPr id="4" name="Title 3">
            <a:extLst>
              <a:ext uri="{FF2B5EF4-FFF2-40B4-BE49-F238E27FC236}">
                <a16:creationId xmlns:a16="http://schemas.microsoft.com/office/drawing/2014/main" id="{3C72F564-A03B-440F-80D3-DE249BCB8466}"/>
              </a:ext>
            </a:extLst>
          </p:cNvPr>
          <p:cNvSpPr>
            <a:spLocks noGrp="1"/>
          </p:cNvSpPr>
          <p:nvPr>
            <p:ph type="title"/>
          </p:nvPr>
        </p:nvSpPr>
        <p:spPr>
          <a:xfrm>
            <a:off x="361667" y="-599079"/>
            <a:ext cx="7586133" cy="480162"/>
          </a:xfrm>
        </p:spPr>
        <p:txBody>
          <a:bodyPr/>
          <a:lstStyle/>
          <a:p>
            <a:r>
              <a:rPr lang="en-US" dirty="0"/>
              <a:t>Click to edit Master title style</a:t>
            </a:r>
          </a:p>
        </p:txBody>
      </p:sp>
      <p:sp>
        <p:nvSpPr>
          <p:cNvPr id="5" name="TextBox 4">
            <a:extLst>
              <a:ext uri="{FF2B5EF4-FFF2-40B4-BE49-F238E27FC236}">
                <a16:creationId xmlns:a16="http://schemas.microsoft.com/office/drawing/2014/main" id="{1C489272-AEEB-4F48-882D-CF467434DC6A}"/>
              </a:ext>
            </a:extLst>
          </p:cNvPr>
          <p:cNvSpPr txBox="1"/>
          <p:nvPr userDrawn="1"/>
        </p:nvSpPr>
        <p:spPr>
          <a:xfrm>
            <a:off x="4285395" y="2800482"/>
            <a:ext cx="3498631" cy="584775"/>
          </a:xfrm>
          <a:prstGeom prst="rect">
            <a:avLst/>
          </a:prstGeom>
          <a:noFill/>
        </p:spPr>
        <p:txBody>
          <a:bodyPr wrap="square" rtlCol="0">
            <a:spAutoFit/>
          </a:bodyPr>
          <a:lstStyle/>
          <a:p>
            <a:r>
              <a:rPr lang="en-US" sz="3200" b="1" dirty="0">
                <a:solidFill>
                  <a:srgbClr val="00539B"/>
                </a:solidFill>
              </a:rPr>
              <a:t>Bringing it Home</a:t>
            </a:r>
          </a:p>
        </p:txBody>
      </p:sp>
    </p:spTree>
    <p:extLst>
      <p:ext uri="{BB962C8B-B14F-4D97-AF65-F5344CB8AC3E}">
        <p14:creationId xmlns:p14="http://schemas.microsoft.com/office/powerpoint/2010/main" val="3068357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1B3E8-099D-44CE-B23D-4510EDCA7375}"/>
              </a:ext>
            </a:extLst>
          </p:cNvPr>
          <p:cNvSpPr>
            <a:spLocks noGrp="1"/>
          </p:cNvSpPr>
          <p:nvPr>
            <p:ph type="title"/>
          </p:nvPr>
        </p:nvSpPr>
        <p:spPr>
          <a:xfrm>
            <a:off x="486723" y="2331669"/>
            <a:ext cx="8170554" cy="480162"/>
          </a:xfrm>
        </p:spPr>
        <p:txBody>
          <a:bodyPr/>
          <a:lstStyle>
            <a:lvl1pPr>
              <a:defRPr>
                <a:solidFill>
                  <a:srgbClr val="00539B"/>
                </a:solidFill>
              </a:defRPr>
            </a:lvl1pPr>
          </a:lstStyle>
          <a:p>
            <a:r>
              <a:rPr lang="en-US" dirty="0"/>
              <a:t>Click to edit Master title style</a:t>
            </a:r>
          </a:p>
        </p:txBody>
      </p:sp>
    </p:spTree>
    <p:extLst>
      <p:ext uri="{BB962C8B-B14F-4D97-AF65-F5344CB8AC3E}">
        <p14:creationId xmlns:p14="http://schemas.microsoft.com/office/powerpoint/2010/main" val="3937481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wo conjoined circles, one shows a smiling older white woman, the other a smiling African-American man. Next to them is text that reads: &#10;&quot;Making Health Care Better Together: Alabama, Florida, Georgia, Kentucky, Louisiana, North Carolina, Tennessee&quot;">
            <a:extLst>
              <a:ext uri="{FF2B5EF4-FFF2-40B4-BE49-F238E27FC236}">
                <a16:creationId xmlns:a16="http://schemas.microsoft.com/office/drawing/2014/main" id="{7330149E-DC9B-4D36-B23F-001782A33DE6}"/>
              </a:ext>
            </a:extLst>
          </p:cNvPr>
          <p:cNvPicPr>
            <a:picLocks noChangeAspect="1"/>
          </p:cNvPicPr>
          <p:nvPr userDrawn="1"/>
        </p:nvPicPr>
        <p:blipFill>
          <a:blip r:embed="rId2"/>
          <a:srcRect/>
          <a:stretch/>
        </p:blipFill>
        <p:spPr>
          <a:xfrm>
            <a:off x="987760" y="35736"/>
            <a:ext cx="7129504" cy="2424452"/>
          </a:xfrm>
          <a:prstGeom prst="rect">
            <a:avLst/>
          </a:prstGeom>
        </p:spPr>
      </p:pic>
      <p:sp>
        <p:nvSpPr>
          <p:cNvPr id="4" name="Title 3">
            <a:extLst>
              <a:ext uri="{FF2B5EF4-FFF2-40B4-BE49-F238E27FC236}">
                <a16:creationId xmlns:a16="http://schemas.microsoft.com/office/drawing/2014/main" id="{DD11AEBE-26D9-4F39-8091-8CBC512C8DDB}"/>
              </a:ext>
            </a:extLst>
          </p:cNvPr>
          <p:cNvSpPr>
            <a:spLocks noGrp="1"/>
          </p:cNvSpPr>
          <p:nvPr>
            <p:ph type="title" hasCustomPrompt="1"/>
          </p:nvPr>
        </p:nvSpPr>
        <p:spPr>
          <a:xfrm>
            <a:off x="1103098" y="101299"/>
            <a:ext cx="6859854" cy="1052327"/>
          </a:xfrm>
        </p:spPr>
        <p:txBody>
          <a:bodyPr/>
          <a:lstStyle>
            <a:lvl1pPr>
              <a:defRPr sz="1400">
                <a:solidFill>
                  <a:schemeClr val="bg1"/>
                </a:solidFill>
              </a:defRPr>
            </a:lvl1pPr>
          </a:lstStyle>
          <a:p>
            <a:r>
              <a:rPr lang="en-US" dirty="0"/>
              <a:t>Making Health Care Better Together</a:t>
            </a:r>
          </a:p>
        </p:txBody>
      </p:sp>
      <p:sp>
        <p:nvSpPr>
          <p:cNvPr id="5" name="Rectangle 4">
            <a:extLst>
              <a:ext uri="{FF2B5EF4-FFF2-40B4-BE49-F238E27FC236}">
                <a16:creationId xmlns:a16="http://schemas.microsoft.com/office/drawing/2014/main" id="{F6453D75-E58F-4BFE-8CC1-62F1CC4C3D97}"/>
              </a:ext>
              <a:ext uri="{C183D7F6-B498-43B3-948B-1728B52AA6E4}">
                <adec:decorative xmlns:adec="http://schemas.microsoft.com/office/drawing/2017/decorative" xmlns="" val="1"/>
              </a:ext>
            </a:extLst>
          </p:cNvPr>
          <p:cNvSpPr/>
          <p:nvPr userDrawn="1"/>
        </p:nvSpPr>
        <p:spPr>
          <a:xfrm>
            <a:off x="8168735" y="-9144"/>
            <a:ext cx="57150" cy="51604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AD2FAC-E20A-4E69-8B87-2A701C7ECBCA}"/>
              </a:ext>
              <a:ext uri="{C183D7F6-B498-43B3-948B-1728B52AA6E4}">
                <adec:decorative xmlns:adec="http://schemas.microsoft.com/office/drawing/2017/decorative" xmlns="" val="1"/>
              </a:ext>
            </a:extLst>
          </p:cNvPr>
          <p:cNvSpPr/>
          <p:nvPr userDrawn="1"/>
        </p:nvSpPr>
        <p:spPr>
          <a:xfrm>
            <a:off x="8230650" y="-4301"/>
            <a:ext cx="145257" cy="5156026"/>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E1A082-DF5F-4D2E-82AC-78A40216D210}"/>
              </a:ext>
              <a:ext uri="{C183D7F6-B498-43B3-948B-1728B52AA6E4}">
                <adec:decorative xmlns:adec="http://schemas.microsoft.com/office/drawing/2017/decorative" xmlns="" val="1"/>
              </a:ext>
            </a:extLst>
          </p:cNvPr>
          <p:cNvSpPr/>
          <p:nvPr userDrawn="1"/>
        </p:nvSpPr>
        <p:spPr>
          <a:xfrm>
            <a:off x="982081" y="-9144"/>
            <a:ext cx="57150"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499D55-78CA-4CC9-A675-FE1593A74AAC}"/>
              </a:ext>
              <a:ext uri="{C183D7F6-B498-43B3-948B-1728B52AA6E4}">
                <adec:decorative xmlns:adec="http://schemas.microsoft.com/office/drawing/2017/decorative" xmlns="" val="1"/>
              </a:ext>
            </a:extLst>
          </p:cNvPr>
          <p:cNvSpPr/>
          <p:nvPr userDrawn="1"/>
        </p:nvSpPr>
        <p:spPr>
          <a:xfrm>
            <a:off x="837738" y="-9144"/>
            <a:ext cx="145257" cy="5160434"/>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QIO Logo">
            <a:extLst>
              <a:ext uri="{FF2B5EF4-FFF2-40B4-BE49-F238E27FC236}">
                <a16:creationId xmlns:a16="http://schemas.microsoft.com/office/drawing/2014/main" id="{9BB42EB2-4BE8-49EE-BACD-E71756C8D012}"/>
              </a:ext>
            </a:extLst>
          </p:cNvPr>
          <p:cNvPicPr>
            <a:picLocks noChangeAspect="1"/>
          </p:cNvPicPr>
          <p:nvPr userDrawn="1"/>
        </p:nvPicPr>
        <p:blipFill>
          <a:blip r:embed="rId3"/>
          <a:stretch>
            <a:fillRect/>
          </a:stretch>
        </p:blipFill>
        <p:spPr>
          <a:xfrm>
            <a:off x="4791033" y="4460695"/>
            <a:ext cx="3242877" cy="347787"/>
          </a:xfrm>
          <a:prstGeom prst="rect">
            <a:avLst/>
          </a:prstGeom>
        </p:spPr>
      </p:pic>
      <p:grpSp>
        <p:nvGrpSpPr>
          <p:cNvPr id="11" name="Group 10" descr="Alliant Health logo">
            <a:extLst>
              <a:ext uri="{FF2B5EF4-FFF2-40B4-BE49-F238E27FC236}">
                <a16:creationId xmlns:a16="http://schemas.microsoft.com/office/drawing/2014/main" id="{A745CA80-93ED-4387-934B-FFE62550D988}"/>
              </a:ext>
            </a:extLst>
          </p:cNvPr>
          <p:cNvGrpSpPr/>
          <p:nvPr userDrawn="1"/>
        </p:nvGrpSpPr>
        <p:grpSpPr>
          <a:xfrm>
            <a:off x="4094726" y="2327046"/>
            <a:ext cx="1018513" cy="356043"/>
            <a:chOff x="4061486" y="3473567"/>
            <a:chExt cx="1018513" cy="356043"/>
          </a:xfrm>
        </p:grpSpPr>
        <p:sp>
          <p:nvSpPr>
            <p:cNvPr id="12" name="Rounded Rectangle 19">
              <a:extLst>
                <a:ext uri="{FF2B5EF4-FFF2-40B4-BE49-F238E27FC236}">
                  <a16:creationId xmlns:a16="http://schemas.microsoft.com/office/drawing/2014/main" id="{AA9C19E1-CC15-4DB0-89EA-B3FD421AD978}"/>
                </a:ext>
                <a:ext uri="{C183D7F6-B498-43B3-948B-1728B52AA6E4}">
                  <adec:decorative xmlns:adec="http://schemas.microsoft.com/office/drawing/2017/decorative" xmlns="" val="1"/>
                </a:ext>
              </a:extLst>
            </p:cNvPr>
            <p:cNvSpPr/>
            <p:nvPr/>
          </p:nvSpPr>
          <p:spPr>
            <a:xfrm>
              <a:off x="4061486" y="3473567"/>
              <a:ext cx="1018513" cy="356043"/>
            </a:xfrm>
            <a:prstGeom prst="roundRect">
              <a:avLst/>
            </a:prstGeom>
            <a:solidFill>
              <a:schemeClr val="bg1"/>
            </a:solidFill>
            <a:ln w="22225" cmpd="thinThick">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F83C616-BB66-4F8C-AB0D-F5D8FF25FEFB}"/>
                </a:ext>
                <a:ext uri="{C183D7F6-B498-43B3-948B-1728B52AA6E4}">
                  <adec:decorative xmlns:adec="http://schemas.microsoft.com/office/drawing/2017/decorative" xmlns="" val="1"/>
                </a:ext>
              </a:extLst>
            </p:cNvPr>
            <p:cNvPicPr>
              <a:picLocks noChangeAspect="1"/>
            </p:cNvPicPr>
            <p:nvPr userDrawn="1"/>
          </p:nvPicPr>
          <p:blipFill>
            <a:blip r:embed="rId4"/>
            <a:stretch>
              <a:fillRect/>
            </a:stretch>
          </p:blipFill>
          <p:spPr>
            <a:xfrm>
              <a:off x="4127967" y="3525724"/>
              <a:ext cx="893383" cy="251727"/>
            </a:xfrm>
            <a:prstGeom prst="rect">
              <a:avLst/>
            </a:prstGeom>
          </p:spPr>
        </p:pic>
      </p:grpSp>
      <p:pic>
        <p:nvPicPr>
          <p:cNvPr id="14" name="Picture 13" descr="LinkedIn icon">
            <a:hlinkClick r:id="rId5" tooltip="Link to Alliant Quality on LinkedIn"/>
            <a:extLst>
              <a:ext uri="{FF2B5EF4-FFF2-40B4-BE49-F238E27FC236}">
                <a16:creationId xmlns:a16="http://schemas.microsoft.com/office/drawing/2014/main" id="{0F262068-13AC-4ADF-A011-B2105436EAE4}"/>
              </a:ext>
            </a:extLst>
          </p:cNvPr>
          <p:cNvPicPr>
            <a:picLocks noChangeAspect="1"/>
          </p:cNvPicPr>
          <p:nvPr userDrawn="1"/>
        </p:nvPicPr>
        <p:blipFill>
          <a:blip r:embed="rId6"/>
          <a:stretch>
            <a:fillRect/>
          </a:stretch>
        </p:blipFill>
        <p:spPr>
          <a:xfrm>
            <a:off x="4601624" y="2909800"/>
            <a:ext cx="460886" cy="460886"/>
          </a:xfrm>
          <a:prstGeom prst="rect">
            <a:avLst/>
          </a:prstGeom>
        </p:spPr>
      </p:pic>
      <p:pic>
        <p:nvPicPr>
          <p:cNvPr id="15" name="Picture 14" descr="Facebook icon">
            <a:hlinkClick r:id="rId7" tooltip="Link to Alliant Quality Facebook page"/>
            <a:extLst>
              <a:ext uri="{FF2B5EF4-FFF2-40B4-BE49-F238E27FC236}">
                <a16:creationId xmlns:a16="http://schemas.microsoft.com/office/drawing/2014/main" id="{74E85AD2-F5DE-4272-8AE4-793133585C7C}"/>
              </a:ext>
            </a:extLst>
          </p:cNvPr>
          <p:cNvPicPr>
            <a:picLocks noChangeAspect="1"/>
          </p:cNvPicPr>
          <p:nvPr userDrawn="1"/>
        </p:nvPicPr>
        <p:blipFill>
          <a:blip r:embed="rId8"/>
          <a:stretch>
            <a:fillRect/>
          </a:stretch>
        </p:blipFill>
        <p:spPr>
          <a:xfrm>
            <a:off x="2512746" y="2909800"/>
            <a:ext cx="460887" cy="460887"/>
          </a:xfrm>
          <a:prstGeom prst="rect">
            <a:avLst/>
          </a:prstGeom>
        </p:spPr>
      </p:pic>
      <p:pic>
        <p:nvPicPr>
          <p:cNvPr id="16" name="Picture 15" descr="Twitter icon">
            <a:hlinkClick r:id="rId9" tooltip="Link to Alliant Quality on Twitter"/>
            <a:extLst>
              <a:ext uri="{FF2B5EF4-FFF2-40B4-BE49-F238E27FC236}">
                <a16:creationId xmlns:a16="http://schemas.microsoft.com/office/drawing/2014/main" id="{CBBD943C-FB1B-493E-8FCC-3AF5404E9F06}"/>
              </a:ext>
            </a:extLst>
          </p:cNvPr>
          <p:cNvPicPr>
            <a:picLocks noChangeAspect="1"/>
          </p:cNvPicPr>
          <p:nvPr userDrawn="1"/>
        </p:nvPicPr>
        <p:blipFill>
          <a:blip r:embed="rId10"/>
          <a:stretch>
            <a:fillRect/>
          </a:stretch>
        </p:blipFill>
        <p:spPr>
          <a:xfrm>
            <a:off x="2973633" y="3405212"/>
            <a:ext cx="460888" cy="460888"/>
          </a:xfrm>
          <a:prstGeom prst="rect">
            <a:avLst/>
          </a:prstGeom>
        </p:spPr>
      </p:pic>
      <p:pic>
        <p:nvPicPr>
          <p:cNvPr id="17" name="Picture 16" descr="YouTube icon">
            <a:hlinkClick r:id="rId11" tooltip="Link to the Alliant Quality YouTube channel"/>
            <a:extLst>
              <a:ext uri="{FF2B5EF4-FFF2-40B4-BE49-F238E27FC236}">
                <a16:creationId xmlns:a16="http://schemas.microsoft.com/office/drawing/2014/main" id="{985B9E47-7C9E-4524-A6A3-EA9382961F3C}"/>
              </a:ext>
            </a:extLst>
          </p:cNvPr>
          <p:cNvPicPr>
            <a:picLocks noChangeAspect="1"/>
          </p:cNvPicPr>
          <p:nvPr userDrawn="1"/>
        </p:nvPicPr>
        <p:blipFill>
          <a:blip r:embed="rId12"/>
          <a:stretch>
            <a:fillRect/>
          </a:stretch>
        </p:blipFill>
        <p:spPr>
          <a:xfrm>
            <a:off x="5054590" y="3405381"/>
            <a:ext cx="460886" cy="460886"/>
          </a:xfrm>
          <a:prstGeom prst="rect">
            <a:avLst/>
          </a:prstGeom>
        </p:spPr>
      </p:pic>
      <p:sp>
        <p:nvSpPr>
          <p:cNvPr id="18" name="TextBox 17">
            <a:extLst>
              <a:ext uri="{FF2B5EF4-FFF2-40B4-BE49-F238E27FC236}">
                <a16:creationId xmlns:a16="http://schemas.microsoft.com/office/drawing/2014/main" id="{674F5BFA-79A0-425B-847C-B2CD40BF96E9}"/>
              </a:ext>
            </a:extLst>
          </p:cNvPr>
          <p:cNvSpPr txBox="1"/>
          <p:nvPr userDrawn="1"/>
        </p:nvSpPr>
        <p:spPr>
          <a:xfrm>
            <a:off x="5005641" y="3029923"/>
            <a:ext cx="1329845" cy="276999"/>
          </a:xfrm>
          <a:prstGeom prst="rect">
            <a:avLst/>
          </a:prstGeom>
          <a:noFill/>
        </p:spPr>
        <p:txBody>
          <a:bodyPr wrap="square" rtlCol="0">
            <a:spAutoFit/>
          </a:bodyPr>
          <a:lstStyle/>
          <a:p>
            <a:r>
              <a:rPr lang="en-US" sz="1200" b="1" dirty="0">
                <a:solidFill>
                  <a:schemeClr val="tx2"/>
                </a:solidFill>
              </a:rPr>
              <a:t>Alliant Quality</a:t>
            </a:r>
          </a:p>
        </p:txBody>
      </p:sp>
      <p:sp>
        <p:nvSpPr>
          <p:cNvPr id="19" name="TextBox 18">
            <a:extLst>
              <a:ext uri="{FF2B5EF4-FFF2-40B4-BE49-F238E27FC236}">
                <a16:creationId xmlns:a16="http://schemas.microsoft.com/office/drawing/2014/main" id="{0980157C-F9AC-4541-9634-BE8E04FB92FD}"/>
              </a:ext>
            </a:extLst>
          </p:cNvPr>
          <p:cNvSpPr txBox="1"/>
          <p:nvPr userDrawn="1"/>
        </p:nvSpPr>
        <p:spPr>
          <a:xfrm>
            <a:off x="5459492" y="3483013"/>
            <a:ext cx="1329845" cy="276999"/>
          </a:xfrm>
          <a:prstGeom prst="rect">
            <a:avLst/>
          </a:prstGeom>
          <a:noFill/>
        </p:spPr>
        <p:txBody>
          <a:bodyPr wrap="square" rtlCol="0">
            <a:spAutoFit/>
          </a:bodyPr>
          <a:lstStyle/>
          <a:p>
            <a:r>
              <a:rPr lang="en-US" sz="1200" b="1" dirty="0">
                <a:solidFill>
                  <a:schemeClr val="tx2"/>
                </a:solidFill>
              </a:rPr>
              <a:t>Alliant Quality</a:t>
            </a:r>
          </a:p>
        </p:txBody>
      </p:sp>
      <p:sp>
        <p:nvSpPr>
          <p:cNvPr id="20" name="TextBox 19">
            <a:extLst>
              <a:ext uri="{FF2B5EF4-FFF2-40B4-BE49-F238E27FC236}">
                <a16:creationId xmlns:a16="http://schemas.microsoft.com/office/drawing/2014/main" id="{95B3E852-4C24-406E-BBB2-23CF8BA8BA11}"/>
              </a:ext>
            </a:extLst>
          </p:cNvPr>
          <p:cNvSpPr txBox="1"/>
          <p:nvPr userDrawn="1"/>
        </p:nvSpPr>
        <p:spPr>
          <a:xfrm>
            <a:off x="3392070" y="3483013"/>
            <a:ext cx="1329845" cy="276999"/>
          </a:xfrm>
          <a:prstGeom prst="rect">
            <a:avLst/>
          </a:prstGeom>
          <a:noFill/>
        </p:spPr>
        <p:txBody>
          <a:bodyPr wrap="square" rtlCol="0">
            <a:spAutoFit/>
          </a:bodyPr>
          <a:lstStyle/>
          <a:p>
            <a:r>
              <a:rPr lang="en-US" sz="1200" b="1" dirty="0">
                <a:solidFill>
                  <a:schemeClr val="tx2"/>
                </a:solidFill>
              </a:rPr>
              <a:t>@AlliantQuality</a:t>
            </a:r>
          </a:p>
        </p:txBody>
      </p:sp>
      <p:sp>
        <p:nvSpPr>
          <p:cNvPr id="21" name="TextBox 20">
            <a:extLst>
              <a:ext uri="{FF2B5EF4-FFF2-40B4-BE49-F238E27FC236}">
                <a16:creationId xmlns:a16="http://schemas.microsoft.com/office/drawing/2014/main" id="{A304FA18-810F-495F-98D7-B44FBDDE958E}"/>
              </a:ext>
            </a:extLst>
          </p:cNvPr>
          <p:cNvSpPr txBox="1"/>
          <p:nvPr userDrawn="1"/>
        </p:nvSpPr>
        <p:spPr>
          <a:xfrm>
            <a:off x="2930127" y="3029923"/>
            <a:ext cx="1597178" cy="276999"/>
          </a:xfrm>
          <a:prstGeom prst="rect">
            <a:avLst/>
          </a:prstGeom>
          <a:noFill/>
        </p:spPr>
        <p:txBody>
          <a:bodyPr wrap="square" rtlCol="0">
            <a:spAutoFit/>
          </a:bodyPr>
          <a:lstStyle/>
          <a:p>
            <a:r>
              <a:rPr lang="en-US" sz="1200" b="1" dirty="0">
                <a:solidFill>
                  <a:schemeClr val="tx2"/>
                </a:solidFill>
              </a:rPr>
              <a:t>@AlliantQualityOrg</a:t>
            </a:r>
          </a:p>
        </p:txBody>
      </p:sp>
      <p:sp>
        <p:nvSpPr>
          <p:cNvPr id="22" name="Content Placeholder 21">
            <a:extLst>
              <a:ext uri="{FF2B5EF4-FFF2-40B4-BE49-F238E27FC236}">
                <a16:creationId xmlns:a16="http://schemas.microsoft.com/office/drawing/2014/main" id="{CE7D2A2D-C120-F040-B62A-12961E514A11}"/>
              </a:ext>
            </a:extLst>
          </p:cNvPr>
          <p:cNvSpPr>
            <a:spLocks noGrp="1"/>
          </p:cNvSpPr>
          <p:nvPr>
            <p:ph sz="quarter" idx="10" hasCustomPrompt="1"/>
          </p:nvPr>
        </p:nvSpPr>
        <p:spPr>
          <a:xfrm>
            <a:off x="1236396" y="4373216"/>
            <a:ext cx="3116572" cy="662215"/>
          </a:xfrm>
        </p:spPr>
        <p:txBody>
          <a:bodyPr>
            <a:noAutofit/>
          </a:bodyPr>
          <a:lstStyle>
            <a:lvl1pPr marL="0" indent="0">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Insert disclaimer here</a:t>
            </a:r>
          </a:p>
        </p:txBody>
      </p:sp>
    </p:spTree>
    <p:extLst>
      <p:ext uri="{BB962C8B-B14F-4D97-AF65-F5344CB8AC3E}">
        <p14:creationId xmlns:p14="http://schemas.microsoft.com/office/powerpoint/2010/main" val="278793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F7B624-CD9D-409B-BF79-C7BB9EB57127}"/>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1" y="1053833"/>
            <a:ext cx="9159671" cy="3198252"/>
          </a:xfrm>
          <a:prstGeom prst="rect">
            <a:avLst/>
          </a:prstGeom>
        </p:spPr>
      </p:pic>
      <p:pic>
        <p:nvPicPr>
          <p:cNvPr id="14" name="Picture 13">
            <a:extLst>
              <a:ext uri="{FF2B5EF4-FFF2-40B4-BE49-F238E27FC236}">
                <a16:creationId xmlns:a16="http://schemas.microsoft.com/office/drawing/2014/main" id="{9F926268-4AB0-4C7B-9816-5F72C67F8BDC}"/>
              </a:ex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909" b="1"/>
          <a:stretch/>
        </p:blipFill>
        <p:spPr>
          <a:xfrm>
            <a:off x="2973" y="0"/>
            <a:ext cx="9156697" cy="2583102"/>
          </a:xfrm>
          <a:prstGeom prst="rect">
            <a:avLst/>
          </a:prstGeom>
          <a:ln>
            <a:noFill/>
          </a:ln>
          <a:effectLst>
            <a:innerShdw blurRad="114300">
              <a:srgbClr val="00539B"/>
            </a:innerShdw>
          </a:effectLst>
        </p:spPr>
      </p:pic>
      <p:pic>
        <p:nvPicPr>
          <p:cNvPr id="12" name="Picture 11">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909" b="1"/>
          <a:stretch/>
        </p:blipFill>
        <p:spPr>
          <a:xfrm rot="10800000">
            <a:off x="2974" y="3310007"/>
            <a:ext cx="9156696" cy="1884156"/>
          </a:xfrm>
          <a:prstGeom prst="rect">
            <a:avLst/>
          </a:prstGeom>
          <a:ln>
            <a:noFill/>
          </a:ln>
          <a:effectLst>
            <a:innerShdw blurRad="114300">
              <a:srgbClr val="00539B"/>
            </a:innerShdw>
          </a:effectLst>
        </p:spPr>
      </p:pic>
      <p:sp>
        <p:nvSpPr>
          <p:cNvPr id="2" name="Title 1">
            <a:extLst>
              <a:ext uri="{FF2B5EF4-FFF2-40B4-BE49-F238E27FC236}">
                <a16:creationId xmlns:a16="http://schemas.microsoft.com/office/drawing/2014/main" id="{A23C2753-61DD-48B6-9B4E-D060E62943DF}"/>
              </a:ext>
            </a:extLst>
          </p:cNvPr>
          <p:cNvSpPr>
            <a:spLocks noGrp="1"/>
          </p:cNvSpPr>
          <p:nvPr>
            <p:ph type="title"/>
          </p:nvPr>
        </p:nvSpPr>
        <p:spPr/>
        <p:txBody>
          <a:bodyPr/>
          <a:lstStyle>
            <a:lvl1pPr>
              <a:defRPr>
                <a:solidFill>
                  <a:srgbClr val="00539B"/>
                </a:solidFill>
              </a:defRPr>
            </a:lvl1pPr>
          </a:lstStyle>
          <a:p>
            <a:r>
              <a:rPr lang="en-US" dirty="0"/>
              <a:t>Click to edit Master title style</a:t>
            </a:r>
          </a:p>
        </p:txBody>
      </p:sp>
      <p:pic>
        <p:nvPicPr>
          <p:cNvPr id="13" name="Picture 12">
            <a:extLst>
              <a:ext uri="{FF2B5EF4-FFF2-40B4-BE49-F238E27FC236}">
                <a16:creationId xmlns:a16="http://schemas.microsoft.com/office/drawing/2014/main" id="{5241174B-FA49-4044-8089-E996941BA9E5}"/>
              </a:ext>
              <a:ext uri="{C183D7F6-B498-43B3-948B-1728B52AA6E4}">
                <adec:decorative xmlns:adec="http://schemas.microsoft.com/office/drawing/2017/decorative" xmlns="" val="1"/>
              </a:ext>
            </a:extLst>
          </p:cNvPr>
          <p:cNvPicPr>
            <a:picLocks noChangeAspect="1"/>
          </p:cNvPicPr>
          <p:nvPr userDrawn="1"/>
        </p:nvPicPr>
        <p:blipFill>
          <a:blip r:embed="rId4"/>
          <a:stretch>
            <a:fillRect/>
          </a:stretch>
        </p:blipFill>
        <p:spPr>
          <a:xfrm>
            <a:off x="5694543" y="4656256"/>
            <a:ext cx="3242877" cy="347787"/>
          </a:xfrm>
          <a:prstGeom prst="rect">
            <a:avLst/>
          </a:prstGeom>
        </p:spPr>
      </p:pic>
      <p:sp>
        <p:nvSpPr>
          <p:cNvPr id="16" name="Text Placeholder 4">
            <a:extLst>
              <a:ext uri="{FF2B5EF4-FFF2-40B4-BE49-F238E27FC236}">
                <a16:creationId xmlns:a16="http://schemas.microsoft.com/office/drawing/2014/main" id="{5228BF31-A6A1-3B4F-AC83-AD3C98BD7293}"/>
              </a:ext>
            </a:extLst>
          </p:cNvPr>
          <p:cNvSpPr>
            <a:spLocks noGrp="1"/>
          </p:cNvSpPr>
          <p:nvPr>
            <p:ph type="body" sz="quarter" idx="10" hasCustomPrompt="1"/>
          </p:nvPr>
        </p:nvSpPr>
        <p:spPr>
          <a:xfrm>
            <a:off x="963681" y="3899175"/>
            <a:ext cx="1705948" cy="297457"/>
          </a:xfrm>
        </p:spPr>
        <p:txBody>
          <a:bodyPr>
            <a:noAutofit/>
          </a:bodyPr>
          <a:lstStyle>
            <a:lvl1pPr marL="0" indent="0" algn="ctr">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Month ##, ####</a:t>
            </a:r>
          </a:p>
        </p:txBody>
      </p:sp>
      <p:sp>
        <p:nvSpPr>
          <p:cNvPr id="17" name="Text Placeholder 7">
            <a:extLst>
              <a:ext uri="{FF2B5EF4-FFF2-40B4-BE49-F238E27FC236}">
                <a16:creationId xmlns:a16="http://schemas.microsoft.com/office/drawing/2014/main" id="{EAE9D281-4D92-D641-930B-C66DB0A9F4B8}"/>
              </a:ext>
            </a:extLst>
          </p:cNvPr>
          <p:cNvSpPr>
            <a:spLocks noGrp="1"/>
          </p:cNvSpPr>
          <p:nvPr>
            <p:ph type="body" sz="quarter" idx="11" hasCustomPrompt="1"/>
          </p:nvPr>
        </p:nvSpPr>
        <p:spPr>
          <a:xfrm>
            <a:off x="136525" y="4248267"/>
            <a:ext cx="4435475" cy="815975"/>
          </a:xfrm>
        </p:spPr>
        <p:txBody>
          <a:bodyPr>
            <a:noAutofit/>
          </a:bodyPr>
          <a:lstStyle>
            <a:lvl1pPr marL="0" indent="0" algn="l">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algn="l"/>
            <a:r>
              <a:rPr lang="en-US" sz="1400" b="0" dirty="0"/>
              <a:t>Presented by:</a:t>
            </a:r>
          </a:p>
          <a:p>
            <a:pPr algn="l"/>
            <a:r>
              <a:rPr lang="en-US" sz="1400" b="0" dirty="0"/>
              <a:t>Name, credentials</a:t>
            </a:r>
          </a:p>
          <a:p>
            <a:pPr algn="l"/>
            <a:r>
              <a:rPr lang="en-US" sz="1400" b="0" dirty="0"/>
              <a:t>Role</a:t>
            </a:r>
          </a:p>
        </p:txBody>
      </p:sp>
    </p:spTree>
    <p:extLst>
      <p:ext uri="{BB962C8B-B14F-4D97-AF65-F5344CB8AC3E}">
        <p14:creationId xmlns:p14="http://schemas.microsoft.com/office/powerpoint/2010/main" val="304491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692478-6C57-40ED-96A3-195CC527B0A0}"/>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3293269" y="0"/>
            <a:ext cx="5850731" cy="5143500"/>
          </a:xfrm>
          <a:prstGeom prst="rect">
            <a:avLst/>
          </a:prstGeom>
        </p:spPr>
      </p:pic>
      <p:sp>
        <p:nvSpPr>
          <p:cNvPr id="2" name="Title 1">
            <a:extLst>
              <a:ext uri="{FF2B5EF4-FFF2-40B4-BE49-F238E27FC236}">
                <a16:creationId xmlns:a16="http://schemas.microsoft.com/office/drawing/2014/main" id="{CC0D1839-FB86-4FAB-B775-18CFF775DDA1}"/>
              </a:ext>
            </a:extLst>
          </p:cNvPr>
          <p:cNvSpPr>
            <a:spLocks noGrp="1"/>
          </p:cNvSpPr>
          <p:nvPr>
            <p:ph type="title" hasCustomPrompt="1"/>
          </p:nvPr>
        </p:nvSpPr>
        <p:spPr>
          <a:xfrm>
            <a:off x="457197" y="170112"/>
            <a:ext cx="8381998" cy="480162"/>
          </a:xfrm>
        </p:spPr>
        <p:txBody>
          <a:bodyPr/>
          <a:lstStyle>
            <a:lvl1pPr>
              <a:defRPr sz="3600"/>
            </a:lvl1pPr>
          </a:lstStyle>
          <a:p>
            <a:r>
              <a:rPr lang="en-US" dirty="0"/>
              <a:t>Presenter Name</a:t>
            </a:r>
          </a:p>
        </p:txBody>
      </p:sp>
      <p:sp>
        <p:nvSpPr>
          <p:cNvPr id="4" name="Text Placeholder 3">
            <a:extLst>
              <a:ext uri="{FF2B5EF4-FFF2-40B4-BE49-F238E27FC236}">
                <a16:creationId xmlns:a16="http://schemas.microsoft.com/office/drawing/2014/main" id="{04E38095-9417-4F9D-AC09-62739E013AEB}"/>
              </a:ext>
            </a:extLst>
          </p:cNvPr>
          <p:cNvSpPr>
            <a:spLocks noGrp="1"/>
          </p:cNvSpPr>
          <p:nvPr>
            <p:ph type="body" sz="quarter" idx="10" hasCustomPrompt="1"/>
          </p:nvPr>
        </p:nvSpPr>
        <p:spPr>
          <a:xfrm>
            <a:off x="457200" y="820385"/>
            <a:ext cx="4759325" cy="304357"/>
          </a:xfrm>
        </p:spPr>
        <p:txBody>
          <a:bodyPr>
            <a:normAutofit/>
          </a:bodyPr>
          <a:lstStyle>
            <a:lvl1pPr marL="0" indent="0">
              <a:buNone/>
              <a:defRPr sz="1400" b="1" cap="all" baseline="0">
                <a:solidFill>
                  <a:srgbClr val="0076C0"/>
                </a:solidFill>
              </a:defRPr>
            </a:lvl1pPr>
          </a:lstStyle>
          <a:p>
            <a:pPr lvl="0"/>
            <a:r>
              <a:rPr lang="en-US" dirty="0"/>
              <a:t>ROLE</a:t>
            </a:r>
          </a:p>
        </p:txBody>
      </p:sp>
      <p:sp>
        <p:nvSpPr>
          <p:cNvPr id="6" name="Text Placeholder 5">
            <a:extLst>
              <a:ext uri="{FF2B5EF4-FFF2-40B4-BE49-F238E27FC236}">
                <a16:creationId xmlns:a16="http://schemas.microsoft.com/office/drawing/2014/main" id="{B71C391D-8C61-4AD6-A15F-C0972B35A550}"/>
              </a:ext>
            </a:extLst>
          </p:cNvPr>
          <p:cNvSpPr>
            <a:spLocks noGrp="1"/>
          </p:cNvSpPr>
          <p:nvPr>
            <p:ph type="body" sz="quarter" idx="11" hasCustomPrompt="1"/>
          </p:nvPr>
        </p:nvSpPr>
        <p:spPr>
          <a:xfrm>
            <a:off x="457199" y="1137765"/>
            <a:ext cx="4759325" cy="2375736"/>
          </a:xfrm>
        </p:spPr>
        <p:txBody>
          <a:bodyPr>
            <a:normAutofit/>
          </a:bodyPr>
          <a:lstStyle>
            <a:lvl1pPr marL="0" indent="0">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en-US" dirty="0"/>
              <a:t>Bio goes here</a:t>
            </a:r>
          </a:p>
        </p:txBody>
      </p:sp>
      <p:sp>
        <p:nvSpPr>
          <p:cNvPr id="8" name="Text Placeholder 7">
            <a:extLst>
              <a:ext uri="{FF2B5EF4-FFF2-40B4-BE49-F238E27FC236}">
                <a16:creationId xmlns:a16="http://schemas.microsoft.com/office/drawing/2014/main" id="{D7D5F1C0-5025-40FD-87E1-7E45FCE3196A}"/>
              </a:ext>
            </a:extLst>
          </p:cNvPr>
          <p:cNvSpPr>
            <a:spLocks noGrp="1"/>
          </p:cNvSpPr>
          <p:nvPr>
            <p:ph type="body" sz="quarter" idx="12" hasCustomPrompt="1"/>
          </p:nvPr>
        </p:nvSpPr>
        <p:spPr>
          <a:xfrm>
            <a:off x="457198" y="3616385"/>
            <a:ext cx="4759325" cy="638175"/>
          </a:xfrm>
        </p:spPr>
        <p:txBody>
          <a:bodyPr>
            <a:normAutofit/>
          </a:bodyPr>
          <a:lstStyle>
            <a:lvl1pPr marL="0" indent="0">
              <a:buNone/>
              <a:defRPr sz="1200" b="1">
                <a:solidFill>
                  <a:srgbClr val="0076C0"/>
                </a:solidFill>
              </a:defRPr>
            </a:lvl1pPr>
          </a:lstStyle>
          <a:p>
            <a:pPr lvl="0"/>
            <a:r>
              <a:rPr lang="en-US" dirty="0"/>
              <a:t>Quote/hobbies/about you</a:t>
            </a:r>
          </a:p>
        </p:txBody>
      </p:sp>
      <p:pic>
        <p:nvPicPr>
          <p:cNvPr id="11" name="Picture 10">
            <a:extLst>
              <a:ext uri="{FF2B5EF4-FFF2-40B4-BE49-F238E27FC236}">
                <a16:creationId xmlns:a16="http://schemas.microsoft.com/office/drawing/2014/main" id="{2FD0535A-88CA-4EF1-915B-BB3B898DC31D}"/>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rot="5400000">
            <a:off x="-2508848" y="2312622"/>
            <a:ext cx="5705475" cy="287086"/>
          </a:xfrm>
          <a:prstGeom prst="rect">
            <a:avLst/>
          </a:prstGeom>
        </p:spPr>
      </p:pic>
      <p:sp>
        <p:nvSpPr>
          <p:cNvPr id="14" name="Picture Placeholder 13" descr="Photograph of the presenter">
            <a:extLst>
              <a:ext uri="{FF2B5EF4-FFF2-40B4-BE49-F238E27FC236}">
                <a16:creationId xmlns:a16="http://schemas.microsoft.com/office/drawing/2014/main" id="{C70D20AA-A6F5-4625-BE02-A44920461326}"/>
              </a:ext>
            </a:extLst>
          </p:cNvPr>
          <p:cNvSpPr>
            <a:spLocks noGrp="1"/>
          </p:cNvSpPr>
          <p:nvPr>
            <p:ph type="pic" sz="quarter" idx="14"/>
          </p:nvPr>
        </p:nvSpPr>
        <p:spPr>
          <a:xfrm>
            <a:off x="5982438" y="1144126"/>
            <a:ext cx="2090738" cy="2855247"/>
          </a:xfrm>
          <a:effectLst>
            <a:outerShdw blurRad="292100" dist="139700" dir="2700000" algn="tl" rotWithShape="0">
              <a:prstClr val="black">
                <a:alpha val="65000"/>
              </a:prstClr>
            </a:outerShdw>
          </a:effectLst>
        </p:spPr>
        <p:txBody>
          <a:bodyPr/>
          <a:lstStyle/>
          <a:p>
            <a:endParaRPr lang="en-US" dirty="0"/>
          </a:p>
        </p:txBody>
      </p:sp>
      <p:sp>
        <p:nvSpPr>
          <p:cNvPr id="17" name="Content Placeholder 16">
            <a:extLst>
              <a:ext uri="{FF2B5EF4-FFF2-40B4-BE49-F238E27FC236}">
                <a16:creationId xmlns:a16="http://schemas.microsoft.com/office/drawing/2014/main" id="{6AF56672-DFE3-482A-B739-5A30F79CB077}"/>
              </a:ext>
            </a:extLst>
          </p:cNvPr>
          <p:cNvSpPr>
            <a:spLocks noGrp="1"/>
          </p:cNvSpPr>
          <p:nvPr>
            <p:ph sz="quarter" idx="15" hasCustomPrompt="1"/>
          </p:nvPr>
        </p:nvSpPr>
        <p:spPr>
          <a:xfrm>
            <a:off x="457197" y="4313541"/>
            <a:ext cx="4759325" cy="727075"/>
          </a:xfrm>
        </p:spPr>
        <p:txBody>
          <a:bodyPr>
            <a:normAutofit/>
          </a:bodyPr>
          <a:lstStyle>
            <a:lvl1pPr marL="0" indent="0">
              <a:spcBef>
                <a:spcPts val="0"/>
              </a:spcBef>
              <a:buNone/>
              <a:defRPr sz="1600" b="1">
                <a:solidFill>
                  <a:srgbClr val="0076C0"/>
                </a:solidFill>
              </a:defRPr>
            </a:lvl1pPr>
          </a:lstStyle>
          <a:p>
            <a:pPr lvl="0"/>
            <a:r>
              <a:rPr lang="en-US" dirty="0"/>
              <a:t>Contact:</a:t>
            </a:r>
          </a:p>
          <a:p>
            <a:pPr lvl="0"/>
            <a:r>
              <a:rPr lang="en-US" dirty="0"/>
              <a:t>name@AlliantQuality.org</a:t>
            </a:r>
          </a:p>
        </p:txBody>
      </p:sp>
    </p:spTree>
    <p:extLst>
      <p:ext uri="{BB962C8B-B14F-4D97-AF65-F5344CB8AC3E}">
        <p14:creationId xmlns:p14="http://schemas.microsoft.com/office/powerpoint/2010/main" val="335912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Bio_for right facing pix">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692478-6C57-40ED-96A3-195CC527B0A0}"/>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flipH="1">
            <a:off x="-1" y="0"/>
            <a:ext cx="5852160" cy="5143500"/>
          </a:xfrm>
          <a:prstGeom prst="rect">
            <a:avLst/>
          </a:prstGeom>
        </p:spPr>
      </p:pic>
      <p:sp>
        <p:nvSpPr>
          <p:cNvPr id="2" name="Title 1">
            <a:extLst>
              <a:ext uri="{FF2B5EF4-FFF2-40B4-BE49-F238E27FC236}">
                <a16:creationId xmlns:a16="http://schemas.microsoft.com/office/drawing/2014/main" id="{CC0D1839-FB86-4FAB-B775-18CFF775DDA1}"/>
              </a:ext>
            </a:extLst>
          </p:cNvPr>
          <p:cNvSpPr>
            <a:spLocks noGrp="1"/>
          </p:cNvSpPr>
          <p:nvPr>
            <p:ph type="title" hasCustomPrompt="1"/>
          </p:nvPr>
        </p:nvSpPr>
        <p:spPr>
          <a:xfrm>
            <a:off x="381001" y="167602"/>
            <a:ext cx="8381998" cy="480162"/>
          </a:xfrm>
        </p:spPr>
        <p:txBody>
          <a:bodyPr/>
          <a:lstStyle>
            <a:lvl1pPr algn="r">
              <a:defRPr sz="3600"/>
            </a:lvl1pPr>
          </a:lstStyle>
          <a:p>
            <a:r>
              <a:rPr lang="en-US" dirty="0"/>
              <a:t>Presenter Name</a:t>
            </a:r>
          </a:p>
        </p:txBody>
      </p:sp>
      <p:sp>
        <p:nvSpPr>
          <p:cNvPr id="4" name="Text Placeholder 3">
            <a:extLst>
              <a:ext uri="{FF2B5EF4-FFF2-40B4-BE49-F238E27FC236}">
                <a16:creationId xmlns:a16="http://schemas.microsoft.com/office/drawing/2014/main" id="{04E38095-9417-4F9D-AC09-62739E013AEB}"/>
              </a:ext>
            </a:extLst>
          </p:cNvPr>
          <p:cNvSpPr>
            <a:spLocks noGrp="1"/>
          </p:cNvSpPr>
          <p:nvPr>
            <p:ph type="body" sz="quarter" idx="10" hasCustomPrompt="1"/>
          </p:nvPr>
        </p:nvSpPr>
        <p:spPr>
          <a:xfrm>
            <a:off x="3992889" y="820385"/>
            <a:ext cx="4759325" cy="304357"/>
          </a:xfrm>
        </p:spPr>
        <p:txBody>
          <a:bodyPr>
            <a:normAutofit/>
          </a:bodyPr>
          <a:lstStyle>
            <a:lvl1pPr marL="0" indent="0">
              <a:buNone/>
              <a:defRPr sz="1400" b="1" cap="all" baseline="0">
                <a:solidFill>
                  <a:srgbClr val="0076C0"/>
                </a:solidFill>
              </a:defRPr>
            </a:lvl1pPr>
          </a:lstStyle>
          <a:p>
            <a:pPr lvl="0"/>
            <a:r>
              <a:rPr lang="en-US" dirty="0"/>
              <a:t>ROLE</a:t>
            </a:r>
          </a:p>
        </p:txBody>
      </p:sp>
      <p:sp>
        <p:nvSpPr>
          <p:cNvPr id="6" name="Text Placeholder 5">
            <a:extLst>
              <a:ext uri="{FF2B5EF4-FFF2-40B4-BE49-F238E27FC236}">
                <a16:creationId xmlns:a16="http://schemas.microsoft.com/office/drawing/2014/main" id="{B71C391D-8C61-4AD6-A15F-C0972B35A550}"/>
              </a:ext>
            </a:extLst>
          </p:cNvPr>
          <p:cNvSpPr>
            <a:spLocks noGrp="1"/>
          </p:cNvSpPr>
          <p:nvPr>
            <p:ph type="body" sz="quarter" idx="11" hasCustomPrompt="1"/>
          </p:nvPr>
        </p:nvSpPr>
        <p:spPr>
          <a:xfrm>
            <a:off x="3992888" y="1137765"/>
            <a:ext cx="4759325" cy="2375736"/>
          </a:xfrm>
        </p:spPr>
        <p:txBody>
          <a:bodyPr>
            <a:normAutofit/>
          </a:bodyPr>
          <a:lstStyle>
            <a:lvl1pPr marL="0" indent="0">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en-US" dirty="0"/>
              <a:t>Bio goes here</a:t>
            </a:r>
          </a:p>
        </p:txBody>
      </p:sp>
      <p:sp>
        <p:nvSpPr>
          <p:cNvPr id="8" name="Text Placeholder 7">
            <a:extLst>
              <a:ext uri="{FF2B5EF4-FFF2-40B4-BE49-F238E27FC236}">
                <a16:creationId xmlns:a16="http://schemas.microsoft.com/office/drawing/2014/main" id="{D7D5F1C0-5025-40FD-87E1-7E45FCE3196A}"/>
              </a:ext>
            </a:extLst>
          </p:cNvPr>
          <p:cNvSpPr>
            <a:spLocks noGrp="1"/>
          </p:cNvSpPr>
          <p:nvPr>
            <p:ph type="body" sz="quarter" idx="12" hasCustomPrompt="1"/>
          </p:nvPr>
        </p:nvSpPr>
        <p:spPr>
          <a:xfrm>
            <a:off x="3992887" y="3616385"/>
            <a:ext cx="4759325" cy="638175"/>
          </a:xfrm>
        </p:spPr>
        <p:txBody>
          <a:bodyPr>
            <a:normAutofit/>
          </a:bodyPr>
          <a:lstStyle>
            <a:lvl1pPr marL="0" indent="0">
              <a:buNone/>
              <a:defRPr sz="1200" b="1">
                <a:solidFill>
                  <a:srgbClr val="0076C0"/>
                </a:solidFill>
              </a:defRPr>
            </a:lvl1pPr>
          </a:lstStyle>
          <a:p>
            <a:pPr lvl="0"/>
            <a:r>
              <a:rPr lang="en-US" dirty="0"/>
              <a:t>Quote/hobbies/about you</a:t>
            </a:r>
          </a:p>
        </p:txBody>
      </p:sp>
      <p:pic>
        <p:nvPicPr>
          <p:cNvPr id="11" name="Picture 10">
            <a:extLst>
              <a:ext uri="{FF2B5EF4-FFF2-40B4-BE49-F238E27FC236}">
                <a16:creationId xmlns:a16="http://schemas.microsoft.com/office/drawing/2014/main" id="{2FD0535A-88CA-4EF1-915B-BB3B898DC31D}"/>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rot="5400000">
            <a:off x="5986459" y="2312725"/>
            <a:ext cx="5705475" cy="287086"/>
          </a:xfrm>
          <a:prstGeom prst="rect">
            <a:avLst/>
          </a:prstGeom>
        </p:spPr>
      </p:pic>
      <p:sp>
        <p:nvSpPr>
          <p:cNvPr id="14" name="Picture Placeholder 13" descr="Photograph of the presenter">
            <a:extLst>
              <a:ext uri="{FF2B5EF4-FFF2-40B4-BE49-F238E27FC236}">
                <a16:creationId xmlns:a16="http://schemas.microsoft.com/office/drawing/2014/main" id="{C70D20AA-A6F5-4625-BE02-A44920461326}"/>
              </a:ext>
            </a:extLst>
          </p:cNvPr>
          <p:cNvSpPr>
            <a:spLocks noGrp="1"/>
          </p:cNvSpPr>
          <p:nvPr>
            <p:ph type="pic" sz="quarter" idx="14"/>
          </p:nvPr>
        </p:nvSpPr>
        <p:spPr>
          <a:xfrm>
            <a:off x="1044673" y="1144126"/>
            <a:ext cx="2090738" cy="2855247"/>
          </a:xfrm>
          <a:effectLst>
            <a:outerShdw blurRad="292100" dist="139700" dir="2700000" algn="tl" rotWithShape="0">
              <a:prstClr val="black">
                <a:alpha val="65000"/>
              </a:prstClr>
            </a:outerShdw>
          </a:effectLst>
        </p:spPr>
        <p:txBody>
          <a:bodyPr/>
          <a:lstStyle/>
          <a:p>
            <a:r>
              <a:rPr lang="en-US"/>
              <a:t>Click icon to add picture</a:t>
            </a:r>
            <a:endParaRPr lang="en-US" dirty="0"/>
          </a:p>
        </p:txBody>
      </p:sp>
      <p:sp>
        <p:nvSpPr>
          <p:cNvPr id="17" name="Content Placeholder 16">
            <a:extLst>
              <a:ext uri="{FF2B5EF4-FFF2-40B4-BE49-F238E27FC236}">
                <a16:creationId xmlns:a16="http://schemas.microsoft.com/office/drawing/2014/main" id="{6AF56672-DFE3-482A-B739-5A30F79CB077}"/>
              </a:ext>
            </a:extLst>
          </p:cNvPr>
          <p:cNvSpPr>
            <a:spLocks noGrp="1"/>
          </p:cNvSpPr>
          <p:nvPr>
            <p:ph sz="quarter" idx="15" hasCustomPrompt="1"/>
          </p:nvPr>
        </p:nvSpPr>
        <p:spPr>
          <a:xfrm>
            <a:off x="3992886" y="4313541"/>
            <a:ext cx="4759325" cy="727075"/>
          </a:xfrm>
        </p:spPr>
        <p:txBody>
          <a:bodyPr>
            <a:normAutofit/>
          </a:bodyPr>
          <a:lstStyle>
            <a:lvl1pPr marL="0" indent="0" algn="r">
              <a:spcBef>
                <a:spcPts val="0"/>
              </a:spcBef>
              <a:buNone/>
              <a:defRPr sz="1600" b="1">
                <a:solidFill>
                  <a:srgbClr val="0076C0"/>
                </a:solidFill>
              </a:defRPr>
            </a:lvl1pPr>
          </a:lstStyle>
          <a:p>
            <a:pPr lvl="0"/>
            <a:r>
              <a:rPr lang="en-US" dirty="0"/>
              <a:t>Contact:</a:t>
            </a:r>
          </a:p>
          <a:p>
            <a:pPr lvl="0"/>
            <a:r>
              <a:rPr lang="en-US" dirty="0"/>
              <a:t>name@AlliantQuality.org</a:t>
            </a:r>
          </a:p>
        </p:txBody>
      </p:sp>
    </p:spTree>
    <p:extLst>
      <p:ext uri="{BB962C8B-B14F-4D97-AF65-F5344CB8AC3E}">
        <p14:creationId xmlns:p14="http://schemas.microsoft.com/office/powerpoint/2010/main" val="336014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rsonal Connections_surv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5F1569-8AA2-4573-BAD6-645B5FCA2BC6}"/>
              </a:ext>
              <a:ext uri="{C183D7F6-B498-43B3-948B-1728B52AA6E4}">
                <adec:decorative xmlns:adec="http://schemas.microsoft.com/office/drawing/2017/decorative" xmlns="" val="1"/>
              </a:ext>
            </a:extLst>
          </p:cNvPr>
          <p:cNvSpPr/>
          <p:nvPr userDrawn="1"/>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992D32AB-47D8-44E7-BDD8-45F1EA01D4B2}"/>
              </a:ext>
            </a:extLst>
          </p:cNvPr>
          <p:cNvSpPr>
            <a:spLocks noGrp="1"/>
          </p:cNvSpPr>
          <p:nvPr>
            <p:ph idx="1"/>
          </p:nvPr>
        </p:nvSpPr>
        <p:spPr>
          <a:xfrm>
            <a:off x="444540" y="3811270"/>
            <a:ext cx="8229600" cy="845638"/>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801DD7E-BE82-4500-8916-A0B85091FA45}"/>
              </a:ext>
              <a:ext uri="{C183D7F6-B498-43B3-948B-1728B52AA6E4}">
                <adec:decorative xmlns:adec="http://schemas.microsoft.com/office/drawing/2017/decorative" xmlns="" val="1"/>
              </a:ext>
            </a:extLst>
          </p:cNvPr>
          <p:cNvSpPr/>
          <p:nvPr userDrawn="1"/>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6EAEB1-EC04-4EF4-8C04-D5506676D6B9}"/>
              </a:ext>
              <a:ext uri="{C183D7F6-B498-43B3-948B-1728B52AA6E4}">
                <adec:decorative xmlns:adec="http://schemas.microsoft.com/office/drawing/2017/decorative" xmlns="" val="1"/>
              </a:ext>
            </a:extLst>
          </p:cNvPr>
          <p:cNvSpPr/>
          <p:nvPr userDrawn="1"/>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AB98C30E-25F2-43FE-85ED-FAD18CF7E7EF}"/>
              </a:ext>
            </a:extLst>
          </p:cNvPr>
          <p:cNvSpPr txBox="1">
            <a:spLocks/>
          </p:cNvSpPr>
          <p:nvPr userDrawn="1"/>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pic>
        <p:nvPicPr>
          <p:cNvPr id="13" name="Picture 12" descr="Multicolored thread connecting pins on a board">
            <a:extLst>
              <a:ext uri="{FF2B5EF4-FFF2-40B4-BE49-F238E27FC236}">
                <a16:creationId xmlns:a16="http://schemas.microsoft.com/office/drawing/2014/main" id="{345A0BEB-E91F-4555-A279-A11B582C758F}"/>
              </a:ext>
            </a:extLst>
          </p:cNvPr>
          <p:cNvPicPr>
            <a:picLocks noChangeAspect="1"/>
          </p:cNvPicPr>
          <p:nvPr userDrawn="1"/>
        </p:nvPicPr>
        <p:blipFill>
          <a:blip r:embed="rId2"/>
          <a:stretch>
            <a:fillRect/>
          </a:stretch>
        </p:blipFill>
        <p:spPr>
          <a:xfrm>
            <a:off x="1589363" y="1323158"/>
            <a:ext cx="5321808" cy="2377074"/>
          </a:xfrm>
          <a:prstGeom prst="rect">
            <a:avLst/>
          </a:prstGeom>
          <a:effectLst>
            <a:softEdge rad="63500"/>
          </a:effectLst>
        </p:spPr>
      </p:pic>
      <p:sp>
        <p:nvSpPr>
          <p:cNvPr id="14" name="TextBox 13">
            <a:extLst>
              <a:ext uri="{FF2B5EF4-FFF2-40B4-BE49-F238E27FC236}">
                <a16:creationId xmlns:a16="http://schemas.microsoft.com/office/drawing/2014/main" id="{D2D9285B-ACDD-47BE-BB62-93AB78930C0E}"/>
              </a:ext>
            </a:extLst>
          </p:cNvPr>
          <p:cNvSpPr txBox="1"/>
          <p:nvPr userDrawn="1"/>
        </p:nvSpPr>
        <p:spPr>
          <a:xfrm>
            <a:off x="444540" y="641662"/>
            <a:ext cx="7598794" cy="584775"/>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00539B"/>
                </a:solidFill>
                <a:effectLst/>
                <a:uLnTx/>
                <a:uFillTx/>
                <a:latin typeface="+mn-lt"/>
                <a:ea typeface="+mj-ea"/>
                <a:cs typeface="+mj-cs"/>
              </a:rPr>
              <a:t>Personal Connections</a:t>
            </a:r>
            <a:endParaRPr lang="en-US" dirty="0"/>
          </a:p>
        </p:txBody>
      </p:sp>
    </p:spTree>
    <p:extLst>
      <p:ext uri="{BB962C8B-B14F-4D97-AF65-F5344CB8AC3E}">
        <p14:creationId xmlns:p14="http://schemas.microsoft.com/office/powerpoint/2010/main" val="133598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Line Title &amp; 5 Bullet Level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72307"/>
            <a:ext cx="8216939" cy="481013"/>
          </a:xfrm>
        </p:spPr>
        <p:txBody>
          <a:bodyPr anchor="t">
            <a:noAutofit/>
          </a:bodyPr>
          <a:lstStyle>
            <a:lvl1pPr algn="l">
              <a:defRPr sz="3200" b="1">
                <a:solidFill>
                  <a:srgbClr val="00539B"/>
                </a:solidFill>
              </a:defRPr>
            </a:lvl1pPr>
          </a:lstStyle>
          <a:p>
            <a:r>
              <a:rPr lang="en-US" dirty="0"/>
              <a:t>Click to edit Master title style</a:t>
            </a:r>
          </a:p>
        </p:txBody>
      </p:sp>
      <p:sp>
        <p:nvSpPr>
          <p:cNvPr id="3" name="Content Placeholder 2"/>
          <p:cNvSpPr>
            <a:spLocks noGrp="1"/>
          </p:cNvSpPr>
          <p:nvPr>
            <p:ph idx="1"/>
          </p:nvPr>
        </p:nvSpPr>
        <p:spPr>
          <a:xfrm>
            <a:off x="444540" y="1323158"/>
            <a:ext cx="8229600" cy="3333750"/>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Tree>
    <p:extLst>
      <p:ext uri="{BB962C8B-B14F-4D97-AF65-F5344CB8AC3E}">
        <p14:creationId xmlns:p14="http://schemas.microsoft.com/office/powerpoint/2010/main" val="402652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Line Title &amp; 2 text boxe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72307"/>
            <a:ext cx="8216939" cy="481013"/>
          </a:xfrm>
        </p:spPr>
        <p:txBody>
          <a:bodyPr anchor="t">
            <a:noAutofit/>
          </a:bodyPr>
          <a:lstStyle>
            <a:lvl1pPr algn="l">
              <a:defRPr sz="3200" b="1">
                <a:solidFill>
                  <a:srgbClr val="00539B"/>
                </a:solidFill>
              </a:defRPr>
            </a:lvl1pPr>
          </a:lstStyle>
          <a:p>
            <a:r>
              <a:rPr lang="en-US" dirty="0"/>
              <a:t>Click to edit Master title style</a:t>
            </a:r>
          </a:p>
        </p:txBody>
      </p:sp>
      <p:sp>
        <p:nvSpPr>
          <p:cNvPr id="3" name="Content Placeholder 2"/>
          <p:cNvSpPr>
            <a:spLocks noGrp="1"/>
          </p:cNvSpPr>
          <p:nvPr>
            <p:ph idx="1"/>
          </p:nvPr>
        </p:nvSpPr>
        <p:spPr>
          <a:xfrm>
            <a:off x="444540" y="1323158"/>
            <a:ext cx="3769651" cy="3333750"/>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
        <p:nvSpPr>
          <p:cNvPr id="13" name="Content Placeholder 2">
            <a:extLst>
              <a:ext uri="{FF2B5EF4-FFF2-40B4-BE49-F238E27FC236}">
                <a16:creationId xmlns:a16="http://schemas.microsoft.com/office/drawing/2014/main" id="{FF34FC64-80A7-400C-A18F-FE84BD1B6BF9}"/>
              </a:ext>
            </a:extLst>
          </p:cNvPr>
          <p:cNvSpPr>
            <a:spLocks noGrp="1"/>
          </p:cNvSpPr>
          <p:nvPr>
            <p:ph idx="10"/>
          </p:nvPr>
        </p:nvSpPr>
        <p:spPr>
          <a:xfrm>
            <a:off x="4914687" y="1323158"/>
            <a:ext cx="3769651" cy="3333750"/>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16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Line Title, text, multiple graphic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72307"/>
            <a:ext cx="8216939" cy="481013"/>
          </a:xfrm>
        </p:spPr>
        <p:txBody>
          <a:bodyPr anchor="t">
            <a:noAutofit/>
          </a:bodyPr>
          <a:lstStyle>
            <a:lvl1pPr algn="l">
              <a:defRPr sz="3200" b="1">
                <a:solidFill>
                  <a:srgbClr val="00539B"/>
                </a:solidFill>
              </a:defRPr>
            </a:lvl1pPr>
          </a:lstStyle>
          <a:p>
            <a:r>
              <a:rPr lang="en-US" dirty="0"/>
              <a:t>Click to edit Master title style</a:t>
            </a:r>
          </a:p>
        </p:txBody>
      </p:sp>
      <p:sp>
        <p:nvSpPr>
          <p:cNvPr id="3" name="Content Placeholder 2"/>
          <p:cNvSpPr>
            <a:spLocks noGrp="1"/>
          </p:cNvSpPr>
          <p:nvPr>
            <p:ph idx="1"/>
          </p:nvPr>
        </p:nvSpPr>
        <p:spPr>
          <a:xfrm>
            <a:off x="444540" y="1323158"/>
            <a:ext cx="3769651" cy="3333750"/>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
        <p:nvSpPr>
          <p:cNvPr id="6" name="Content Placeholder 5">
            <a:extLst>
              <a:ext uri="{FF2B5EF4-FFF2-40B4-BE49-F238E27FC236}">
                <a16:creationId xmlns:a16="http://schemas.microsoft.com/office/drawing/2014/main" id="{2BC82944-410A-4A6F-8076-2C9101428264}"/>
              </a:ext>
            </a:extLst>
          </p:cNvPr>
          <p:cNvSpPr>
            <a:spLocks noGrp="1"/>
          </p:cNvSpPr>
          <p:nvPr>
            <p:ph sz="quarter" idx="10"/>
          </p:nvPr>
        </p:nvSpPr>
        <p:spPr>
          <a:xfrm>
            <a:off x="4572000" y="1322388"/>
            <a:ext cx="1739900" cy="3333750"/>
          </a:xfrm>
        </p:spPr>
        <p:txBody>
          <a:bodyPr/>
          <a:lstStyle/>
          <a:p>
            <a:pPr lvl="0"/>
            <a:r>
              <a:rPr lang="en-US" dirty="0"/>
              <a:t>Click to edit Master text styles</a:t>
            </a:r>
          </a:p>
        </p:txBody>
      </p:sp>
      <p:sp>
        <p:nvSpPr>
          <p:cNvPr id="9" name="Picture Placeholder 8">
            <a:extLst>
              <a:ext uri="{FF2B5EF4-FFF2-40B4-BE49-F238E27FC236}">
                <a16:creationId xmlns:a16="http://schemas.microsoft.com/office/drawing/2014/main" id="{79C9799A-4045-4616-92B8-DD699D323491}"/>
              </a:ext>
            </a:extLst>
          </p:cNvPr>
          <p:cNvSpPr>
            <a:spLocks noGrp="1"/>
          </p:cNvSpPr>
          <p:nvPr>
            <p:ph type="pic" sz="quarter" idx="11"/>
          </p:nvPr>
        </p:nvSpPr>
        <p:spPr>
          <a:xfrm>
            <a:off x="6527800" y="1322388"/>
            <a:ext cx="2171700" cy="1382712"/>
          </a:xfrm>
        </p:spPr>
        <p:txBody>
          <a:bodyPr/>
          <a:lstStyle/>
          <a:p>
            <a:endParaRPr lang="en-US"/>
          </a:p>
        </p:txBody>
      </p:sp>
      <p:sp>
        <p:nvSpPr>
          <p:cNvPr id="11" name="Picture Placeholder 10">
            <a:extLst>
              <a:ext uri="{FF2B5EF4-FFF2-40B4-BE49-F238E27FC236}">
                <a16:creationId xmlns:a16="http://schemas.microsoft.com/office/drawing/2014/main" id="{43B0D09B-FE4F-454F-B0AE-DD9C3837D5DC}"/>
              </a:ext>
            </a:extLst>
          </p:cNvPr>
          <p:cNvSpPr>
            <a:spLocks noGrp="1"/>
          </p:cNvSpPr>
          <p:nvPr>
            <p:ph type="pic" sz="quarter" idx="12"/>
          </p:nvPr>
        </p:nvSpPr>
        <p:spPr>
          <a:xfrm>
            <a:off x="6527800" y="2976563"/>
            <a:ext cx="2171700" cy="1835150"/>
          </a:xfrm>
        </p:spPr>
        <p:txBody>
          <a:bodyPr/>
          <a:lstStyle/>
          <a:p>
            <a:endParaRPr lang="en-US"/>
          </a:p>
        </p:txBody>
      </p:sp>
      <p:sp>
        <p:nvSpPr>
          <p:cNvPr id="16" name="Picture Placeholder 15">
            <a:extLst>
              <a:ext uri="{FF2B5EF4-FFF2-40B4-BE49-F238E27FC236}">
                <a16:creationId xmlns:a16="http://schemas.microsoft.com/office/drawing/2014/main" id="{7DB9D8F1-489E-47A1-A78F-80510330EC7E}"/>
              </a:ext>
            </a:extLst>
          </p:cNvPr>
          <p:cNvSpPr>
            <a:spLocks noGrp="1"/>
          </p:cNvSpPr>
          <p:nvPr>
            <p:ph type="pic" sz="quarter" idx="13"/>
          </p:nvPr>
        </p:nvSpPr>
        <p:spPr>
          <a:xfrm>
            <a:off x="2770453" y="3355751"/>
            <a:ext cx="2439987" cy="1493837"/>
          </a:xfrm>
        </p:spPr>
        <p:txBody>
          <a:bodyPr/>
          <a:lstStyle/>
          <a:p>
            <a:endParaRPr lang="en-US"/>
          </a:p>
        </p:txBody>
      </p:sp>
    </p:spTree>
    <p:extLst>
      <p:ext uri="{BB962C8B-B14F-4D97-AF65-F5344CB8AC3E}">
        <p14:creationId xmlns:p14="http://schemas.microsoft.com/office/powerpoint/2010/main" val="399312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Line Title, subtitle &amp; 2 text boxe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4540" y="1564406"/>
            <a:ext cx="3769651" cy="3092501"/>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
        <p:nvSpPr>
          <p:cNvPr id="17" name="Date Placeholder 3">
            <a:extLst>
              <a:ext uri="{FF2B5EF4-FFF2-40B4-BE49-F238E27FC236}">
                <a16:creationId xmlns:a16="http://schemas.microsoft.com/office/drawing/2014/main" id="{8A0B3C3F-9ADD-46A7-B113-05FCAE83F51E}"/>
              </a:ext>
            </a:extLst>
          </p:cNvPr>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b="1" dirty="0">
              <a:solidFill>
                <a:schemeClr val="tx1"/>
              </a:solidFill>
            </a:endParaRPr>
          </a:p>
        </p:txBody>
      </p:sp>
      <p:sp>
        <p:nvSpPr>
          <p:cNvPr id="13" name="Content Placeholder 2">
            <a:extLst>
              <a:ext uri="{FF2B5EF4-FFF2-40B4-BE49-F238E27FC236}">
                <a16:creationId xmlns:a16="http://schemas.microsoft.com/office/drawing/2014/main" id="{FF34FC64-80A7-400C-A18F-FE84BD1B6BF9}"/>
              </a:ext>
            </a:extLst>
          </p:cNvPr>
          <p:cNvSpPr>
            <a:spLocks noGrp="1"/>
          </p:cNvSpPr>
          <p:nvPr>
            <p:ph idx="10"/>
          </p:nvPr>
        </p:nvSpPr>
        <p:spPr>
          <a:xfrm>
            <a:off x="4914687" y="1564406"/>
            <a:ext cx="3769651" cy="3092502"/>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59D19315-6AB6-45E7-81AB-E5ACC70A30DE}"/>
              </a:ext>
            </a:extLst>
          </p:cNvPr>
          <p:cNvSpPr>
            <a:spLocks noGrp="1"/>
          </p:cNvSpPr>
          <p:nvPr>
            <p:ph type="title"/>
          </p:nvPr>
        </p:nvSpPr>
        <p:spPr>
          <a:xfrm>
            <a:off x="457200" y="526888"/>
            <a:ext cx="6843251" cy="480162"/>
          </a:xfrm>
        </p:spPr>
        <p:txBody>
          <a:bodyPr/>
          <a:lstStyle>
            <a:lvl1pPr>
              <a:defRPr>
                <a:solidFill>
                  <a:srgbClr val="00539B"/>
                </a:solidFill>
              </a:defRPr>
            </a:lvl1pPr>
          </a:lstStyle>
          <a:p>
            <a:r>
              <a:rPr lang="en-US" dirty="0"/>
              <a:t>Click to edit Master title style</a:t>
            </a:r>
          </a:p>
        </p:txBody>
      </p:sp>
      <p:sp>
        <p:nvSpPr>
          <p:cNvPr id="22" name="Text Placeholder 21">
            <a:extLst>
              <a:ext uri="{FF2B5EF4-FFF2-40B4-BE49-F238E27FC236}">
                <a16:creationId xmlns:a16="http://schemas.microsoft.com/office/drawing/2014/main" id="{50B2ACB8-4601-4B0E-9A79-A1C151E31AFB}"/>
              </a:ext>
            </a:extLst>
          </p:cNvPr>
          <p:cNvSpPr>
            <a:spLocks noGrp="1"/>
          </p:cNvSpPr>
          <p:nvPr>
            <p:ph type="body" sz="quarter" idx="11"/>
          </p:nvPr>
        </p:nvSpPr>
        <p:spPr>
          <a:xfrm>
            <a:off x="457200" y="1066220"/>
            <a:ext cx="8242300" cy="453224"/>
          </a:xfrm>
        </p:spPr>
        <p:txBody>
          <a:bodyPr>
            <a:normAutofit/>
          </a:bodyPr>
          <a:lstStyle>
            <a:lvl1pPr marL="0" indent="0">
              <a:buNone/>
              <a:defRPr sz="2400">
                <a:solidFill>
                  <a:srgbClr val="00539B"/>
                </a:solidFill>
              </a:defRPr>
            </a:lvl1pPr>
            <a:lvl2pPr marL="457200" indent="0">
              <a:buNone/>
              <a:defRPr sz="2800">
                <a:solidFill>
                  <a:srgbClr val="A38C64"/>
                </a:solidFill>
              </a:defRPr>
            </a:lvl2pPr>
          </a:lstStyle>
          <a:p>
            <a:pPr lvl="0"/>
            <a:r>
              <a:rPr lang="en-US" dirty="0"/>
              <a:t>Click to edit Master text styles</a:t>
            </a:r>
          </a:p>
        </p:txBody>
      </p:sp>
    </p:spTree>
    <p:extLst>
      <p:ext uri="{BB962C8B-B14F-4D97-AF65-F5344CB8AC3E}">
        <p14:creationId xmlns:p14="http://schemas.microsoft.com/office/powerpoint/2010/main" val="47673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438150"/>
            <a:ext cx="7586133" cy="48016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136650"/>
            <a:ext cx="8229600" cy="35258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6088388"/>
      </p:ext>
    </p:extLst>
  </p:cSld>
  <p:clrMap bg1="lt1" tx1="dk1" bg2="lt2" tx2="dk2" accent1="accent1" accent2="accent2" accent3="accent3" accent4="accent4" accent5="accent5" accent6="accent6" hlink="hlink" folHlink="folHlink"/>
  <p:sldLayoutIdLst>
    <p:sldLayoutId id="2147483702" r:id="rId1"/>
    <p:sldLayoutId id="2147483714" r:id="rId2"/>
    <p:sldLayoutId id="2147483724" r:id="rId3"/>
    <p:sldLayoutId id="2147483731" r:id="rId4"/>
    <p:sldLayoutId id="2147483726" r:id="rId5"/>
    <p:sldLayoutId id="2147483703" r:id="rId6"/>
    <p:sldLayoutId id="2147483711" r:id="rId7"/>
    <p:sldLayoutId id="2147483725" r:id="rId8"/>
    <p:sldLayoutId id="2147483712" r:id="rId9"/>
    <p:sldLayoutId id="2147483707" r:id="rId10"/>
    <p:sldLayoutId id="2147483713" r:id="rId11"/>
    <p:sldLayoutId id="2147483710" r:id="rId12"/>
    <p:sldLayoutId id="2147483727" r:id="rId13"/>
    <p:sldLayoutId id="2147483709" r:id="rId14"/>
    <p:sldLayoutId id="2147483730" r:id="rId15"/>
  </p:sldLayoutIdLst>
  <p:hf hdr="0" ftr="0"/>
  <p:txStyles>
    <p:titleStyle>
      <a:lvl1pPr algn="l" defTabSz="457200" rtl="0" eaLnBrk="1" latinLnBrk="0" hangingPunct="1">
        <a:spcBef>
          <a:spcPct val="0"/>
        </a:spcBef>
        <a:buNone/>
        <a:defRPr sz="3200" b="1" kern="1200">
          <a:solidFill>
            <a:srgbClr val="00539B"/>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mailto:Amy.Ward@AlliantHealth.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nhsn/ltc/cdiff-mrsa/index.html"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academic.oup.com/cid/article/66/7/e1/4855916" TargetMode="External"/><Relationship Id="rId4" Type="http://schemas.openxmlformats.org/officeDocument/2006/relationships/hyperlink" Target="http://dx.doi.org/10.1001/jamainternmed.2015.411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mailto:Jeana.Partington@AlliantHealth.org" TargetMode="External"/><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hyperlink" Target="mailto:Leighann.Sauls@AlliantHealth.org" TargetMode="Externa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mailto:Amy.Ward@AlliantHealth.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911" y="584800"/>
            <a:ext cx="8560147" cy="988311"/>
          </a:xfrm>
        </p:spPr>
        <p:txBody>
          <a:bodyPr/>
          <a:lstStyle/>
          <a:p>
            <a:pPr algn="ctr"/>
            <a:r>
              <a:rPr lang="en-US" sz="4800" dirty="0"/>
              <a:t>Preventing and Managing C. difficile</a:t>
            </a:r>
          </a:p>
        </p:txBody>
      </p:sp>
      <p:sp>
        <p:nvSpPr>
          <p:cNvPr id="3" name="Content Placeholder 2"/>
          <p:cNvSpPr>
            <a:spLocks noGrp="1"/>
          </p:cNvSpPr>
          <p:nvPr>
            <p:ph idx="4294967295"/>
          </p:nvPr>
        </p:nvSpPr>
        <p:spPr>
          <a:xfrm>
            <a:off x="134911" y="1858781"/>
            <a:ext cx="6227122" cy="2785666"/>
          </a:xfrm>
        </p:spPr>
        <p:txBody>
          <a:bodyPr>
            <a:normAutofit lnSpcReduction="10000"/>
          </a:bodyPr>
          <a:lstStyle/>
          <a:p>
            <a:pPr marL="0" indent="0">
              <a:buNone/>
            </a:pPr>
            <a:r>
              <a:rPr lang="en-US" b="1" dirty="0">
                <a:solidFill>
                  <a:srgbClr val="00539B"/>
                </a:solidFill>
                <a:ea typeface="+mj-ea"/>
                <a:cs typeface="+mj-cs"/>
              </a:rPr>
              <a:t>Welcome!</a:t>
            </a:r>
            <a:endParaRPr lang="en-US" sz="2000" dirty="0"/>
          </a:p>
          <a:p>
            <a:r>
              <a:rPr lang="en-US" sz="2000" dirty="0"/>
              <a:t>All lines are muted, so please ask your questions in chat</a:t>
            </a:r>
          </a:p>
          <a:p>
            <a:r>
              <a:rPr lang="en-US" sz="2000" dirty="0"/>
              <a:t>For technical issues, chat to the ‘Technical Support’ Panelist </a:t>
            </a:r>
          </a:p>
          <a:p>
            <a:r>
              <a:rPr lang="en-US" sz="2000" dirty="0"/>
              <a:t>Please actively participate in the poll that will pop up on the lower righthand side of your screen at the end of the presentation</a:t>
            </a:r>
          </a:p>
        </p:txBody>
      </p:sp>
      <p:pic>
        <p:nvPicPr>
          <p:cNvPr id="10" name="Picture 9" descr="Quality Improvement Organizations and Alliant Quality logo">
            <a:extLst>
              <a:ext uri="{FF2B5EF4-FFF2-40B4-BE49-F238E27FC236}">
                <a16:creationId xmlns:a16="http://schemas.microsoft.com/office/drawing/2014/main" id="{1969EF84-1992-B245-A383-C59BA98BEB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2033" y="2208376"/>
            <a:ext cx="2781967" cy="2086475"/>
          </a:xfrm>
          <a:prstGeom prst="rect">
            <a:avLst/>
          </a:prstGeom>
        </p:spPr>
      </p:pic>
      <p:sp>
        <p:nvSpPr>
          <p:cNvPr id="6" name="TextBox 5">
            <a:extLst>
              <a:ext uri="{FF2B5EF4-FFF2-40B4-BE49-F238E27FC236}">
                <a16:creationId xmlns:a16="http://schemas.microsoft.com/office/drawing/2014/main" id="{F5D9CDE7-9ECB-5B44-808C-39E5B22E989B}"/>
              </a:ext>
            </a:extLst>
          </p:cNvPr>
          <p:cNvSpPr txBox="1"/>
          <p:nvPr/>
        </p:nvSpPr>
        <p:spPr>
          <a:xfrm>
            <a:off x="2241411" y="4644446"/>
            <a:ext cx="4661178" cy="523220"/>
          </a:xfrm>
          <a:prstGeom prst="rect">
            <a:avLst/>
          </a:prstGeom>
          <a:noFill/>
        </p:spPr>
        <p:txBody>
          <a:bodyPr wrap="square" rtlCol="0">
            <a:spAutoFit/>
          </a:bodyPr>
          <a:lstStyle/>
          <a:p>
            <a:pPr algn="ctr"/>
            <a:r>
              <a:rPr lang="en-US" sz="2800" b="1" dirty="0">
                <a:solidFill>
                  <a:srgbClr val="0076C0"/>
                </a:solidFill>
                <a:latin typeface="+mj-lt"/>
              </a:rPr>
              <a:t>We will get started shortly!</a:t>
            </a:r>
          </a:p>
        </p:txBody>
      </p:sp>
    </p:spTree>
    <p:extLst>
      <p:ext uri="{BB962C8B-B14F-4D97-AF65-F5344CB8AC3E}">
        <p14:creationId xmlns:p14="http://schemas.microsoft.com/office/powerpoint/2010/main" val="3668444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40" y="563450"/>
            <a:ext cx="8216939" cy="481013"/>
          </a:xfrm>
        </p:spPr>
        <p:txBody>
          <a:bodyPr/>
          <a:lstStyle/>
          <a:p>
            <a:r>
              <a:rPr lang="en-US" dirty="0"/>
              <a:t>C. Lab ID Definition</a:t>
            </a:r>
          </a:p>
        </p:txBody>
      </p:sp>
      <p:sp>
        <p:nvSpPr>
          <p:cNvPr id="3" name="Content Placeholder 2"/>
          <p:cNvSpPr>
            <a:spLocks noGrp="1"/>
          </p:cNvSpPr>
          <p:nvPr>
            <p:ph idx="1"/>
          </p:nvPr>
        </p:nvSpPr>
        <p:spPr>
          <a:xfrm>
            <a:off x="444540" y="1153886"/>
            <a:ext cx="8229600" cy="3733074"/>
          </a:xfrm>
        </p:spPr>
        <p:txBody>
          <a:bodyPr>
            <a:normAutofit fontScale="70000" lnSpcReduction="20000"/>
          </a:bodyPr>
          <a:lstStyle/>
          <a:p>
            <a:pPr marL="0" indent="0">
              <a:lnSpc>
                <a:spcPct val="120000"/>
              </a:lnSpc>
              <a:buNone/>
            </a:pPr>
            <a:r>
              <a:rPr lang="en-US" b="1" dirty="0"/>
              <a:t>All non-duplicate </a:t>
            </a:r>
            <a:r>
              <a:rPr lang="en-US" b="1" i="1" dirty="0"/>
              <a:t>C. difficile </a:t>
            </a:r>
            <a:r>
              <a:rPr lang="en-US" b="1" dirty="0"/>
              <a:t>positive laboratory assays obtained while a resident is receiving care in the LTCF.</a:t>
            </a:r>
          </a:p>
          <a:p>
            <a:pPr lvl="0">
              <a:lnSpc>
                <a:spcPct val="120000"/>
              </a:lnSpc>
            </a:pPr>
            <a:r>
              <a:rPr lang="en-US" dirty="0"/>
              <a:t>Lab results from outside facilities, before a resident’s admission, </a:t>
            </a:r>
            <a:r>
              <a:rPr lang="en-US" u="sng" dirty="0"/>
              <a:t>should not </a:t>
            </a:r>
            <a:r>
              <a:rPr lang="en-US" dirty="0"/>
              <a:t>be included in LabID Event reporting.</a:t>
            </a:r>
          </a:p>
          <a:p>
            <a:pPr>
              <a:lnSpc>
                <a:spcPct val="120000"/>
              </a:lnSpc>
            </a:pPr>
            <a:r>
              <a:rPr lang="en-US" dirty="0"/>
              <a:t>Keep a log of all positive </a:t>
            </a:r>
            <a:r>
              <a:rPr lang="en-US" i="1" dirty="0"/>
              <a:t>C. difficile </a:t>
            </a:r>
            <a:r>
              <a:rPr lang="en-US" dirty="0"/>
              <a:t>tests sent from your facility to track duplicate results to ensure they are not incorrectly entered as CDI LabID Events. (Line listing, for example)</a:t>
            </a:r>
          </a:p>
          <a:p>
            <a:pPr>
              <a:lnSpc>
                <a:spcPct val="120000"/>
              </a:lnSpc>
            </a:pPr>
            <a:r>
              <a:rPr lang="en-US" dirty="0"/>
              <a:t>New for 2020 reporting:  Facilities must submit all positive C. difficile laboratory assays collected from a resident while he/she is physically housed in the reporting LTCF (see Settings for additional information about reportable events).</a:t>
            </a:r>
          </a:p>
        </p:txBody>
      </p:sp>
    </p:spTree>
    <p:extLst>
      <p:ext uri="{BB962C8B-B14F-4D97-AF65-F5344CB8AC3E}">
        <p14:creationId xmlns:p14="http://schemas.microsoft.com/office/powerpoint/2010/main" val="222385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585222"/>
            <a:ext cx="8216939" cy="481013"/>
          </a:xfrm>
        </p:spPr>
        <p:txBody>
          <a:bodyPr/>
          <a:lstStyle/>
          <a:p>
            <a:r>
              <a:rPr lang="en-US" dirty="0"/>
              <a:t>Example C. diff Line List	</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84480089"/>
              </p:ext>
            </p:extLst>
          </p:nvPr>
        </p:nvGraphicFramePr>
        <p:xfrm>
          <a:off x="157298" y="1222405"/>
          <a:ext cx="8816741" cy="3416969"/>
        </p:xfrm>
        <a:graphic>
          <a:graphicData uri="http://schemas.openxmlformats.org/drawingml/2006/table">
            <a:tbl>
              <a:tblPr firstRow="1" bandRow="1">
                <a:tableStyleId>{7DF18680-E054-41AD-8BC1-D1AEF772440D}</a:tableStyleId>
              </a:tblPr>
              <a:tblGrid>
                <a:gridCol w="693426">
                  <a:extLst>
                    <a:ext uri="{9D8B030D-6E8A-4147-A177-3AD203B41FA5}">
                      <a16:colId xmlns:a16="http://schemas.microsoft.com/office/drawing/2014/main" val="2158350430"/>
                    </a:ext>
                  </a:extLst>
                </a:gridCol>
                <a:gridCol w="536782">
                  <a:extLst>
                    <a:ext uri="{9D8B030D-6E8A-4147-A177-3AD203B41FA5}">
                      <a16:colId xmlns:a16="http://schemas.microsoft.com/office/drawing/2014/main" val="3839526398"/>
                    </a:ext>
                  </a:extLst>
                </a:gridCol>
                <a:gridCol w="776574">
                  <a:extLst>
                    <a:ext uri="{9D8B030D-6E8A-4147-A177-3AD203B41FA5}">
                      <a16:colId xmlns:a16="http://schemas.microsoft.com/office/drawing/2014/main" val="2858480307"/>
                    </a:ext>
                  </a:extLst>
                </a:gridCol>
                <a:gridCol w="792480">
                  <a:extLst>
                    <a:ext uri="{9D8B030D-6E8A-4147-A177-3AD203B41FA5}">
                      <a16:colId xmlns:a16="http://schemas.microsoft.com/office/drawing/2014/main" val="1644278537"/>
                    </a:ext>
                  </a:extLst>
                </a:gridCol>
                <a:gridCol w="1158240">
                  <a:extLst>
                    <a:ext uri="{9D8B030D-6E8A-4147-A177-3AD203B41FA5}">
                      <a16:colId xmlns:a16="http://schemas.microsoft.com/office/drawing/2014/main" val="4081641052"/>
                    </a:ext>
                  </a:extLst>
                </a:gridCol>
                <a:gridCol w="1087120">
                  <a:extLst>
                    <a:ext uri="{9D8B030D-6E8A-4147-A177-3AD203B41FA5}">
                      <a16:colId xmlns:a16="http://schemas.microsoft.com/office/drawing/2014/main" val="2274257433"/>
                    </a:ext>
                  </a:extLst>
                </a:gridCol>
                <a:gridCol w="730010">
                  <a:extLst>
                    <a:ext uri="{9D8B030D-6E8A-4147-A177-3AD203B41FA5}">
                      <a16:colId xmlns:a16="http://schemas.microsoft.com/office/drawing/2014/main" val="1829105867"/>
                    </a:ext>
                  </a:extLst>
                </a:gridCol>
                <a:gridCol w="834630">
                  <a:extLst>
                    <a:ext uri="{9D8B030D-6E8A-4147-A177-3AD203B41FA5}">
                      <a16:colId xmlns:a16="http://schemas.microsoft.com/office/drawing/2014/main" val="3001275861"/>
                    </a:ext>
                  </a:extLst>
                </a:gridCol>
                <a:gridCol w="771985">
                  <a:extLst>
                    <a:ext uri="{9D8B030D-6E8A-4147-A177-3AD203B41FA5}">
                      <a16:colId xmlns:a16="http://schemas.microsoft.com/office/drawing/2014/main" val="354408124"/>
                    </a:ext>
                  </a:extLst>
                </a:gridCol>
                <a:gridCol w="717747">
                  <a:extLst>
                    <a:ext uri="{9D8B030D-6E8A-4147-A177-3AD203B41FA5}">
                      <a16:colId xmlns:a16="http://schemas.microsoft.com/office/drawing/2014/main" val="1137157831"/>
                    </a:ext>
                  </a:extLst>
                </a:gridCol>
                <a:gridCol w="717747">
                  <a:extLst>
                    <a:ext uri="{9D8B030D-6E8A-4147-A177-3AD203B41FA5}">
                      <a16:colId xmlns:a16="http://schemas.microsoft.com/office/drawing/2014/main" val="2718680763"/>
                    </a:ext>
                  </a:extLst>
                </a:gridCol>
              </a:tblGrid>
              <a:tr h="1193323">
                <a:tc>
                  <a:txBody>
                    <a:bodyPr/>
                    <a:lstStyle/>
                    <a:p>
                      <a:pPr algn="ctr" rtl="0" fontAlgn="ctr"/>
                      <a:r>
                        <a:rPr lang="en-US" sz="1100" u="none" strike="noStrike" dirty="0">
                          <a:effectLst/>
                          <a:latin typeface="+mn-lt"/>
                        </a:rPr>
                        <a:t>Resident Name</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u="none" strike="noStrike" dirty="0">
                          <a:effectLst/>
                          <a:latin typeface="+mn-lt"/>
                        </a:rPr>
                        <a:t>Gender</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u="none" strike="noStrike" dirty="0">
                          <a:effectLst/>
                          <a:latin typeface="+mn-lt"/>
                        </a:rPr>
                        <a:t>DOB</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u="none" strike="noStrike" dirty="0">
                          <a:effectLst/>
                          <a:latin typeface="+mn-lt"/>
                        </a:rPr>
                        <a:t>Date of first admission</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u="none" strike="noStrike" dirty="0">
                          <a:effectLst/>
                          <a:latin typeface="+mn-lt"/>
                        </a:rPr>
                        <a:t>Date of current admission</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u="none" strike="noStrike" dirty="0">
                          <a:effectLst/>
                          <a:latin typeface="+mn-lt"/>
                        </a:rPr>
                        <a:t>Transfer from Acute care in last 4 weeks</a:t>
                      </a:r>
                      <a:endParaRPr lang="en-US" sz="1100" b="0" i="0" u="none" strike="noStrike" dirty="0">
                        <a:solidFill>
                          <a:srgbClr val="FFFFFF"/>
                        </a:solidFill>
                        <a:effectLst/>
                        <a:latin typeface="+mn-lt"/>
                      </a:endParaRPr>
                    </a:p>
                  </a:txBody>
                  <a:tcPr marL="5511" marR="5511" marT="5511" marB="0" anchor="ctr" anchorCtr="1"/>
                </a:tc>
                <a:tc>
                  <a:txBody>
                    <a:bodyPr/>
                    <a:lstStyle/>
                    <a:p>
                      <a:pPr algn="l" rtl="0" fontAlgn="ctr"/>
                      <a:r>
                        <a:rPr lang="en-US" sz="1100" u="none" strike="noStrike" dirty="0">
                          <a:effectLst/>
                          <a:latin typeface="+mn-lt"/>
                        </a:rPr>
                        <a:t>Location </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u="none" strike="noStrike" dirty="0">
                          <a:effectLst/>
                          <a:latin typeface="+mn-lt"/>
                        </a:rPr>
                        <a:t>Date of symptom onset</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u="none" strike="noStrike" dirty="0">
                          <a:effectLst/>
                          <a:latin typeface="+mn-lt"/>
                        </a:rPr>
                        <a:t>Date of Specimen Collection</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u="none" strike="noStrike" dirty="0">
                          <a:effectLst/>
                          <a:latin typeface="+mn-lt"/>
                        </a:rPr>
                        <a:t>Date Positive</a:t>
                      </a:r>
                      <a:endParaRPr lang="en-US" sz="1100" b="0" i="0" u="none" strike="noStrike" dirty="0">
                        <a:solidFill>
                          <a:srgbClr val="FFFFFF"/>
                        </a:solidFill>
                        <a:effectLst/>
                        <a:latin typeface="+mn-lt"/>
                      </a:endParaRPr>
                    </a:p>
                  </a:txBody>
                  <a:tcPr marL="5511" marR="5511" marT="5511" marB="0" anchor="ctr" anchorCtr="1"/>
                </a:tc>
                <a:tc>
                  <a:txBody>
                    <a:bodyPr/>
                    <a:lstStyle/>
                    <a:p>
                      <a:pPr algn="ctr" rtl="0" fontAlgn="ctr"/>
                      <a:r>
                        <a:rPr lang="en-US" sz="1100" b="1" i="0" u="none" strike="noStrike" dirty="0">
                          <a:solidFill>
                            <a:srgbClr val="FFFFFF"/>
                          </a:solidFill>
                          <a:effectLst/>
                          <a:latin typeface="+mn-lt"/>
                        </a:rPr>
                        <a:t>Date</a:t>
                      </a:r>
                      <a:r>
                        <a:rPr lang="en-US" sz="1100" b="1" i="0" u="none" strike="noStrike" baseline="0" dirty="0">
                          <a:solidFill>
                            <a:srgbClr val="FFFFFF"/>
                          </a:solidFill>
                          <a:effectLst/>
                          <a:latin typeface="+mn-lt"/>
                        </a:rPr>
                        <a:t> r</a:t>
                      </a:r>
                      <a:r>
                        <a:rPr lang="en-US" sz="1100" b="1" i="0" u="none" strike="noStrike" dirty="0">
                          <a:solidFill>
                            <a:srgbClr val="FFFFFF"/>
                          </a:solidFill>
                          <a:effectLst/>
                          <a:latin typeface="+mn-lt"/>
                        </a:rPr>
                        <a:t>eported to NHSN</a:t>
                      </a:r>
                    </a:p>
                  </a:txBody>
                  <a:tcPr marL="5511" marR="5511" marT="5511" marB="0" anchor="ctr" anchorCtr="1"/>
                </a:tc>
                <a:extLst>
                  <a:ext uri="{0D108BD9-81ED-4DB2-BD59-A6C34878D82A}">
                    <a16:rowId xmlns:a16="http://schemas.microsoft.com/office/drawing/2014/main" val="884906932"/>
                  </a:ext>
                </a:extLst>
              </a:tr>
              <a:tr h="439841">
                <a:tc>
                  <a:txBody>
                    <a:bodyPr/>
                    <a:lstStyle/>
                    <a:p>
                      <a:pPr algn="ctr" rtl="0" fontAlgn="ctr"/>
                      <a:r>
                        <a:rPr lang="en-US" sz="1100" u="none" strike="noStrike" dirty="0">
                          <a:effectLst/>
                          <a:latin typeface="+mn-lt"/>
                        </a:rPr>
                        <a:t>John D</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M</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2/10/1852</a:t>
                      </a:r>
                      <a:endParaRPr lang="en-US" sz="1100" b="0" i="0" u="none" strike="noStrike" dirty="0">
                        <a:solidFill>
                          <a:srgbClr val="000000"/>
                        </a:solidFill>
                        <a:effectLst/>
                        <a:latin typeface="+mn-lt"/>
                      </a:endParaRPr>
                    </a:p>
                  </a:txBody>
                  <a:tcPr marL="5511" marR="5511" marT="5511" marB="0" anchor="ctr"/>
                </a:tc>
                <a:tc>
                  <a:txBody>
                    <a:bodyPr/>
                    <a:lstStyle/>
                    <a:p>
                      <a:pPr algn="ctr" fontAlgn="t"/>
                      <a:endParaRPr lang="en-US" sz="1100" u="none" strike="noStrike" dirty="0">
                        <a:effectLst/>
                        <a:latin typeface="+mn-lt"/>
                      </a:endParaRPr>
                    </a:p>
                    <a:p>
                      <a:pPr algn="ctr" fontAlgn="t"/>
                      <a:r>
                        <a:rPr lang="en-US" sz="1100" u="none" strike="noStrike" dirty="0">
                          <a:effectLst/>
                          <a:latin typeface="+mn-lt"/>
                        </a:rPr>
                        <a:t>6/2/2020</a:t>
                      </a:r>
                      <a:endParaRPr lang="en-US" sz="1100" b="0" i="0" u="none" strike="noStrike" dirty="0">
                        <a:solidFill>
                          <a:srgbClr val="000000"/>
                        </a:solidFill>
                        <a:effectLst/>
                        <a:latin typeface="+mn-lt"/>
                      </a:endParaRPr>
                    </a:p>
                  </a:txBody>
                  <a:tcPr marL="5511" marR="5511" marT="5511" marB="0"/>
                </a:tc>
                <a:tc>
                  <a:txBody>
                    <a:bodyPr/>
                    <a:lstStyle/>
                    <a:p>
                      <a:pPr algn="ctr" fontAlgn="t"/>
                      <a:endParaRPr lang="en-US" sz="1100" u="none" strike="noStrike" dirty="0">
                        <a:effectLst/>
                        <a:latin typeface="+mn-lt"/>
                      </a:endParaRPr>
                    </a:p>
                    <a:p>
                      <a:pPr algn="ctr" fontAlgn="t"/>
                      <a:r>
                        <a:rPr lang="en-US" sz="1100" u="none" strike="noStrike" dirty="0">
                          <a:effectLst/>
                          <a:latin typeface="+mn-lt"/>
                        </a:rPr>
                        <a:t>9/25/2020</a:t>
                      </a:r>
                      <a:endParaRPr lang="en-US" sz="1100" b="0" i="0" u="none" strike="noStrike" dirty="0">
                        <a:solidFill>
                          <a:srgbClr val="000000"/>
                        </a:solidFill>
                        <a:effectLst/>
                        <a:latin typeface="+mn-lt"/>
                      </a:endParaRPr>
                    </a:p>
                  </a:txBody>
                  <a:tcPr marL="5511" marR="5511" marT="5511" marB="0"/>
                </a:tc>
                <a:tc>
                  <a:txBody>
                    <a:bodyPr/>
                    <a:lstStyle/>
                    <a:p>
                      <a:pPr algn="ctr" rtl="0" fontAlgn="ctr"/>
                      <a:r>
                        <a:rPr lang="en-US" sz="1100" u="none" strike="noStrike" dirty="0">
                          <a:effectLst/>
                          <a:latin typeface="+mn-lt"/>
                        </a:rPr>
                        <a:t>Y</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Hall B</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11/5/2020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11/5/2020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11/6/2020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b="0" i="0" u="none" strike="noStrike" dirty="0">
                          <a:solidFill>
                            <a:srgbClr val="000000"/>
                          </a:solidFill>
                          <a:effectLst/>
                          <a:latin typeface="+mn-lt"/>
                        </a:rPr>
                        <a:t>12/7/20</a:t>
                      </a:r>
                    </a:p>
                  </a:txBody>
                  <a:tcPr marL="5511" marR="5511" marT="5511" marB="0" anchor="ctr"/>
                </a:tc>
                <a:extLst>
                  <a:ext uri="{0D108BD9-81ED-4DB2-BD59-A6C34878D82A}">
                    <a16:rowId xmlns:a16="http://schemas.microsoft.com/office/drawing/2014/main" val="3410276421"/>
                  </a:ext>
                </a:extLst>
              </a:tr>
              <a:tr h="423550">
                <a:tc>
                  <a:txBody>
                    <a:bodyPr/>
                    <a:lstStyle/>
                    <a:p>
                      <a:pPr algn="ctr" rtl="0" fontAlgn="ctr"/>
                      <a:r>
                        <a:rPr lang="en-US" sz="1100" u="none" strike="noStrike" dirty="0">
                          <a:effectLst/>
                          <a:latin typeface="+mn-lt"/>
                        </a:rPr>
                        <a:t>Susie Q</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F</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11/3/1776</a:t>
                      </a:r>
                      <a:endParaRPr lang="en-US" sz="1100" b="0" i="0" u="none" strike="noStrike" dirty="0">
                        <a:solidFill>
                          <a:srgbClr val="000000"/>
                        </a:solidFill>
                        <a:effectLst/>
                        <a:latin typeface="+mn-lt"/>
                      </a:endParaRPr>
                    </a:p>
                  </a:txBody>
                  <a:tcPr marL="5511" marR="5511" marT="5511" marB="0" anchor="ctr"/>
                </a:tc>
                <a:tc>
                  <a:txBody>
                    <a:bodyPr/>
                    <a:lstStyle/>
                    <a:p>
                      <a:pPr algn="ctr" fontAlgn="t"/>
                      <a:endParaRPr lang="en-US" sz="1100" u="none" strike="noStrike" dirty="0">
                        <a:effectLst/>
                        <a:latin typeface="+mn-lt"/>
                      </a:endParaRPr>
                    </a:p>
                    <a:p>
                      <a:pPr algn="ctr" fontAlgn="t"/>
                      <a:r>
                        <a:rPr lang="en-US" sz="1100" u="none" strike="noStrike" dirty="0">
                          <a:effectLst/>
                          <a:latin typeface="+mn-lt"/>
                        </a:rPr>
                        <a:t>7/5/2020</a:t>
                      </a:r>
                      <a:endParaRPr lang="en-US" sz="1100" b="0" i="0" u="none" strike="noStrike" dirty="0">
                        <a:solidFill>
                          <a:srgbClr val="000000"/>
                        </a:solidFill>
                        <a:effectLst/>
                        <a:latin typeface="+mn-lt"/>
                      </a:endParaRPr>
                    </a:p>
                  </a:txBody>
                  <a:tcPr marL="5511" marR="5511" marT="5511" marB="0"/>
                </a:tc>
                <a:tc>
                  <a:txBody>
                    <a:bodyPr/>
                    <a:lstStyle/>
                    <a:p>
                      <a:pPr algn="ctr" fontAlgn="t"/>
                      <a:endParaRPr lang="en-US" sz="1100" u="none" strike="noStrike" dirty="0">
                        <a:effectLst/>
                        <a:latin typeface="+mn-lt"/>
                      </a:endParaRPr>
                    </a:p>
                    <a:p>
                      <a:pPr algn="ctr" fontAlgn="t"/>
                      <a:r>
                        <a:rPr lang="en-US" sz="1100" u="none" strike="noStrike" dirty="0">
                          <a:effectLst/>
                          <a:latin typeface="+mn-lt"/>
                        </a:rPr>
                        <a:t>7/5/2020</a:t>
                      </a:r>
                      <a:endParaRPr lang="en-US" sz="1100" b="0" i="0" u="none" strike="noStrike" dirty="0">
                        <a:solidFill>
                          <a:srgbClr val="000000"/>
                        </a:solidFill>
                        <a:effectLst/>
                        <a:latin typeface="+mn-lt"/>
                      </a:endParaRPr>
                    </a:p>
                  </a:txBody>
                  <a:tcPr marL="5511" marR="5511" marT="5511" marB="0"/>
                </a:tc>
                <a:tc>
                  <a:txBody>
                    <a:bodyPr/>
                    <a:lstStyle/>
                    <a:p>
                      <a:pPr algn="ctr" rtl="0" fontAlgn="ctr"/>
                      <a:r>
                        <a:rPr lang="en-US" sz="1100" u="none" strike="noStrike" dirty="0">
                          <a:effectLst/>
                          <a:latin typeface="+mn-lt"/>
                        </a:rPr>
                        <a:t>N</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Hall A</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8/15/2020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8/16/2020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8/16/2020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b="0" i="0" u="none" strike="noStrike" dirty="0">
                          <a:solidFill>
                            <a:srgbClr val="000000"/>
                          </a:solidFill>
                          <a:effectLst/>
                          <a:latin typeface="+mn-lt"/>
                        </a:rPr>
                        <a:t>9/8/20</a:t>
                      </a:r>
                    </a:p>
                  </a:txBody>
                  <a:tcPr marL="5511" marR="5511" marT="5511" marB="0" anchor="ctr"/>
                </a:tc>
                <a:extLst>
                  <a:ext uri="{0D108BD9-81ED-4DB2-BD59-A6C34878D82A}">
                    <a16:rowId xmlns:a16="http://schemas.microsoft.com/office/drawing/2014/main" val="1568961872"/>
                  </a:ext>
                </a:extLst>
              </a:tr>
              <a:tr h="423550">
                <a:tc>
                  <a:txBody>
                    <a:bodyPr/>
                    <a:lstStyle/>
                    <a:p>
                      <a:pPr algn="ctr" rtl="0" fontAlgn="ctr"/>
                      <a:r>
                        <a:rPr lang="en-US" sz="1100" u="none" strike="noStrike" dirty="0">
                          <a:effectLst/>
                          <a:latin typeface="+mn-lt"/>
                        </a:rPr>
                        <a:t>Roxanne</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F</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3/17/1854</a:t>
                      </a:r>
                      <a:endParaRPr lang="en-US" sz="1100" b="0" i="0" u="none" strike="noStrike" dirty="0">
                        <a:solidFill>
                          <a:srgbClr val="000000"/>
                        </a:solidFill>
                        <a:effectLst/>
                        <a:latin typeface="+mn-lt"/>
                      </a:endParaRPr>
                    </a:p>
                  </a:txBody>
                  <a:tcPr marL="5511" marR="5511" marT="5511" marB="0" anchor="ctr"/>
                </a:tc>
                <a:tc>
                  <a:txBody>
                    <a:bodyPr/>
                    <a:lstStyle/>
                    <a:p>
                      <a:pPr algn="ctr" fontAlgn="t"/>
                      <a:endParaRPr lang="en-US" sz="1100" u="none" strike="noStrike" dirty="0">
                        <a:effectLst/>
                        <a:latin typeface="+mn-lt"/>
                      </a:endParaRPr>
                    </a:p>
                    <a:p>
                      <a:pPr algn="ctr" fontAlgn="t"/>
                      <a:r>
                        <a:rPr lang="en-US" sz="1100" u="none" strike="noStrike" dirty="0">
                          <a:effectLst/>
                          <a:latin typeface="+mn-lt"/>
                        </a:rPr>
                        <a:t>9/18/2020</a:t>
                      </a:r>
                      <a:endParaRPr lang="en-US" sz="1100" b="0" i="0" u="none" strike="noStrike" dirty="0">
                        <a:solidFill>
                          <a:srgbClr val="000000"/>
                        </a:solidFill>
                        <a:effectLst/>
                        <a:latin typeface="+mn-lt"/>
                      </a:endParaRPr>
                    </a:p>
                  </a:txBody>
                  <a:tcPr marL="5511" marR="5511" marT="5511" marB="0"/>
                </a:tc>
                <a:tc>
                  <a:txBody>
                    <a:bodyPr/>
                    <a:lstStyle/>
                    <a:p>
                      <a:pPr algn="ctr" fontAlgn="t"/>
                      <a:endParaRPr lang="en-US" sz="1100" u="none" strike="noStrike" dirty="0">
                        <a:effectLst/>
                        <a:latin typeface="+mn-lt"/>
                      </a:endParaRPr>
                    </a:p>
                    <a:p>
                      <a:pPr algn="ctr" fontAlgn="t"/>
                      <a:r>
                        <a:rPr lang="en-US" sz="1100" u="none" strike="noStrike" dirty="0">
                          <a:effectLst/>
                          <a:latin typeface="+mn-lt"/>
                        </a:rPr>
                        <a:t>9/18/2020</a:t>
                      </a:r>
                      <a:endParaRPr lang="en-US" sz="1100" b="0" i="0" u="none" strike="noStrike" dirty="0">
                        <a:solidFill>
                          <a:srgbClr val="000000"/>
                        </a:solidFill>
                        <a:effectLst/>
                        <a:latin typeface="+mn-lt"/>
                      </a:endParaRPr>
                    </a:p>
                  </a:txBody>
                  <a:tcPr marL="5511" marR="5511" marT="5511" marB="0"/>
                </a:tc>
                <a:tc>
                  <a:txBody>
                    <a:bodyPr/>
                    <a:lstStyle/>
                    <a:p>
                      <a:pPr algn="ctr" rtl="0" fontAlgn="ctr"/>
                      <a:r>
                        <a:rPr lang="en-US" sz="1100" u="none" strike="noStrike" dirty="0">
                          <a:effectLst/>
                          <a:latin typeface="+mn-lt"/>
                        </a:rPr>
                        <a:t>N</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Hall B</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11/2/2020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11/2/2020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11/3/2020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b="0" i="0" u="none" strike="noStrike" dirty="0">
                          <a:solidFill>
                            <a:srgbClr val="000000"/>
                          </a:solidFill>
                          <a:effectLst/>
                          <a:latin typeface="+mn-lt"/>
                        </a:rPr>
                        <a:t>12/7/20</a:t>
                      </a:r>
                    </a:p>
                  </a:txBody>
                  <a:tcPr marL="5511" marR="5511" marT="5511" marB="0" anchor="ctr"/>
                </a:tc>
                <a:extLst>
                  <a:ext uri="{0D108BD9-81ED-4DB2-BD59-A6C34878D82A}">
                    <a16:rowId xmlns:a16="http://schemas.microsoft.com/office/drawing/2014/main" val="2918811849"/>
                  </a:ext>
                </a:extLst>
              </a:tr>
              <a:tr h="513155">
                <a:tc>
                  <a:txBody>
                    <a:bodyPr/>
                    <a:lstStyle/>
                    <a:p>
                      <a:pPr algn="ctr" rtl="0" fontAlgn="ctr"/>
                      <a:r>
                        <a:rPr lang="en-US" sz="1100" u="none" strike="noStrike" dirty="0">
                          <a:effectLst/>
                          <a:latin typeface="+mn-lt"/>
                        </a:rPr>
                        <a:t>Jerry G</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M</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5/15/1945</a:t>
                      </a:r>
                      <a:endParaRPr lang="en-US" sz="1100" b="0" i="0" u="none" strike="noStrike" dirty="0">
                        <a:solidFill>
                          <a:srgbClr val="000000"/>
                        </a:solidFill>
                        <a:effectLst/>
                        <a:latin typeface="+mn-lt"/>
                      </a:endParaRPr>
                    </a:p>
                  </a:txBody>
                  <a:tcPr marL="5511" marR="5511" marT="5511" marB="0" anchor="ctr"/>
                </a:tc>
                <a:tc>
                  <a:txBody>
                    <a:bodyPr/>
                    <a:lstStyle/>
                    <a:p>
                      <a:pPr algn="ctr" fontAlgn="t"/>
                      <a:endParaRPr lang="en-US" sz="1100" u="none" strike="noStrike" dirty="0">
                        <a:effectLst/>
                        <a:latin typeface="+mn-lt"/>
                      </a:endParaRPr>
                    </a:p>
                    <a:p>
                      <a:pPr algn="ctr" fontAlgn="t"/>
                      <a:r>
                        <a:rPr lang="en-US" sz="1100" u="none" strike="noStrike" dirty="0">
                          <a:effectLst/>
                          <a:latin typeface="+mn-lt"/>
                        </a:rPr>
                        <a:t>7/15/2020</a:t>
                      </a:r>
                      <a:endParaRPr lang="en-US" sz="1100" b="0" i="0" u="none" strike="noStrike" dirty="0">
                        <a:solidFill>
                          <a:srgbClr val="000000"/>
                        </a:solidFill>
                        <a:effectLst/>
                        <a:latin typeface="+mn-lt"/>
                      </a:endParaRPr>
                    </a:p>
                  </a:txBody>
                  <a:tcPr marL="5511" marR="5511" marT="5511" marB="0"/>
                </a:tc>
                <a:tc>
                  <a:txBody>
                    <a:bodyPr/>
                    <a:lstStyle/>
                    <a:p>
                      <a:pPr algn="ctr" fontAlgn="t"/>
                      <a:endParaRPr lang="en-US" sz="1100" u="none" strike="noStrike" dirty="0">
                        <a:effectLst/>
                        <a:latin typeface="+mn-lt"/>
                      </a:endParaRPr>
                    </a:p>
                    <a:p>
                      <a:pPr algn="ctr" fontAlgn="t"/>
                      <a:r>
                        <a:rPr lang="en-US" sz="1100" u="none" strike="noStrike" dirty="0">
                          <a:effectLst/>
                          <a:latin typeface="+mn-lt"/>
                        </a:rPr>
                        <a:t>9/15/2020</a:t>
                      </a:r>
                      <a:endParaRPr lang="en-US" sz="1100" b="0" i="0" u="none" strike="noStrike" dirty="0">
                        <a:solidFill>
                          <a:srgbClr val="000000"/>
                        </a:solidFill>
                        <a:effectLst/>
                        <a:latin typeface="+mn-lt"/>
                      </a:endParaRPr>
                    </a:p>
                  </a:txBody>
                  <a:tcPr marL="5511" marR="5511" marT="5511" marB="0"/>
                </a:tc>
                <a:tc>
                  <a:txBody>
                    <a:bodyPr/>
                    <a:lstStyle/>
                    <a:p>
                      <a:pPr algn="ctr" rtl="0" fontAlgn="ctr"/>
                      <a:r>
                        <a:rPr lang="en-US" sz="1100" u="none" strike="noStrike" dirty="0">
                          <a:effectLst/>
                          <a:latin typeface="+mn-lt"/>
                        </a:rPr>
                        <a:t>N</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Hall B</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10/31/2020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11/1/2020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11/2/2020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b="0" i="0" u="none" strike="noStrike" dirty="0">
                          <a:solidFill>
                            <a:srgbClr val="000000"/>
                          </a:solidFill>
                          <a:effectLst/>
                          <a:latin typeface="+mn-lt"/>
                        </a:rPr>
                        <a:t>12/7/20</a:t>
                      </a:r>
                    </a:p>
                  </a:txBody>
                  <a:tcPr marL="5511" marR="5511" marT="5511" marB="0" anchor="ctr"/>
                </a:tc>
                <a:extLst>
                  <a:ext uri="{0D108BD9-81ED-4DB2-BD59-A6C34878D82A}">
                    <a16:rowId xmlns:a16="http://schemas.microsoft.com/office/drawing/2014/main" val="4248603539"/>
                  </a:ext>
                </a:extLst>
              </a:tr>
              <a:tr h="423550">
                <a:tc>
                  <a:txBody>
                    <a:bodyPr/>
                    <a:lstStyle/>
                    <a:p>
                      <a:pPr algn="ctr" rtl="0" fontAlgn="ctr"/>
                      <a:r>
                        <a:rPr lang="en-US" sz="1100" u="none" strike="noStrike" dirty="0">
                          <a:effectLst/>
                          <a:latin typeface="+mn-lt"/>
                        </a:rPr>
                        <a:t>Susie Q</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F</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11/3/1776</a:t>
                      </a:r>
                      <a:endParaRPr lang="en-US" sz="1100" b="0" i="0" u="none" strike="noStrike" dirty="0">
                        <a:solidFill>
                          <a:srgbClr val="000000"/>
                        </a:solidFill>
                        <a:effectLst/>
                        <a:latin typeface="+mn-lt"/>
                      </a:endParaRPr>
                    </a:p>
                  </a:txBody>
                  <a:tcPr marL="5511" marR="5511" marT="5511" marB="0" anchor="ctr"/>
                </a:tc>
                <a:tc>
                  <a:txBody>
                    <a:bodyPr/>
                    <a:lstStyle/>
                    <a:p>
                      <a:pPr algn="ctr" fontAlgn="t"/>
                      <a:r>
                        <a:rPr lang="en-US" sz="1100" u="none" strike="noStrike" dirty="0">
                          <a:effectLst/>
                          <a:latin typeface="+mn-lt"/>
                        </a:rPr>
                        <a:t>7/5/2020</a:t>
                      </a:r>
                      <a:endParaRPr lang="en-US" sz="1100" b="0" i="0" u="none" strike="noStrike" dirty="0">
                        <a:solidFill>
                          <a:srgbClr val="000000"/>
                        </a:solidFill>
                        <a:effectLst/>
                        <a:latin typeface="+mn-lt"/>
                      </a:endParaRPr>
                    </a:p>
                  </a:txBody>
                  <a:tcPr marL="5511" marR="5511" marT="5511" marB="0" anchor="ctr"/>
                </a:tc>
                <a:tc>
                  <a:txBody>
                    <a:bodyPr/>
                    <a:lstStyle/>
                    <a:p>
                      <a:pPr algn="ctr" fontAlgn="t"/>
                      <a:r>
                        <a:rPr lang="en-US" sz="1100" u="none" strike="noStrike" dirty="0">
                          <a:effectLst/>
                          <a:latin typeface="+mn-lt"/>
                        </a:rPr>
                        <a:t>9/28/2020</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Y</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Hall B</a:t>
                      </a:r>
                      <a:endParaRPr lang="en-US" sz="1100" b="0" i="0" u="none" strike="noStrike" dirty="0">
                        <a:solidFill>
                          <a:srgbClr val="000000"/>
                        </a:solidFill>
                        <a:effectLst/>
                        <a:latin typeface="+mn-lt"/>
                      </a:endParaRPr>
                    </a:p>
                  </a:txBody>
                  <a:tcPr marL="5511" marR="5511" marT="5511" marB="0" anchor="ctr"/>
                </a:tc>
                <a:tc>
                  <a:txBody>
                    <a:bodyPr/>
                    <a:lstStyle/>
                    <a:p>
                      <a:pPr algn="ctr" rtl="0" fontAlgn="ctr"/>
                      <a:r>
                        <a:rPr lang="en-US" sz="1100" u="none" strike="noStrike" dirty="0">
                          <a:effectLst/>
                          <a:latin typeface="+mn-lt"/>
                        </a:rPr>
                        <a:t>10/2/2020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10/2/2020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u="none" strike="noStrike" dirty="0">
                          <a:effectLst/>
                          <a:latin typeface="+mn-lt"/>
                        </a:rPr>
                        <a:t>10/3/2020</a:t>
                      </a:r>
                      <a:endParaRPr lang="en-US" sz="1100" b="0" i="0" u="none" strike="noStrike" dirty="0">
                        <a:solidFill>
                          <a:srgbClr val="000000"/>
                        </a:solidFill>
                        <a:effectLst/>
                        <a:latin typeface="+mn-lt"/>
                      </a:endParaRPr>
                    </a:p>
                  </a:txBody>
                  <a:tcPr marL="5511" marR="5511" marT="5511" marB="0" anchor="ctr"/>
                </a:tc>
                <a:tc>
                  <a:txBody>
                    <a:bodyPr/>
                    <a:lstStyle/>
                    <a:p>
                      <a:pPr algn="ctr" fontAlgn="b"/>
                      <a:r>
                        <a:rPr lang="en-US" sz="1100" b="0" i="0" u="none" strike="noStrike" dirty="0">
                          <a:solidFill>
                            <a:srgbClr val="000000"/>
                          </a:solidFill>
                          <a:effectLst/>
                          <a:latin typeface="+mn-lt"/>
                        </a:rPr>
                        <a:t>11/5/20</a:t>
                      </a:r>
                    </a:p>
                  </a:txBody>
                  <a:tcPr marL="5511" marR="5511" marT="5511" marB="0" anchor="ctr"/>
                </a:tc>
                <a:extLst>
                  <a:ext uri="{0D108BD9-81ED-4DB2-BD59-A6C34878D82A}">
                    <a16:rowId xmlns:a16="http://schemas.microsoft.com/office/drawing/2014/main" val="895928295"/>
                  </a:ext>
                </a:extLst>
              </a:tr>
            </a:tbl>
          </a:graphicData>
        </a:graphic>
      </p:graphicFrame>
    </p:spTree>
    <p:extLst>
      <p:ext uri="{BB962C8B-B14F-4D97-AF65-F5344CB8AC3E}">
        <p14:creationId xmlns:p14="http://schemas.microsoft.com/office/powerpoint/2010/main" val="198586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88" y="571639"/>
            <a:ext cx="8216939" cy="481013"/>
          </a:xfrm>
        </p:spPr>
        <p:txBody>
          <a:bodyPr/>
          <a:lstStyle/>
          <a:p>
            <a:r>
              <a:rPr lang="en-US" dirty="0"/>
              <a:t>LabID Event Form</a:t>
            </a:r>
          </a:p>
        </p:txBody>
      </p:sp>
      <p:sp>
        <p:nvSpPr>
          <p:cNvPr id="5" name="TextBox 4"/>
          <p:cNvSpPr txBox="1"/>
          <p:nvPr/>
        </p:nvSpPr>
        <p:spPr>
          <a:xfrm>
            <a:off x="152400" y="1270795"/>
            <a:ext cx="4721604"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55565A"/>
                </a:solidFill>
              </a:rPr>
              <a:t>Demographic information (requires SAMS level 3 access)</a:t>
            </a:r>
          </a:p>
          <a:p>
            <a:pPr marL="285750" indent="-285750">
              <a:buFont typeface="Arial" panose="020B0604020202020204" pitchFamily="34" charset="0"/>
              <a:buChar char="•"/>
            </a:pPr>
            <a:r>
              <a:rPr lang="en-US" dirty="0">
                <a:solidFill>
                  <a:srgbClr val="55565A"/>
                </a:solidFill>
              </a:rPr>
              <a:t>Event details –</a:t>
            </a:r>
          </a:p>
          <a:p>
            <a:pPr marL="742950" lvl="1" indent="-285750">
              <a:buFont typeface="Arial" panose="020B0604020202020204" pitchFamily="34" charset="0"/>
              <a:buChar char="•"/>
            </a:pPr>
            <a:r>
              <a:rPr lang="en-US" dirty="0">
                <a:solidFill>
                  <a:srgbClr val="55565A"/>
                </a:solidFill>
              </a:rPr>
              <a:t>Event Type – LabID </a:t>
            </a:r>
          </a:p>
          <a:p>
            <a:pPr marL="742950" lvl="1" indent="-285750">
              <a:buFont typeface="Arial" panose="020B0604020202020204" pitchFamily="34" charset="0"/>
              <a:buChar char="•"/>
            </a:pPr>
            <a:r>
              <a:rPr lang="en-US" dirty="0">
                <a:solidFill>
                  <a:srgbClr val="55565A"/>
                </a:solidFill>
              </a:rPr>
              <a:t>Organism Type – C. difficile</a:t>
            </a:r>
          </a:p>
          <a:p>
            <a:pPr marL="742950" lvl="1" indent="-285750">
              <a:buFont typeface="Arial" panose="020B0604020202020204" pitchFamily="34" charset="0"/>
              <a:buChar char="•"/>
            </a:pPr>
            <a:r>
              <a:rPr lang="en-US" dirty="0">
                <a:solidFill>
                  <a:srgbClr val="55565A"/>
                </a:solidFill>
              </a:rPr>
              <a:t>Specimen Body Site/System: GI tract</a:t>
            </a:r>
          </a:p>
          <a:p>
            <a:pPr marL="742950" lvl="1" indent="-285750">
              <a:buFont typeface="Arial" panose="020B0604020202020204" pitchFamily="34" charset="0"/>
              <a:buChar char="•"/>
            </a:pPr>
            <a:r>
              <a:rPr lang="en-US" dirty="0">
                <a:solidFill>
                  <a:srgbClr val="55565A"/>
                </a:solidFill>
              </a:rPr>
              <a:t>Specimen Source: Stool</a:t>
            </a:r>
          </a:p>
          <a:p>
            <a:pPr marL="742950" lvl="1" indent="-285750">
              <a:buFont typeface="Arial" panose="020B0604020202020204" pitchFamily="34" charset="0"/>
              <a:buChar char="•"/>
            </a:pPr>
            <a:r>
              <a:rPr lang="en-US" dirty="0">
                <a:solidFill>
                  <a:srgbClr val="55565A"/>
                </a:solidFill>
              </a:rPr>
              <a:t>Resident Care Location: ex. Hall B</a:t>
            </a:r>
          </a:p>
          <a:p>
            <a:pPr marL="742950" lvl="1" indent="-285750">
              <a:buFont typeface="Arial" panose="020B0604020202020204" pitchFamily="34" charset="0"/>
              <a:buChar char="•"/>
            </a:pPr>
            <a:r>
              <a:rPr lang="en-US" dirty="0">
                <a:solidFill>
                  <a:srgbClr val="55565A"/>
                </a:solidFill>
              </a:rPr>
              <a:t>Resident Service Type</a:t>
            </a:r>
          </a:p>
          <a:p>
            <a:pPr marL="742950" lvl="1" indent="-285750">
              <a:buFont typeface="Arial" panose="020B0604020202020204" pitchFamily="34" charset="0"/>
              <a:buChar char="•"/>
            </a:pPr>
            <a:r>
              <a:rPr lang="en-US" dirty="0">
                <a:solidFill>
                  <a:srgbClr val="55565A"/>
                </a:solidFill>
              </a:rPr>
              <a:t>Acute Care transfer? – from Medical record</a:t>
            </a:r>
          </a:p>
        </p:txBody>
      </p:sp>
      <p:pic>
        <p:nvPicPr>
          <p:cNvPr id="4" name="Content Placeholder 3" descr="Labrotory-identified MDRO or CDI Event for LTCF form"/>
          <p:cNvPicPr>
            <a:picLocks noGrp="1" noChangeAspect="1"/>
          </p:cNvPicPr>
          <p:nvPr>
            <p:ph idx="1"/>
          </p:nvPr>
        </p:nvPicPr>
        <p:blipFill>
          <a:blip r:embed="rId3"/>
          <a:stretch>
            <a:fillRect/>
          </a:stretch>
        </p:blipFill>
        <p:spPr>
          <a:xfrm>
            <a:off x="4874004" y="735980"/>
            <a:ext cx="3733023" cy="3951135"/>
          </a:xfrm>
          <a:prstGeom prst="rect">
            <a:avLst/>
          </a:prstGeom>
        </p:spPr>
      </p:pic>
    </p:spTree>
    <p:extLst>
      <p:ext uri="{BB962C8B-B14F-4D97-AF65-F5344CB8AC3E}">
        <p14:creationId xmlns:p14="http://schemas.microsoft.com/office/powerpoint/2010/main" val="2934345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Questions - Case Scenarios</a:t>
            </a:r>
          </a:p>
        </p:txBody>
      </p:sp>
      <p:sp>
        <p:nvSpPr>
          <p:cNvPr id="3" name="Content Placeholder 2"/>
          <p:cNvSpPr>
            <a:spLocks noGrp="1"/>
          </p:cNvSpPr>
          <p:nvPr>
            <p:ph idx="1"/>
          </p:nvPr>
        </p:nvSpPr>
        <p:spPr>
          <a:xfrm>
            <a:off x="444540" y="1524000"/>
            <a:ext cx="8229600" cy="3132908"/>
          </a:xfrm>
        </p:spPr>
        <p:txBody>
          <a:bodyPr>
            <a:noAutofit/>
          </a:bodyPr>
          <a:lstStyle/>
          <a:p>
            <a:pPr marL="0" indent="0">
              <a:buNone/>
            </a:pPr>
            <a:r>
              <a:rPr lang="en-US" sz="1800" dirty="0"/>
              <a:t>	Mrs. Antilla is admitted to your skilled nursing facility for rehab following a motor vehicle accident. According to her chart, she recently tested positive for CDI and is admitted to your facility on treatment.</a:t>
            </a:r>
          </a:p>
          <a:p>
            <a:pPr marL="0" indent="0">
              <a:buNone/>
            </a:pPr>
            <a:endParaRPr lang="en-US" sz="1800" dirty="0"/>
          </a:p>
          <a:p>
            <a:pPr marL="0" indent="0">
              <a:buNone/>
            </a:pPr>
            <a:r>
              <a:rPr lang="en-US" sz="1800" dirty="0"/>
              <a:t>	Ms. Smith was admitted to your LTCF today. According to her chart she was recently treated for CDI but continues to have episodes of diarrhea. The attending physician ordered a C. difficile test and the specimen was collected on the following day. The results were positive for C. difficile toxin A, </a:t>
            </a:r>
          </a:p>
        </p:txBody>
      </p:sp>
    </p:spTree>
    <p:extLst>
      <p:ext uri="{BB962C8B-B14F-4D97-AF65-F5344CB8AC3E}">
        <p14:creationId xmlns:p14="http://schemas.microsoft.com/office/powerpoint/2010/main" val="539332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Report C. diff Measures to NHSN?</a:t>
            </a:r>
          </a:p>
        </p:txBody>
      </p:sp>
      <p:sp>
        <p:nvSpPr>
          <p:cNvPr id="2" name="Content Placeholder 1"/>
          <p:cNvSpPr>
            <a:spLocks noGrp="1"/>
          </p:cNvSpPr>
          <p:nvPr>
            <p:ph idx="1"/>
          </p:nvPr>
        </p:nvSpPr>
        <p:spPr/>
        <p:txBody>
          <a:bodyPr>
            <a:normAutofit lnSpcReduction="10000"/>
          </a:bodyPr>
          <a:lstStyle/>
          <a:p>
            <a:r>
              <a:rPr lang="en-US" dirty="0"/>
              <a:t>Standard infection definitions</a:t>
            </a:r>
          </a:p>
          <a:p>
            <a:r>
              <a:rPr lang="en-US" dirty="0"/>
              <a:t>Epidemiology</a:t>
            </a:r>
          </a:p>
          <a:p>
            <a:r>
              <a:rPr lang="en-US" dirty="0"/>
              <a:t>Benchmarking </a:t>
            </a:r>
          </a:p>
          <a:p>
            <a:pPr lvl="1"/>
            <a:r>
              <a:rPr lang="en-US" dirty="0"/>
              <a:t>National</a:t>
            </a:r>
          </a:p>
          <a:p>
            <a:pPr lvl="1"/>
            <a:r>
              <a:rPr lang="en-US" dirty="0"/>
              <a:t>Facility level</a:t>
            </a:r>
          </a:p>
          <a:p>
            <a:r>
              <a:rPr lang="en-US" dirty="0"/>
              <a:t>Identify prevention targets/goals</a:t>
            </a:r>
          </a:p>
          <a:p>
            <a:r>
              <a:rPr lang="en-US" dirty="0"/>
              <a:t>Track Prevention Progress</a:t>
            </a:r>
          </a:p>
          <a:p>
            <a:pPr lvl="1"/>
            <a:endParaRPr lang="en-US" dirty="0"/>
          </a:p>
        </p:txBody>
      </p:sp>
    </p:spTree>
    <p:extLst>
      <p:ext uri="{BB962C8B-B14F-4D97-AF65-F5344CB8AC3E}">
        <p14:creationId xmlns:p14="http://schemas.microsoft.com/office/powerpoint/2010/main" val="1511136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Sustain the Gains</a:t>
            </a:r>
          </a:p>
        </p:txBody>
      </p:sp>
      <p:sp>
        <p:nvSpPr>
          <p:cNvPr id="3" name="Content Placeholder 2"/>
          <p:cNvSpPr>
            <a:spLocks noGrp="1"/>
          </p:cNvSpPr>
          <p:nvPr>
            <p:ph idx="10"/>
          </p:nvPr>
        </p:nvSpPr>
        <p:spPr>
          <a:xfrm>
            <a:off x="398533" y="1578614"/>
            <a:ext cx="8285806" cy="3277866"/>
          </a:xfrm>
        </p:spPr>
        <p:txBody>
          <a:bodyPr>
            <a:normAutofit fontScale="85000" lnSpcReduction="20000"/>
          </a:bodyPr>
          <a:lstStyle/>
          <a:p>
            <a:r>
              <a:rPr lang="en-US" dirty="0"/>
              <a:t>Utilize NHSN data analysis functions to improve upon your own C. diff rates</a:t>
            </a:r>
          </a:p>
          <a:p>
            <a:pPr lvl="1"/>
            <a:r>
              <a:rPr lang="en-US" dirty="0"/>
              <a:t>Report your data by the definition – we are all in this together!</a:t>
            </a:r>
          </a:p>
          <a:p>
            <a:pPr lvl="1"/>
            <a:r>
              <a:rPr lang="en-US" dirty="0"/>
              <a:t>Most widely used HAI tracking system (&gt;22,000 facilities reporting!)</a:t>
            </a:r>
          </a:p>
          <a:p>
            <a:pPr lvl="2"/>
            <a:r>
              <a:rPr lang="en-US" dirty="0"/>
              <a:t>Acute care hospitals, Ambulatory Surgery Centers, LTCF</a:t>
            </a:r>
          </a:p>
          <a:p>
            <a:pPr lvl="1"/>
            <a:r>
              <a:rPr lang="en-US" dirty="0"/>
              <a:t>Facilities can use the data to</a:t>
            </a:r>
          </a:p>
          <a:p>
            <a:pPr lvl="2"/>
            <a:r>
              <a:rPr lang="en-US" dirty="0"/>
              <a:t>Identify problem areas</a:t>
            </a:r>
          </a:p>
          <a:p>
            <a:pPr lvl="2"/>
            <a:r>
              <a:rPr lang="en-US" dirty="0"/>
              <a:t>Measure progress of prevention efforts</a:t>
            </a:r>
          </a:p>
          <a:p>
            <a:pPr lvl="2"/>
            <a:r>
              <a:rPr lang="en-US" dirty="0"/>
              <a:t>Comply with reporting requirements</a:t>
            </a:r>
          </a:p>
        </p:txBody>
      </p:sp>
      <p:sp>
        <p:nvSpPr>
          <p:cNvPr id="6" name="Text Placeholder 5"/>
          <p:cNvSpPr>
            <a:spLocks noGrp="1"/>
          </p:cNvSpPr>
          <p:nvPr>
            <p:ph type="body" sz="quarter" idx="11"/>
          </p:nvPr>
        </p:nvSpPr>
        <p:spPr/>
        <p:txBody>
          <a:bodyPr>
            <a:normAutofit lnSpcReduction="10000"/>
          </a:bodyPr>
          <a:lstStyle/>
          <a:p>
            <a:r>
              <a:rPr lang="en-US" dirty="0"/>
              <a:t>Using data to improve</a:t>
            </a:r>
          </a:p>
        </p:txBody>
      </p:sp>
    </p:spTree>
    <p:extLst>
      <p:ext uri="{BB962C8B-B14F-4D97-AF65-F5344CB8AC3E}">
        <p14:creationId xmlns:p14="http://schemas.microsoft.com/office/powerpoint/2010/main" val="3750901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16976" y="526888"/>
            <a:ext cx="4158379" cy="1144596"/>
          </a:xfrm>
        </p:spPr>
        <p:txBody>
          <a:bodyPr/>
          <a:lstStyle/>
          <a:p>
            <a:r>
              <a:rPr lang="en-US" sz="4000" dirty="0"/>
              <a:t>C. Difficile Prevention</a:t>
            </a:r>
          </a:p>
        </p:txBody>
      </p:sp>
      <p:graphicFrame>
        <p:nvGraphicFramePr>
          <p:cNvPr id="6" name="Diagram 5" descr="Pillars of Prevention&#10;1. Hand Hygiene&#10;2. Environmental Cleaning&#10;3. Antimicrobial Sterwardship">
            <a:extLst>
              <a:ext uri="{FF2B5EF4-FFF2-40B4-BE49-F238E27FC236}">
                <a16:creationId xmlns:a16="http://schemas.microsoft.com/office/drawing/2014/main" id="{E933A565-BF80-C84F-9315-689AEDE8AE46}"/>
              </a:ext>
            </a:extLst>
          </p:cNvPr>
          <p:cNvGraphicFramePr/>
          <p:nvPr>
            <p:extLst>
              <p:ext uri="{D42A27DB-BD31-4B8C-83A1-F6EECF244321}">
                <p14:modId xmlns:p14="http://schemas.microsoft.com/office/powerpoint/2010/main" val="942050982"/>
              </p:ext>
            </p:extLst>
          </p:nvPr>
        </p:nvGraphicFramePr>
        <p:xfrm>
          <a:off x="0" y="526889"/>
          <a:ext cx="8927024" cy="43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370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Hand Hygiene</a:t>
            </a:r>
          </a:p>
        </p:txBody>
      </p:sp>
      <p:sp>
        <p:nvSpPr>
          <p:cNvPr id="2" name="Content Placeholder 1"/>
          <p:cNvSpPr>
            <a:spLocks noGrp="1"/>
          </p:cNvSpPr>
          <p:nvPr>
            <p:ph idx="1"/>
          </p:nvPr>
        </p:nvSpPr>
        <p:spPr>
          <a:xfrm>
            <a:off x="444540" y="1285461"/>
            <a:ext cx="8500677" cy="3677001"/>
          </a:xfrm>
        </p:spPr>
        <p:txBody>
          <a:bodyPr>
            <a:normAutofit fontScale="92500" lnSpcReduction="20000"/>
          </a:bodyPr>
          <a:lstStyle/>
          <a:p>
            <a:r>
              <a:rPr lang="en-US" dirty="0"/>
              <a:t>Competency</a:t>
            </a:r>
          </a:p>
          <a:p>
            <a:pPr lvl="1"/>
            <a:r>
              <a:rPr lang="en-US" dirty="0"/>
              <a:t>Do staff follow all necessary steps						 when performing HH?</a:t>
            </a:r>
          </a:p>
          <a:p>
            <a:r>
              <a:rPr lang="en-US" dirty="0"/>
              <a:t>Adherence Monitoring</a:t>
            </a:r>
          </a:p>
          <a:p>
            <a:pPr lvl="1"/>
            <a:r>
              <a:rPr lang="en-US" dirty="0"/>
              <a:t>Do staff perform HH when indicated?</a:t>
            </a:r>
          </a:p>
          <a:p>
            <a:r>
              <a:rPr lang="en-US" dirty="0"/>
              <a:t>Improvement Plan</a:t>
            </a:r>
          </a:p>
          <a:p>
            <a:pPr lvl="1"/>
            <a:r>
              <a:rPr lang="en-US" dirty="0"/>
              <a:t>Use data collected from adherence monitoring to make plans for improvement</a:t>
            </a:r>
          </a:p>
          <a:p>
            <a:pPr lvl="2"/>
            <a:r>
              <a:rPr lang="en-US" dirty="0"/>
              <a:t>Is there specific shifts or disciplines that need to improve?</a:t>
            </a:r>
          </a:p>
          <a:p>
            <a:pPr lvl="2"/>
            <a:r>
              <a:rPr lang="en-US" dirty="0"/>
              <a:t>Is there a hallway that is lacking equipment and therefore has low adherence rates?</a:t>
            </a:r>
          </a:p>
          <a:p>
            <a:endParaRPr lang="en-US" dirty="0"/>
          </a:p>
        </p:txBody>
      </p:sp>
      <p:pic>
        <p:nvPicPr>
          <p:cNvPr id="7" name="Picture 6" descr="Avian Flu Diary: Giving Germs A Helping Ha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826" y="672307"/>
            <a:ext cx="2385391" cy="2284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26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0FBA-64F0-4D7C-986B-3D7F2AB6A263}"/>
              </a:ext>
            </a:extLst>
          </p:cNvPr>
          <p:cNvSpPr>
            <a:spLocks noGrp="1"/>
          </p:cNvSpPr>
          <p:nvPr>
            <p:ph type="title"/>
          </p:nvPr>
        </p:nvSpPr>
        <p:spPr>
          <a:xfrm>
            <a:off x="156117" y="568711"/>
            <a:ext cx="5368562" cy="1057916"/>
          </a:xfrm>
        </p:spPr>
        <p:txBody>
          <a:bodyPr/>
          <a:lstStyle/>
          <a:p>
            <a:r>
              <a:rPr lang="en-US" dirty="0"/>
              <a:t>Transmission Based Precautions	 </a:t>
            </a:r>
          </a:p>
        </p:txBody>
      </p:sp>
      <p:sp>
        <p:nvSpPr>
          <p:cNvPr id="3" name="Content Placeholder 2">
            <a:extLst>
              <a:ext uri="{FF2B5EF4-FFF2-40B4-BE49-F238E27FC236}">
                <a16:creationId xmlns:a16="http://schemas.microsoft.com/office/drawing/2014/main" id="{90890E83-35B3-4377-A78D-2709BED22CF0}"/>
              </a:ext>
            </a:extLst>
          </p:cNvPr>
          <p:cNvSpPr>
            <a:spLocks noGrp="1"/>
          </p:cNvSpPr>
          <p:nvPr>
            <p:ph idx="1"/>
          </p:nvPr>
        </p:nvSpPr>
        <p:spPr>
          <a:xfrm>
            <a:off x="254969" y="1626627"/>
            <a:ext cx="5269710" cy="3030282"/>
          </a:xfrm>
        </p:spPr>
        <p:txBody>
          <a:bodyPr>
            <a:normAutofit fontScale="85000" lnSpcReduction="20000"/>
          </a:bodyPr>
          <a:lstStyle/>
          <a:p>
            <a:r>
              <a:rPr lang="en-US" dirty="0"/>
              <a:t>Initiate immediately when CDI is suspected</a:t>
            </a:r>
          </a:p>
          <a:p>
            <a:r>
              <a:rPr lang="en-US" dirty="0"/>
              <a:t>Utilize </a:t>
            </a:r>
            <a:r>
              <a:rPr lang="en-US" i="1" dirty="0"/>
              <a:t>Contact Enteric Precautions </a:t>
            </a:r>
            <a:r>
              <a:rPr lang="en-US" dirty="0"/>
              <a:t>for all who enter the patient care area</a:t>
            </a:r>
          </a:p>
          <a:p>
            <a:pPr lvl="1"/>
            <a:r>
              <a:rPr lang="en-US" dirty="0"/>
              <a:t>Hand hygiene – preferentially and in outbreaks use soap and water versus ABHR</a:t>
            </a:r>
          </a:p>
          <a:p>
            <a:pPr lvl="1"/>
            <a:r>
              <a:rPr lang="en-US" dirty="0"/>
              <a:t>Gown</a:t>
            </a:r>
          </a:p>
          <a:p>
            <a:pPr lvl="1"/>
            <a:r>
              <a:rPr lang="en-US" dirty="0"/>
              <a:t>Gloves</a:t>
            </a:r>
          </a:p>
          <a:p>
            <a:pPr marL="457200" lvl="1" indent="0">
              <a:buNone/>
            </a:pPr>
            <a:endParaRPr lang="en-US" dirty="0"/>
          </a:p>
        </p:txBody>
      </p:sp>
      <p:pic>
        <p:nvPicPr>
          <p:cNvPr id="5" name="Picture 4" descr="Contact Precautions flyer (in spanish and english)"/>
          <p:cNvPicPr>
            <a:picLocks noChangeAspect="1"/>
          </p:cNvPicPr>
          <p:nvPr/>
        </p:nvPicPr>
        <p:blipFill>
          <a:blip r:embed="rId3"/>
          <a:stretch>
            <a:fillRect/>
          </a:stretch>
        </p:blipFill>
        <p:spPr>
          <a:xfrm>
            <a:off x="5623531" y="568711"/>
            <a:ext cx="3322717" cy="4088198"/>
          </a:xfrm>
          <a:prstGeom prst="rect">
            <a:avLst/>
          </a:prstGeom>
        </p:spPr>
      </p:pic>
      <p:sp>
        <p:nvSpPr>
          <p:cNvPr id="6" name="TextBox 5"/>
          <p:cNvSpPr txBox="1"/>
          <p:nvPr/>
        </p:nvSpPr>
        <p:spPr>
          <a:xfrm>
            <a:off x="156117" y="4622004"/>
            <a:ext cx="8196145" cy="276999"/>
          </a:xfrm>
          <a:prstGeom prst="rect">
            <a:avLst/>
          </a:prstGeom>
          <a:noFill/>
        </p:spPr>
        <p:txBody>
          <a:bodyPr wrap="square" rtlCol="0">
            <a:spAutoFit/>
          </a:bodyPr>
          <a:lstStyle/>
          <a:p>
            <a:r>
              <a:rPr lang="en-US" sz="1200" dirty="0">
                <a:solidFill>
                  <a:srgbClr val="55565A"/>
                </a:solidFill>
              </a:rPr>
              <a:t>https://spice.unc.edu/resources/nc-standardized-isolation-signage/</a:t>
            </a:r>
          </a:p>
        </p:txBody>
      </p:sp>
    </p:spTree>
    <p:extLst>
      <p:ext uri="{BB962C8B-B14F-4D97-AF65-F5344CB8AC3E}">
        <p14:creationId xmlns:p14="http://schemas.microsoft.com/office/powerpoint/2010/main" val="2327453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Environmental Cleaning</a:t>
            </a:r>
          </a:p>
        </p:txBody>
      </p:sp>
      <p:sp>
        <p:nvSpPr>
          <p:cNvPr id="5" name="Text Placeholder 4"/>
          <p:cNvSpPr>
            <a:spLocks noGrp="1"/>
          </p:cNvSpPr>
          <p:nvPr>
            <p:ph type="body" sz="quarter" idx="11"/>
          </p:nvPr>
        </p:nvSpPr>
        <p:spPr>
          <a:xfrm>
            <a:off x="457200" y="999410"/>
            <a:ext cx="8242300" cy="453224"/>
          </a:xfrm>
        </p:spPr>
        <p:txBody>
          <a:bodyPr>
            <a:normAutofit fontScale="92500"/>
          </a:bodyPr>
          <a:lstStyle/>
          <a:p>
            <a:r>
              <a:rPr lang="en-US" dirty="0"/>
              <a:t>Clean and disinfect patient rooms and care equipment</a:t>
            </a:r>
          </a:p>
        </p:txBody>
      </p:sp>
      <p:sp>
        <p:nvSpPr>
          <p:cNvPr id="2" name="Content Placeholder 1"/>
          <p:cNvSpPr>
            <a:spLocks noGrp="1"/>
          </p:cNvSpPr>
          <p:nvPr>
            <p:ph idx="1"/>
          </p:nvPr>
        </p:nvSpPr>
        <p:spPr>
          <a:xfrm>
            <a:off x="457200" y="1452633"/>
            <a:ext cx="8686800" cy="3463923"/>
          </a:xfrm>
        </p:spPr>
        <p:txBody>
          <a:bodyPr>
            <a:normAutofit fontScale="85000" lnSpcReduction="20000"/>
          </a:bodyPr>
          <a:lstStyle/>
          <a:p>
            <a:pPr>
              <a:lnSpc>
                <a:spcPct val="120000"/>
              </a:lnSpc>
            </a:pPr>
            <a:r>
              <a:rPr lang="en-US" sz="1600" dirty="0"/>
              <a:t>Policies and Procedures</a:t>
            </a:r>
          </a:p>
          <a:p>
            <a:pPr lvl="1">
              <a:lnSpc>
                <a:spcPct val="120000"/>
              </a:lnSpc>
            </a:pPr>
            <a:r>
              <a:rPr lang="en-US" sz="1600" dirty="0"/>
              <a:t>EPA registered </a:t>
            </a:r>
            <a:r>
              <a:rPr lang="en-US" sz="1600" i="1" dirty="0"/>
              <a:t>sporicidal </a:t>
            </a:r>
            <a:r>
              <a:rPr lang="en-US" sz="1600" dirty="0"/>
              <a:t>disinfectants </a:t>
            </a:r>
          </a:p>
          <a:p>
            <a:pPr lvl="2">
              <a:lnSpc>
                <a:spcPct val="120000"/>
              </a:lnSpc>
            </a:pPr>
            <a:r>
              <a:rPr lang="en-US" sz="1600" dirty="0"/>
              <a:t>Quats and daily disinfectants may not be effective against C. diff</a:t>
            </a:r>
          </a:p>
          <a:p>
            <a:pPr lvl="2">
              <a:lnSpc>
                <a:spcPct val="120000"/>
              </a:lnSpc>
            </a:pPr>
            <a:r>
              <a:rPr lang="en-US" sz="1600" dirty="0"/>
              <a:t>During outbreaks, consider use of sporicidal agent for all routine disinfection</a:t>
            </a:r>
          </a:p>
          <a:p>
            <a:pPr lvl="1">
              <a:lnSpc>
                <a:spcPct val="120000"/>
              </a:lnSpc>
            </a:pPr>
            <a:r>
              <a:rPr lang="en-US" sz="1600" dirty="0"/>
              <a:t>Follow manufacturer instructions for use</a:t>
            </a:r>
          </a:p>
          <a:p>
            <a:pPr lvl="1">
              <a:lnSpc>
                <a:spcPct val="120000"/>
              </a:lnSpc>
            </a:pPr>
            <a:r>
              <a:rPr lang="en-US" sz="1600" dirty="0"/>
              <a:t>Clean shared equipment between each use (glucometer, bladder scanner, etc.)</a:t>
            </a:r>
          </a:p>
          <a:p>
            <a:pPr lvl="1">
              <a:lnSpc>
                <a:spcPct val="120000"/>
              </a:lnSpc>
            </a:pPr>
            <a:r>
              <a:rPr lang="en-US" sz="1600" dirty="0"/>
              <a:t>Follow routine practices – changing wiper/mop head, clean to dirty workflow, frequent cleaning of high touch surfaces</a:t>
            </a:r>
          </a:p>
          <a:p>
            <a:pPr lvl="1">
              <a:lnSpc>
                <a:spcPct val="120000"/>
              </a:lnSpc>
            </a:pPr>
            <a:r>
              <a:rPr lang="en-US" sz="1600" dirty="0"/>
              <a:t>Use checklists </a:t>
            </a:r>
          </a:p>
          <a:p>
            <a:pPr>
              <a:lnSpc>
                <a:spcPct val="120000"/>
              </a:lnSpc>
            </a:pPr>
            <a:r>
              <a:rPr lang="en-US" sz="1600" dirty="0"/>
              <a:t>Audits and Observations</a:t>
            </a:r>
          </a:p>
          <a:p>
            <a:pPr lvl="1">
              <a:lnSpc>
                <a:spcPct val="120000"/>
              </a:lnSpc>
            </a:pPr>
            <a:r>
              <a:rPr lang="en-US" sz="1600" dirty="0"/>
              <a:t>Define responsibilities – who cleans what</a:t>
            </a:r>
          </a:p>
          <a:p>
            <a:pPr lvl="1">
              <a:lnSpc>
                <a:spcPct val="120000"/>
              </a:lnSpc>
            </a:pPr>
            <a:r>
              <a:rPr lang="en-US" sz="1600" dirty="0"/>
              <a:t>Regularly audit to ensure cleaning is completed per policy</a:t>
            </a:r>
          </a:p>
          <a:p>
            <a:pPr lvl="1">
              <a:lnSpc>
                <a:spcPct val="120000"/>
              </a:lnSpc>
            </a:pPr>
            <a:r>
              <a:rPr lang="en-US" sz="1600" dirty="0"/>
              <a:t>Report audit findings to QAPI committee to develop action plans when needed</a:t>
            </a:r>
            <a:endParaRPr lang="en-US" sz="1200" dirty="0"/>
          </a:p>
        </p:txBody>
      </p:sp>
    </p:spTree>
    <p:extLst>
      <p:ext uri="{BB962C8B-B14F-4D97-AF65-F5344CB8AC3E}">
        <p14:creationId xmlns:p14="http://schemas.microsoft.com/office/powerpoint/2010/main" val="4289480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E716-7C62-0F41-B0D2-F11A3E274529}"/>
              </a:ext>
            </a:extLst>
          </p:cNvPr>
          <p:cNvSpPr>
            <a:spLocks noGrp="1"/>
          </p:cNvSpPr>
          <p:nvPr>
            <p:ph type="title"/>
          </p:nvPr>
        </p:nvSpPr>
        <p:spPr/>
        <p:txBody>
          <a:bodyPr/>
          <a:lstStyle/>
          <a:p>
            <a:r>
              <a:rPr lang="en-US" dirty="0"/>
              <a:t>Melody Brown, MSM</a:t>
            </a:r>
          </a:p>
        </p:txBody>
      </p:sp>
      <p:sp>
        <p:nvSpPr>
          <p:cNvPr id="3" name="Text Placeholder 2">
            <a:extLst>
              <a:ext uri="{FF2B5EF4-FFF2-40B4-BE49-F238E27FC236}">
                <a16:creationId xmlns:a16="http://schemas.microsoft.com/office/drawing/2014/main" id="{C1BAD1DD-FE9B-164D-82D1-3EA3F5BF8E0F}"/>
              </a:ext>
            </a:extLst>
          </p:cNvPr>
          <p:cNvSpPr>
            <a:spLocks noGrp="1"/>
          </p:cNvSpPr>
          <p:nvPr>
            <p:ph type="body" sz="quarter" idx="10"/>
          </p:nvPr>
        </p:nvSpPr>
        <p:spPr/>
        <p:txBody>
          <a:bodyPr>
            <a:normAutofit lnSpcReduction="10000"/>
          </a:bodyPr>
          <a:lstStyle/>
          <a:p>
            <a:r>
              <a:rPr lang="en-US" dirty="0"/>
              <a:t>Aim manager, patient safety</a:t>
            </a:r>
          </a:p>
        </p:txBody>
      </p:sp>
      <p:sp>
        <p:nvSpPr>
          <p:cNvPr id="5" name="Text Placeholder 4">
            <a:extLst>
              <a:ext uri="{FF2B5EF4-FFF2-40B4-BE49-F238E27FC236}">
                <a16:creationId xmlns:a16="http://schemas.microsoft.com/office/drawing/2014/main" id="{7BF3C13B-DE69-A24C-9265-7F4531456AA1}"/>
              </a:ext>
            </a:extLst>
          </p:cNvPr>
          <p:cNvSpPr>
            <a:spLocks noGrp="1"/>
          </p:cNvSpPr>
          <p:nvPr>
            <p:ph type="body" sz="quarter" idx="11"/>
          </p:nvPr>
        </p:nvSpPr>
        <p:spPr/>
        <p:txBody>
          <a:bodyPr/>
          <a:lstStyle/>
          <a:p>
            <a:r>
              <a:rPr lang="en-US" sz="1200" dirty="0"/>
              <a:t>Melody’s healthcare career started as a Medical Technologist over 35 years ago.  She later shifted her focus to Infection Control, Quality Management, and JCAHO Coordination in a rural hospital setting.  Melody has had varied roles at Alliant Health Solutions working on the CMS contract for the Quality Innovation Network – Quality Improvement Organization (QIN – QIO).  Coaching hospitals and nursing homes on all facets of healthcare quality improvement has been her focus as the Task Manager for Performance Improvement, and most recently supporting the nursing home reporting to the CDC NHSN database for CDI.</a:t>
            </a:r>
          </a:p>
          <a:p>
            <a:endParaRPr lang="en-US" dirty="0"/>
          </a:p>
        </p:txBody>
      </p:sp>
      <p:sp>
        <p:nvSpPr>
          <p:cNvPr id="9" name="Text Placeholder 8">
            <a:extLst>
              <a:ext uri="{FF2B5EF4-FFF2-40B4-BE49-F238E27FC236}">
                <a16:creationId xmlns:a16="http://schemas.microsoft.com/office/drawing/2014/main" id="{43280057-9D44-164D-B1F7-721B116CE481}"/>
              </a:ext>
            </a:extLst>
          </p:cNvPr>
          <p:cNvSpPr>
            <a:spLocks noGrp="1"/>
          </p:cNvSpPr>
          <p:nvPr>
            <p:ph type="body" sz="quarter" idx="12"/>
          </p:nvPr>
        </p:nvSpPr>
        <p:spPr/>
        <p:txBody>
          <a:bodyPr/>
          <a:lstStyle/>
          <a:p>
            <a:r>
              <a:rPr lang="en-US" dirty="0"/>
              <a:t>Melody enjoys spending time with family, including her two grandchildren, camping, gardening and shopping.</a:t>
            </a:r>
          </a:p>
          <a:p>
            <a:endParaRPr lang="en-US" dirty="0"/>
          </a:p>
        </p:txBody>
      </p:sp>
      <p:sp>
        <p:nvSpPr>
          <p:cNvPr id="11" name="Content Placeholder 10">
            <a:extLst>
              <a:ext uri="{FF2B5EF4-FFF2-40B4-BE49-F238E27FC236}">
                <a16:creationId xmlns:a16="http://schemas.microsoft.com/office/drawing/2014/main" id="{BAAFE502-0473-1548-B1EF-8BA9B078B3B5}"/>
              </a:ext>
            </a:extLst>
          </p:cNvPr>
          <p:cNvSpPr>
            <a:spLocks noGrp="1"/>
          </p:cNvSpPr>
          <p:nvPr>
            <p:ph sz="quarter" idx="15"/>
          </p:nvPr>
        </p:nvSpPr>
        <p:spPr/>
        <p:txBody>
          <a:bodyPr/>
          <a:lstStyle/>
          <a:p>
            <a:r>
              <a:rPr lang="en-US" dirty="0"/>
              <a:t>Contact:</a:t>
            </a:r>
          </a:p>
          <a:p>
            <a:r>
              <a:rPr lang="en-US" dirty="0" err="1"/>
              <a:t>Melody.Brown@AlliantQuality.org</a:t>
            </a:r>
            <a:endParaRPr lang="en-US" dirty="0"/>
          </a:p>
        </p:txBody>
      </p:sp>
      <p:pic>
        <p:nvPicPr>
          <p:cNvPr id="19" name="Picture Placeholder 18" descr="Mel Brown wearing a colorful paisley shirt">
            <a:extLst>
              <a:ext uri="{FF2B5EF4-FFF2-40B4-BE49-F238E27FC236}">
                <a16:creationId xmlns:a16="http://schemas.microsoft.com/office/drawing/2014/main" id="{0CEE704E-CE7A-B942-8AF7-84453BD09DCA}"/>
              </a:ext>
            </a:extLst>
          </p:cNvPr>
          <p:cNvPicPr>
            <a:picLocks noGrp="1" noChangeAspect="1"/>
          </p:cNvPicPr>
          <p:nvPr>
            <p:ph type="pic" sz="quarter" idx="14"/>
          </p:nvPr>
        </p:nvPicPr>
        <p:blipFill rotWithShape="1">
          <a:blip r:embed="rId2"/>
          <a:srcRect l="533" r="14207"/>
          <a:stretch/>
        </p:blipFill>
        <p:spPr>
          <a:xfrm rot="5400000">
            <a:off x="5442591" y="1683697"/>
            <a:ext cx="3168955" cy="2090738"/>
          </a:xfrm>
        </p:spPr>
      </p:pic>
    </p:spTree>
    <p:extLst>
      <p:ext uri="{BB962C8B-B14F-4D97-AF65-F5344CB8AC3E}">
        <p14:creationId xmlns:p14="http://schemas.microsoft.com/office/powerpoint/2010/main" val="2122506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D8B7-39F7-4DAD-AD68-78826056844B}"/>
              </a:ext>
            </a:extLst>
          </p:cNvPr>
          <p:cNvSpPr>
            <a:spLocks noGrp="1"/>
          </p:cNvSpPr>
          <p:nvPr>
            <p:ph type="title"/>
          </p:nvPr>
        </p:nvSpPr>
        <p:spPr>
          <a:xfrm>
            <a:off x="457954" y="553037"/>
            <a:ext cx="8216939" cy="481013"/>
          </a:xfrm>
        </p:spPr>
        <p:txBody>
          <a:bodyPr/>
          <a:lstStyle/>
          <a:p>
            <a:r>
              <a:rPr lang="en-US" dirty="0"/>
              <a:t>Antimicrobial Stewardship</a:t>
            </a:r>
          </a:p>
        </p:txBody>
      </p:sp>
      <p:sp>
        <p:nvSpPr>
          <p:cNvPr id="3" name="Content Placeholder 2">
            <a:extLst>
              <a:ext uri="{FF2B5EF4-FFF2-40B4-BE49-F238E27FC236}">
                <a16:creationId xmlns:a16="http://schemas.microsoft.com/office/drawing/2014/main" id="{94D0366B-4059-4406-80BA-465FA7CE8080}"/>
              </a:ext>
            </a:extLst>
          </p:cNvPr>
          <p:cNvSpPr>
            <a:spLocks noGrp="1"/>
          </p:cNvSpPr>
          <p:nvPr>
            <p:ph idx="1"/>
          </p:nvPr>
        </p:nvSpPr>
        <p:spPr>
          <a:xfrm>
            <a:off x="457954" y="1139687"/>
            <a:ext cx="8485324" cy="3733395"/>
          </a:xfrm>
        </p:spPr>
        <p:txBody>
          <a:bodyPr>
            <a:normAutofit lnSpcReduction="10000"/>
          </a:bodyPr>
          <a:lstStyle/>
          <a:p>
            <a:r>
              <a:rPr lang="en-US" sz="1800" dirty="0"/>
              <a:t>A set of commitments and actions designed to optimize the treatment of infections while reducing adverse events associated with antibiotic use</a:t>
            </a:r>
          </a:p>
          <a:p>
            <a:pPr marL="914400" lvl="2" indent="0">
              <a:buNone/>
            </a:pPr>
            <a:r>
              <a:rPr lang="en-US" sz="1800" i="1" dirty="0"/>
              <a:t>Leadership Commitment	Drug Expertise</a:t>
            </a:r>
          </a:p>
          <a:p>
            <a:pPr marL="914400" lvl="2" indent="0">
              <a:buNone/>
            </a:pPr>
            <a:r>
              <a:rPr lang="en-US" sz="1800" i="1" dirty="0"/>
              <a:t>Reporting					Action</a:t>
            </a:r>
          </a:p>
          <a:p>
            <a:pPr marL="914400" lvl="2" indent="0">
              <a:buNone/>
            </a:pPr>
            <a:r>
              <a:rPr lang="en-US" sz="1800" i="1" dirty="0"/>
              <a:t>Education 					Tracking </a:t>
            </a:r>
          </a:p>
          <a:p>
            <a:pPr marL="914400" lvl="2" indent="0">
              <a:buNone/>
            </a:pPr>
            <a:r>
              <a:rPr lang="en-US" sz="1800" i="1" dirty="0"/>
              <a:t>Accountability</a:t>
            </a:r>
          </a:p>
          <a:p>
            <a:r>
              <a:rPr lang="en-US" sz="1800" dirty="0"/>
              <a:t>Studies have shown that CDI, gastroenteritis, and diarrhea are the most common adverse events related to antibiotic use. </a:t>
            </a:r>
          </a:p>
          <a:p>
            <a:r>
              <a:rPr lang="en-US" sz="1800" dirty="0"/>
              <a:t>Antibiotic stewardship is about resident safety and quality care</a:t>
            </a:r>
          </a:p>
          <a:p>
            <a:r>
              <a:rPr lang="en-US" sz="1800" dirty="0"/>
              <a:t>CMS mandates nursing homes have stewardship programs in place</a:t>
            </a:r>
          </a:p>
          <a:p>
            <a:r>
              <a:rPr lang="en-US" sz="1800" dirty="0"/>
              <a:t>These programs will reduce CDI also – Bonus!</a:t>
            </a:r>
          </a:p>
        </p:txBody>
      </p:sp>
    </p:spTree>
    <p:extLst>
      <p:ext uri="{BB962C8B-B14F-4D97-AF65-F5344CB8AC3E}">
        <p14:creationId xmlns:p14="http://schemas.microsoft.com/office/powerpoint/2010/main" val="2650533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59C3C-BC1F-4249-8C0A-E6E3A9FF633F}"/>
              </a:ext>
            </a:extLst>
          </p:cNvPr>
          <p:cNvSpPr>
            <a:spLocks noGrp="1"/>
          </p:cNvSpPr>
          <p:nvPr>
            <p:ph type="title"/>
          </p:nvPr>
        </p:nvSpPr>
        <p:spPr/>
        <p:txBody>
          <a:bodyPr/>
          <a:lstStyle/>
          <a:p>
            <a:r>
              <a:rPr lang="en-US" dirty="0"/>
              <a:t>Objectives Check In!</a:t>
            </a:r>
          </a:p>
        </p:txBody>
      </p:sp>
      <p:grpSp>
        <p:nvGrpSpPr>
          <p:cNvPr id="9" name="Group 8">
            <a:extLst>
              <a:ext uri="{FF2B5EF4-FFF2-40B4-BE49-F238E27FC236}">
                <a16:creationId xmlns:a16="http://schemas.microsoft.com/office/drawing/2014/main" id="{335F557B-827D-4C43-AEA0-CFB21F06B97F}"/>
              </a:ext>
              <a:ext uri="{C183D7F6-B498-43B3-948B-1728B52AA6E4}">
                <adec:decorative xmlns:adec="http://schemas.microsoft.com/office/drawing/2017/decorative" xmlns="" val="1"/>
              </a:ext>
            </a:extLst>
          </p:cNvPr>
          <p:cNvGrpSpPr/>
          <p:nvPr/>
        </p:nvGrpSpPr>
        <p:grpSpPr>
          <a:xfrm>
            <a:off x="7693126" y="526237"/>
            <a:ext cx="1438213" cy="949504"/>
            <a:chOff x="7693126" y="526237"/>
            <a:chExt cx="1438213" cy="949504"/>
          </a:xfrm>
        </p:grpSpPr>
        <p:pic>
          <p:nvPicPr>
            <p:cNvPr id="8" name="Graphic 7" descr="Pencil">
              <a:extLst>
                <a:ext uri="{FF2B5EF4-FFF2-40B4-BE49-F238E27FC236}">
                  <a16:creationId xmlns:a16="http://schemas.microsoft.com/office/drawing/2014/main" id="{0C4E4CB6-A403-E642-A542-1E80335FDF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6500341">
              <a:off x="7693126" y="526237"/>
              <a:ext cx="591486" cy="591486"/>
            </a:xfrm>
            <a:prstGeom prst="rect">
              <a:avLst/>
            </a:prstGeom>
          </p:spPr>
        </p:pic>
        <p:pic>
          <p:nvPicPr>
            <p:cNvPr id="6" name="Graphic 5" descr="Clipboard Mixed">
              <a:extLst>
                <a:ext uri="{FF2B5EF4-FFF2-40B4-BE49-F238E27FC236}">
                  <a16:creationId xmlns:a16="http://schemas.microsoft.com/office/drawing/2014/main" id="{8333172D-7799-5C46-B519-D4E27080D79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00640">
              <a:off x="8216939" y="561341"/>
              <a:ext cx="914400" cy="914400"/>
            </a:xfrm>
            <a:prstGeom prst="rect">
              <a:avLst/>
            </a:prstGeom>
          </p:spPr>
        </p:pic>
      </p:grpSp>
      <p:sp>
        <p:nvSpPr>
          <p:cNvPr id="5" name="Content Placeholder 4">
            <a:extLst>
              <a:ext uri="{FF2B5EF4-FFF2-40B4-BE49-F238E27FC236}">
                <a16:creationId xmlns:a16="http://schemas.microsoft.com/office/drawing/2014/main" id="{F561D419-E374-4220-B1CA-42A45F8D844D}"/>
              </a:ext>
            </a:extLst>
          </p:cNvPr>
          <p:cNvSpPr>
            <a:spLocks noGrp="1"/>
          </p:cNvSpPr>
          <p:nvPr>
            <p:ph idx="1"/>
          </p:nvPr>
        </p:nvSpPr>
        <p:spPr>
          <a:xfrm>
            <a:off x="444540" y="1323158"/>
            <a:ext cx="8330970" cy="2557962"/>
          </a:xfrm>
        </p:spPr>
        <p:txBody>
          <a:bodyPr>
            <a:normAutofit fontScale="85000" lnSpcReduction="20000"/>
          </a:bodyPr>
          <a:lstStyle/>
          <a:p>
            <a:r>
              <a:rPr lang="en-US" dirty="0"/>
              <a:t>Learn Today:</a:t>
            </a:r>
          </a:p>
          <a:p>
            <a:pPr lvl="1"/>
            <a:r>
              <a:rPr lang="en-US" dirty="0"/>
              <a:t>Compare and contrast C. difficile infection and colonization</a:t>
            </a:r>
          </a:p>
          <a:p>
            <a:pPr lvl="1"/>
            <a:r>
              <a:rPr lang="en-US" dirty="0"/>
              <a:t>Understand three foundational principles of C. difficile prevention</a:t>
            </a:r>
          </a:p>
          <a:p>
            <a:r>
              <a:rPr lang="en-US" dirty="0"/>
              <a:t>Use Tomorrow:</a:t>
            </a:r>
          </a:p>
          <a:p>
            <a:pPr lvl="1"/>
            <a:r>
              <a:rPr lang="en-US" dirty="0"/>
              <a:t>Effectively manage residents with C. difficile infection and prevent transmission </a:t>
            </a:r>
          </a:p>
        </p:txBody>
      </p:sp>
      <p:sp>
        <p:nvSpPr>
          <p:cNvPr id="2" name="TextBox 1">
            <a:extLst>
              <a:ext uri="{FF2B5EF4-FFF2-40B4-BE49-F238E27FC236}">
                <a16:creationId xmlns:a16="http://schemas.microsoft.com/office/drawing/2014/main" id="{E95D436A-F529-0D47-9295-2BC975CE6317}"/>
              </a:ext>
            </a:extLst>
          </p:cNvPr>
          <p:cNvSpPr txBox="1"/>
          <p:nvPr/>
        </p:nvSpPr>
        <p:spPr>
          <a:xfrm>
            <a:off x="444540" y="4050958"/>
            <a:ext cx="7863840" cy="400110"/>
          </a:xfrm>
          <a:prstGeom prst="rect">
            <a:avLst/>
          </a:prstGeom>
          <a:noFill/>
        </p:spPr>
        <p:txBody>
          <a:bodyPr wrap="square" rtlCol="0">
            <a:spAutoFit/>
          </a:bodyPr>
          <a:lstStyle/>
          <a:p>
            <a:r>
              <a:rPr lang="en-US" sz="2000" b="1" dirty="0">
                <a:solidFill>
                  <a:srgbClr val="0076C0"/>
                </a:solidFill>
                <a:latin typeface="+mj-lt"/>
              </a:rPr>
              <a:t>Complete this sentence in Chat: </a:t>
            </a:r>
            <a:r>
              <a:rPr lang="en-US" i="1" dirty="0">
                <a:solidFill>
                  <a:srgbClr val="55565A"/>
                </a:solidFill>
                <a:latin typeface="+mj-lt"/>
              </a:rPr>
              <a:t>I will…</a:t>
            </a:r>
          </a:p>
        </p:txBody>
      </p:sp>
    </p:spTree>
    <p:extLst>
      <p:ext uri="{BB962C8B-B14F-4D97-AF65-F5344CB8AC3E}">
        <p14:creationId xmlns:p14="http://schemas.microsoft.com/office/powerpoint/2010/main" val="207217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D8B7-39F7-4DAD-AD68-78826056844B}"/>
              </a:ext>
            </a:extLst>
          </p:cNvPr>
          <p:cNvSpPr>
            <a:spLocks noGrp="1"/>
          </p:cNvSpPr>
          <p:nvPr>
            <p:ph type="title"/>
          </p:nvPr>
        </p:nvSpPr>
        <p:spPr/>
        <p:txBody>
          <a:bodyPr/>
          <a:lstStyle/>
          <a:p>
            <a:r>
              <a:rPr lang="en-US" dirty="0"/>
              <a:t>Thank You for Your Time!</a:t>
            </a:r>
          </a:p>
        </p:txBody>
      </p:sp>
      <p:pic>
        <p:nvPicPr>
          <p:cNvPr id="5" name="Picture 4" descr="Amy Ward in a blue shirt and green cardig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22" y="1439093"/>
            <a:ext cx="2002783" cy="2994816"/>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94D0366B-4059-4406-80BA-465FA7CE8080}"/>
              </a:ext>
            </a:extLst>
          </p:cNvPr>
          <p:cNvSpPr>
            <a:spLocks noGrp="1"/>
          </p:cNvSpPr>
          <p:nvPr>
            <p:ph idx="1"/>
          </p:nvPr>
        </p:nvSpPr>
        <p:spPr>
          <a:xfrm>
            <a:off x="2715905" y="1568195"/>
            <a:ext cx="6291618" cy="2252146"/>
          </a:xfrm>
        </p:spPr>
        <p:txBody>
          <a:bodyPr>
            <a:normAutofit/>
          </a:bodyPr>
          <a:lstStyle/>
          <a:p>
            <a:pPr marL="0" indent="0" algn="ctr">
              <a:buNone/>
            </a:pPr>
            <a:r>
              <a:rPr lang="en-US" sz="2400" b="1" dirty="0"/>
              <a:t>Amy Ward MS, BSN, RN, CIC</a:t>
            </a:r>
            <a:endParaRPr lang="en-US" sz="2400" dirty="0"/>
          </a:p>
          <a:p>
            <a:pPr marL="0" indent="0" algn="ctr">
              <a:buNone/>
            </a:pPr>
            <a:r>
              <a:rPr lang="en-US" sz="2400" dirty="0"/>
              <a:t>Infection Prevention Specialist</a:t>
            </a:r>
          </a:p>
          <a:p>
            <a:pPr marL="0" indent="0" algn="ctr">
              <a:buNone/>
            </a:pPr>
            <a:r>
              <a:rPr lang="en-US" sz="2400" dirty="0"/>
              <a:t>Alliant Quality</a:t>
            </a:r>
          </a:p>
          <a:p>
            <a:pPr marL="0" indent="0" algn="ctr">
              <a:buNone/>
            </a:pPr>
            <a:r>
              <a:rPr lang="en-US" sz="2400" dirty="0">
                <a:solidFill>
                  <a:schemeClr val="tx2"/>
                </a:solidFill>
                <a:hlinkClick r:id="rId4"/>
              </a:rPr>
              <a:t>Amy.Ward@AlliantHealth.org</a:t>
            </a:r>
            <a:r>
              <a:rPr lang="en-US" sz="2400" dirty="0">
                <a:solidFill>
                  <a:schemeClr val="tx2"/>
                </a:solidFill>
              </a:rPr>
              <a:t> </a:t>
            </a:r>
          </a:p>
          <a:p>
            <a:pPr marL="0" indent="0" algn="ctr">
              <a:buNone/>
            </a:pPr>
            <a:r>
              <a:rPr lang="en-US" sz="2400" dirty="0"/>
              <a:t>678-527-3653</a:t>
            </a:r>
          </a:p>
        </p:txBody>
      </p:sp>
    </p:spTree>
    <p:extLst>
      <p:ext uri="{BB962C8B-B14F-4D97-AF65-F5344CB8AC3E}">
        <p14:creationId xmlns:p14="http://schemas.microsoft.com/office/powerpoint/2010/main" val="34193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44540" y="1323158"/>
            <a:ext cx="8229600" cy="3513002"/>
          </a:xfrm>
        </p:spPr>
        <p:txBody>
          <a:bodyPr>
            <a:normAutofit fontScale="70000" lnSpcReduction="20000"/>
          </a:bodyPr>
          <a:lstStyle/>
          <a:p>
            <a:pPr>
              <a:lnSpc>
                <a:spcPct val="120000"/>
              </a:lnSpc>
            </a:pPr>
            <a:r>
              <a:rPr lang="en-US" dirty="0"/>
              <a:t>NHSN C. difficile for LTCF </a:t>
            </a:r>
            <a:r>
              <a:rPr lang="en-US" dirty="0">
                <a:hlinkClick r:id="rId3"/>
              </a:rPr>
              <a:t>https://www.cdc.gov/nhsn/ltc/cdiff-mrsa/index.html</a:t>
            </a:r>
            <a:endParaRPr lang="en-US" dirty="0"/>
          </a:p>
          <a:p>
            <a:pPr>
              <a:lnSpc>
                <a:spcPct val="120000"/>
              </a:lnSpc>
            </a:pPr>
            <a:r>
              <a:rPr lang="en-US" dirty="0"/>
              <a:t>Polage, C. R., Gyorke, C. E., Kennedy, M. A., Leslie, J. L., Chin, D. L., Wang, S., ... Cohen, S.H. (2015, September 8). Overdiagnosis of Clostridium difficile infection in the molecular test era. JAMA Internal Medicine, 175, 1792-1801. </a:t>
            </a:r>
            <a:r>
              <a:rPr lang="en-US" dirty="0">
                <a:hlinkClick r:id="rId4"/>
              </a:rPr>
              <a:t>http://dx.doi.org/10.1001/jamainternmed.2015.4114</a:t>
            </a:r>
            <a:endParaRPr lang="en-US" dirty="0"/>
          </a:p>
          <a:p>
            <a:pPr>
              <a:lnSpc>
                <a:spcPct val="120000"/>
              </a:lnSpc>
            </a:pPr>
            <a:r>
              <a:rPr lang="en-US" dirty="0"/>
              <a:t>IDSA Clinical Practice Guidelines </a:t>
            </a:r>
            <a:r>
              <a:rPr lang="en-US" dirty="0">
                <a:hlinkClick r:id="rId5"/>
              </a:rPr>
              <a:t>https://academic.oup.com/cid/article/66/7/e1/4855916</a:t>
            </a:r>
            <a:endParaRPr lang="en-US" dirty="0"/>
          </a:p>
        </p:txBody>
      </p:sp>
    </p:spTree>
    <p:extLst>
      <p:ext uri="{BB962C8B-B14F-4D97-AF65-F5344CB8AC3E}">
        <p14:creationId xmlns:p14="http://schemas.microsoft.com/office/powerpoint/2010/main" val="2660475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BD59-1B39-2C48-B6A5-488D7B73EE30}"/>
              </a:ext>
            </a:extLst>
          </p:cNvPr>
          <p:cNvSpPr>
            <a:spLocks noGrp="1"/>
          </p:cNvSpPr>
          <p:nvPr>
            <p:ph type="title" idx="4294967295"/>
          </p:nvPr>
        </p:nvSpPr>
        <p:spPr>
          <a:xfrm>
            <a:off x="6614161" y="799721"/>
            <a:ext cx="2439486" cy="896751"/>
          </a:xfrm>
        </p:spPr>
        <p:txBody>
          <a:bodyPr/>
          <a:lstStyle/>
          <a:p>
            <a:pPr algn="ctr"/>
            <a:r>
              <a:rPr lang="en-US" dirty="0"/>
              <a:t>CMS 12</a:t>
            </a:r>
            <a:r>
              <a:rPr lang="en-US" baseline="30000" dirty="0"/>
              <a:t>th</a:t>
            </a:r>
            <a:r>
              <a:rPr lang="en-US" dirty="0"/>
              <a:t> SOW Goals</a:t>
            </a:r>
          </a:p>
        </p:txBody>
      </p:sp>
      <p:pic>
        <p:nvPicPr>
          <p:cNvPr id="10" name="Picture 9">
            <a:extLst>
              <a:ext uri="{FF2B5EF4-FFF2-40B4-BE49-F238E27FC236}">
                <a16:creationId xmlns:a16="http://schemas.microsoft.com/office/drawing/2014/main" id="{3DFBDB46-458E-B446-9BEB-B9CC5BBD89D4}"/>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145591" y="567537"/>
            <a:ext cx="941383" cy="941383"/>
          </a:xfrm>
          <a:prstGeom prst="rect">
            <a:avLst/>
          </a:prstGeom>
        </p:spPr>
      </p:pic>
      <p:sp>
        <p:nvSpPr>
          <p:cNvPr id="11" name="TextBox 10">
            <a:extLst>
              <a:ext uri="{FF2B5EF4-FFF2-40B4-BE49-F238E27FC236}">
                <a16:creationId xmlns:a16="http://schemas.microsoft.com/office/drawing/2014/main" id="{DEAB1544-D017-EE4D-99CA-F3E35E3538B5}"/>
              </a:ext>
            </a:extLst>
          </p:cNvPr>
          <p:cNvSpPr txBox="1"/>
          <p:nvPr/>
        </p:nvSpPr>
        <p:spPr>
          <a:xfrm>
            <a:off x="956413" y="605820"/>
            <a:ext cx="1620343" cy="646331"/>
          </a:xfrm>
          <a:prstGeom prst="rect">
            <a:avLst/>
          </a:prstGeom>
          <a:noFill/>
        </p:spPr>
        <p:txBody>
          <a:bodyPr wrap="square" rtlCol="0">
            <a:spAutoFit/>
          </a:bodyPr>
          <a:lstStyle/>
          <a:p>
            <a:pPr algn="ctr"/>
            <a:r>
              <a:rPr lang="en-US" sz="1200" b="1" dirty="0">
                <a:solidFill>
                  <a:srgbClr val="55565A"/>
                </a:solidFill>
              </a:rPr>
              <a:t>Behavioral Health </a:t>
            </a:r>
          </a:p>
          <a:p>
            <a:pPr algn="ctr"/>
            <a:r>
              <a:rPr lang="en-US" sz="1200" b="1" dirty="0">
                <a:solidFill>
                  <a:srgbClr val="55565A"/>
                </a:solidFill>
              </a:rPr>
              <a:t>Outcomes &amp; Opioid Misuse</a:t>
            </a:r>
          </a:p>
        </p:txBody>
      </p:sp>
      <p:sp>
        <p:nvSpPr>
          <p:cNvPr id="4" name="Content Placeholder 2">
            <a:extLst>
              <a:ext uri="{FF2B5EF4-FFF2-40B4-BE49-F238E27FC236}">
                <a16:creationId xmlns:a16="http://schemas.microsoft.com/office/drawing/2014/main" id="{BCD42018-7C8A-274D-A940-7B773F284915}"/>
              </a:ext>
            </a:extLst>
          </p:cNvPr>
          <p:cNvSpPr txBox="1">
            <a:spLocks/>
          </p:cNvSpPr>
          <p:nvPr/>
        </p:nvSpPr>
        <p:spPr>
          <a:xfrm>
            <a:off x="2643007" y="522727"/>
            <a:ext cx="4057941" cy="74821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buFont typeface="Wingdings" pitchFamily="2" charset="2"/>
              <a:buChar char="ü"/>
            </a:pPr>
            <a:r>
              <a:rPr lang="en-US" sz="1100" dirty="0"/>
              <a:t>Promote opioid best practices</a:t>
            </a:r>
          </a:p>
          <a:p>
            <a:pPr marL="233363" indent="-233363">
              <a:buFont typeface="Wingdings" pitchFamily="2" charset="2"/>
              <a:buChar char="ü"/>
            </a:pPr>
            <a:r>
              <a:rPr lang="en-US" sz="1100" dirty="0"/>
              <a:t>Decrease high dose opioid prescribing and opioid adverse events in all settings</a:t>
            </a:r>
          </a:p>
          <a:p>
            <a:pPr marL="233363" indent="-233363">
              <a:buFont typeface="Wingdings" pitchFamily="2" charset="2"/>
              <a:buChar char="ü"/>
            </a:pPr>
            <a:r>
              <a:rPr lang="en-US" sz="1100" dirty="0"/>
              <a:t>Increase access to behavioral health services</a:t>
            </a:r>
          </a:p>
        </p:txBody>
      </p:sp>
      <p:pic>
        <p:nvPicPr>
          <p:cNvPr id="12" name="Picture 11">
            <a:extLst>
              <a:ext uri="{FF2B5EF4-FFF2-40B4-BE49-F238E27FC236}">
                <a16:creationId xmlns:a16="http://schemas.microsoft.com/office/drawing/2014/main" id="{CFC3FF85-7DA9-964D-B8F0-DC1B9689966C}"/>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145590" y="1447862"/>
            <a:ext cx="941383" cy="941383"/>
          </a:xfrm>
          <a:prstGeom prst="rect">
            <a:avLst/>
          </a:prstGeom>
        </p:spPr>
      </p:pic>
      <p:sp>
        <p:nvSpPr>
          <p:cNvPr id="13" name="TextBox 12">
            <a:extLst>
              <a:ext uri="{FF2B5EF4-FFF2-40B4-BE49-F238E27FC236}">
                <a16:creationId xmlns:a16="http://schemas.microsoft.com/office/drawing/2014/main" id="{935AA487-BAAA-2245-8AF9-88A9A6C77BED}"/>
              </a:ext>
            </a:extLst>
          </p:cNvPr>
          <p:cNvSpPr txBox="1"/>
          <p:nvPr/>
        </p:nvSpPr>
        <p:spPr>
          <a:xfrm>
            <a:off x="1163407" y="1681225"/>
            <a:ext cx="1206356" cy="276999"/>
          </a:xfrm>
          <a:prstGeom prst="rect">
            <a:avLst/>
          </a:prstGeom>
          <a:noFill/>
        </p:spPr>
        <p:txBody>
          <a:bodyPr wrap="square" rtlCol="0">
            <a:spAutoFit/>
          </a:bodyPr>
          <a:lstStyle/>
          <a:p>
            <a:pPr lvl="0" algn="ctr"/>
            <a:r>
              <a:rPr lang="en-US" sz="1200" b="1" dirty="0">
                <a:solidFill>
                  <a:srgbClr val="55565A"/>
                </a:solidFill>
              </a:rPr>
              <a:t>Patient Safety </a:t>
            </a:r>
          </a:p>
        </p:txBody>
      </p:sp>
      <p:sp>
        <p:nvSpPr>
          <p:cNvPr id="5" name="Content Placeholder 2">
            <a:extLst>
              <a:ext uri="{FF2B5EF4-FFF2-40B4-BE49-F238E27FC236}">
                <a16:creationId xmlns:a16="http://schemas.microsoft.com/office/drawing/2014/main" id="{EC611B86-CE90-214D-8D51-13A8313E119A}"/>
              </a:ext>
            </a:extLst>
          </p:cNvPr>
          <p:cNvSpPr txBox="1">
            <a:spLocks/>
          </p:cNvSpPr>
          <p:nvPr/>
        </p:nvSpPr>
        <p:spPr>
          <a:xfrm>
            <a:off x="2652077" y="1433125"/>
            <a:ext cx="6071518" cy="7637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buFont typeface="Wingdings" pitchFamily="2" charset="2"/>
              <a:buChar char="ü"/>
            </a:pPr>
            <a:r>
              <a:rPr lang="en-US" sz="1200" dirty="0"/>
              <a:t>Reduce risky medication combinations</a:t>
            </a:r>
          </a:p>
          <a:p>
            <a:pPr marL="233363" indent="-233363">
              <a:buFont typeface="Wingdings" pitchFamily="2" charset="2"/>
              <a:buChar char="ü"/>
            </a:pPr>
            <a:r>
              <a:rPr lang="en-US" sz="1200" dirty="0"/>
              <a:t>Reduce adverse drug events</a:t>
            </a:r>
          </a:p>
          <a:p>
            <a:pPr marL="233363" indent="-233363">
              <a:buFont typeface="Wingdings" pitchFamily="2" charset="2"/>
              <a:buChar char="ü"/>
            </a:pPr>
            <a:r>
              <a:rPr lang="en-US" sz="1200" dirty="0"/>
              <a:t>Reduce C. diff in all settings</a:t>
            </a:r>
          </a:p>
        </p:txBody>
      </p:sp>
      <p:pic>
        <p:nvPicPr>
          <p:cNvPr id="14" name="Picture 13">
            <a:extLst>
              <a:ext uri="{FF2B5EF4-FFF2-40B4-BE49-F238E27FC236}">
                <a16:creationId xmlns:a16="http://schemas.microsoft.com/office/drawing/2014/main" id="{30B48F40-7C47-2F42-8556-EE2BA2DB385B}"/>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143736" y="2373167"/>
            <a:ext cx="941383" cy="941383"/>
          </a:xfrm>
          <a:prstGeom prst="rect">
            <a:avLst/>
          </a:prstGeom>
        </p:spPr>
      </p:pic>
      <p:sp>
        <p:nvSpPr>
          <p:cNvPr id="15" name="TextBox 14">
            <a:extLst>
              <a:ext uri="{FF2B5EF4-FFF2-40B4-BE49-F238E27FC236}">
                <a16:creationId xmlns:a16="http://schemas.microsoft.com/office/drawing/2014/main" id="{7D077E4C-9F7A-0B40-B4A5-7E153BCD2A48}"/>
              </a:ext>
            </a:extLst>
          </p:cNvPr>
          <p:cNvSpPr txBox="1"/>
          <p:nvPr/>
        </p:nvSpPr>
        <p:spPr>
          <a:xfrm>
            <a:off x="1086974" y="2402808"/>
            <a:ext cx="1563249" cy="461665"/>
          </a:xfrm>
          <a:prstGeom prst="rect">
            <a:avLst/>
          </a:prstGeom>
          <a:noFill/>
        </p:spPr>
        <p:txBody>
          <a:bodyPr wrap="none" rtlCol="0">
            <a:spAutoFit/>
          </a:bodyPr>
          <a:lstStyle/>
          <a:p>
            <a:pPr lvl="0" algn="ctr"/>
            <a:r>
              <a:rPr lang="en-US" sz="1200" b="1" dirty="0">
                <a:solidFill>
                  <a:srgbClr val="55565A"/>
                </a:solidFill>
              </a:rPr>
              <a:t>Chronic Disease </a:t>
            </a:r>
          </a:p>
          <a:p>
            <a:pPr lvl="0" algn="ctr"/>
            <a:r>
              <a:rPr lang="en-US" sz="1200" b="1" dirty="0">
                <a:solidFill>
                  <a:srgbClr val="55565A"/>
                </a:solidFill>
              </a:rPr>
              <a:t>Self-Management </a:t>
            </a:r>
          </a:p>
        </p:txBody>
      </p:sp>
      <p:sp>
        <p:nvSpPr>
          <p:cNvPr id="7" name="Content Placeholder 2">
            <a:extLst>
              <a:ext uri="{FF2B5EF4-FFF2-40B4-BE49-F238E27FC236}">
                <a16:creationId xmlns:a16="http://schemas.microsoft.com/office/drawing/2014/main" id="{184B49E6-90C8-474D-A40F-C0B6F9A66C90}"/>
              </a:ext>
            </a:extLst>
          </p:cNvPr>
          <p:cNvSpPr txBox="1">
            <a:spLocks/>
          </p:cNvSpPr>
          <p:nvPr/>
        </p:nvSpPr>
        <p:spPr>
          <a:xfrm>
            <a:off x="2643007" y="2260299"/>
            <a:ext cx="6071517" cy="936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buFont typeface="Wingdings" pitchFamily="2" charset="2"/>
              <a:buChar char="ü"/>
            </a:pPr>
            <a:r>
              <a:rPr lang="en-US" sz="1100" dirty="0"/>
              <a:t>Increase performance on ABCS clinical quality measures (i.e., aspirin use, blood pressure control, cholesterol management, cardiac rehab)</a:t>
            </a:r>
          </a:p>
          <a:p>
            <a:pPr marL="233363" indent="-233363">
              <a:buFont typeface="Wingdings" pitchFamily="2" charset="2"/>
              <a:buChar char="ü"/>
            </a:pPr>
            <a:r>
              <a:rPr lang="en-US" sz="1100" dirty="0"/>
              <a:t>Identify patients at high-risk for developing kidney disease &amp; improve outcomes</a:t>
            </a:r>
          </a:p>
          <a:p>
            <a:pPr marL="233363" indent="-233363">
              <a:buFont typeface="Wingdings" pitchFamily="2" charset="2"/>
              <a:buChar char="ü"/>
            </a:pPr>
            <a:r>
              <a:rPr lang="en-US" sz="1100" dirty="0"/>
              <a:t>Identify patients at high risk for diabetes-related complications &amp; improve outcomes</a:t>
            </a:r>
          </a:p>
        </p:txBody>
      </p:sp>
      <p:pic>
        <p:nvPicPr>
          <p:cNvPr id="16" name="Picture 15">
            <a:extLst>
              <a:ext uri="{FF2B5EF4-FFF2-40B4-BE49-F238E27FC236}">
                <a16:creationId xmlns:a16="http://schemas.microsoft.com/office/drawing/2014/main" id="{2A201DDE-70A0-9248-91DE-1A9184C9251F}"/>
              </a:ext>
              <a:ext uri="{C183D7F6-B498-43B3-948B-1728B52AA6E4}">
                <adec:decorative xmlns:adec="http://schemas.microsoft.com/office/drawing/2017/decorative" xmlns="" val="1"/>
              </a:ext>
            </a:extLst>
          </p:cNvPr>
          <p:cNvPicPr>
            <a:picLocks noChangeAspect="1"/>
          </p:cNvPicPr>
          <p:nvPr/>
        </p:nvPicPr>
        <p:blipFill>
          <a:blip r:embed="rId6"/>
          <a:srcRect/>
          <a:stretch/>
        </p:blipFill>
        <p:spPr>
          <a:xfrm>
            <a:off x="143736" y="3298472"/>
            <a:ext cx="949361" cy="941383"/>
          </a:xfrm>
          <a:prstGeom prst="rect">
            <a:avLst/>
          </a:prstGeom>
        </p:spPr>
      </p:pic>
      <p:sp>
        <p:nvSpPr>
          <p:cNvPr id="17" name="TextBox 16">
            <a:extLst>
              <a:ext uri="{FF2B5EF4-FFF2-40B4-BE49-F238E27FC236}">
                <a16:creationId xmlns:a16="http://schemas.microsoft.com/office/drawing/2014/main" id="{2C45972A-249C-6B40-B7F8-5EAED34DBA63}"/>
              </a:ext>
            </a:extLst>
          </p:cNvPr>
          <p:cNvSpPr txBox="1"/>
          <p:nvPr/>
        </p:nvSpPr>
        <p:spPr>
          <a:xfrm>
            <a:off x="1085118" y="3407583"/>
            <a:ext cx="1448636" cy="461665"/>
          </a:xfrm>
          <a:prstGeom prst="rect">
            <a:avLst/>
          </a:prstGeom>
          <a:noFill/>
        </p:spPr>
        <p:txBody>
          <a:bodyPr wrap="square" rtlCol="0">
            <a:spAutoFit/>
          </a:bodyPr>
          <a:lstStyle/>
          <a:p>
            <a:pPr lvl="0" algn="ctr"/>
            <a:r>
              <a:rPr lang="en-US" sz="1200" b="1" dirty="0">
                <a:solidFill>
                  <a:srgbClr val="55565A"/>
                </a:solidFill>
              </a:rPr>
              <a:t>Quality of Care Transitions</a:t>
            </a:r>
          </a:p>
        </p:txBody>
      </p:sp>
      <p:sp>
        <p:nvSpPr>
          <p:cNvPr id="8" name="Content Placeholder 2">
            <a:extLst>
              <a:ext uri="{FF2B5EF4-FFF2-40B4-BE49-F238E27FC236}">
                <a16:creationId xmlns:a16="http://schemas.microsoft.com/office/drawing/2014/main" id="{3584D174-E1C9-D544-8E85-1769D02D3782}"/>
              </a:ext>
            </a:extLst>
          </p:cNvPr>
          <p:cNvSpPr txBox="1">
            <a:spLocks/>
          </p:cNvSpPr>
          <p:nvPr/>
        </p:nvSpPr>
        <p:spPr>
          <a:xfrm>
            <a:off x="2652078" y="3295224"/>
            <a:ext cx="6071517" cy="8445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buFont typeface="Wingdings" pitchFamily="2" charset="2"/>
              <a:buChar char="ü"/>
            </a:pPr>
            <a:r>
              <a:rPr lang="en-US" sz="1200" dirty="0"/>
              <a:t>Convene community coalitions</a:t>
            </a:r>
          </a:p>
          <a:p>
            <a:pPr marL="233363" indent="-233363">
              <a:buFont typeface="Wingdings" pitchFamily="2" charset="2"/>
              <a:buChar char="ü"/>
            </a:pPr>
            <a:r>
              <a:rPr lang="en-US" sz="1200" dirty="0"/>
              <a:t>Identify and promote optical care for super utilizers</a:t>
            </a:r>
          </a:p>
          <a:p>
            <a:pPr marL="233363" indent="-233363">
              <a:buFont typeface="Wingdings" pitchFamily="2" charset="2"/>
              <a:buChar char="ü"/>
            </a:pPr>
            <a:r>
              <a:rPr lang="en-US" sz="1200" dirty="0"/>
              <a:t>Reduce community-based adverse drug events</a:t>
            </a:r>
          </a:p>
        </p:txBody>
      </p:sp>
      <p:pic>
        <p:nvPicPr>
          <p:cNvPr id="18" name="Picture 17">
            <a:extLst>
              <a:ext uri="{FF2B5EF4-FFF2-40B4-BE49-F238E27FC236}">
                <a16:creationId xmlns:a16="http://schemas.microsoft.com/office/drawing/2014/main" id="{BCDDA661-C29C-E745-8AE5-68DD270FB705}"/>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143735" y="4239466"/>
            <a:ext cx="941383" cy="941383"/>
          </a:xfrm>
          <a:prstGeom prst="rect">
            <a:avLst/>
          </a:prstGeom>
        </p:spPr>
      </p:pic>
      <p:sp>
        <p:nvSpPr>
          <p:cNvPr id="19" name="TextBox 18">
            <a:extLst>
              <a:ext uri="{FF2B5EF4-FFF2-40B4-BE49-F238E27FC236}">
                <a16:creationId xmlns:a16="http://schemas.microsoft.com/office/drawing/2014/main" id="{F6941362-75AC-7A47-9F03-657B658FEB4D}"/>
              </a:ext>
            </a:extLst>
          </p:cNvPr>
          <p:cNvSpPr txBox="1"/>
          <p:nvPr/>
        </p:nvSpPr>
        <p:spPr>
          <a:xfrm>
            <a:off x="1034764" y="4368953"/>
            <a:ext cx="1549344" cy="461665"/>
          </a:xfrm>
          <a:prstGeom prst="rect">
            <a:avLst/>
          </a:prstGeom>
          <a:noFill/>
        </p:spPr>
        <p:txBody>
          <a:bodyPr wrap="square" rtlCol="0">
            <a:spAutoFit/>
          </a:bodyPr>
          <a:lstStyle/>
          <a:p>
            <a:pPr lvl="0" algn="ctr"/>
            <a:r>
              <a:rPr lang="en-US" sz="1200" b="1" dirty="0">
                <a:solidFill>
                  <a:srgbClr val="55565A"/>
                </a:solidFill>
              </a:rPr>
              <a:t>Nursing Home Quality</a:t>
            </a:r>
          </a:p>
        </p:txBody>
      </p:sp>
      <p:sp>
        <p:nvSpPr>
          <p:cNvPr id="9" name="Content Placeholder 2">
            <a:extLst>
              <a:ext uri="{FF2B5EF4-FFF2-40B4-BE49-F238E27FC236}">
                <a16:creationId xmlns:a16="http://schemas.microsoft.com/office/drawing/2014/main" id="{A9FAC341-A629-9E4F-9B0D-AB4B05D89290}"/>
              </a:ext>
            </a:extLst>
          </p:cNvPr>
          <p:cNvSpPr txBox="1">
            <a:spLocks/>
          </p:cNvSpPr>
          <p:nvPr/>
        </p:nvSpPr>
        <p:spPr>
          <a:xfrm>
            <a:off x="2643007" y="4189267"/>
            <a:ext cx="6410639" cy="84395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buFont typeface="Wingdings" pitchFamily="2" charset="2"/>
              <a:buChar char="ü"/>
            </a:pPr>
            <a:r>
              <a:rPr lang="en-US" sz="1200" dirty="0"/>
              <a:t>Improve the mean total quality score</a:t>
            </a:r>
          </a:p>
          <a:p>
            <a:pPr marL="233363" indent="-233363">
              <a:buFont typeface="Wingdings" pitchFamily="2" charset="2"/>
              <a:buChar char="ü"/>
            </a:pPr>
            <a:r>
              <a:rPr lang="en-US" sz="1200" dirty="0"/>
              <a:t>Develop national baselines for healthcare related infections in nursing homes</a:t>
            </a:r>
          </a:p>
          <a:p>
            <a:pPr marL="233363" indent="-233363">
              <a:buFont typeface="Wingdings" pitchFamily="2" charset="2"/>
              <a:buChar char="ü"/>
            </a:pPr>
            <a:r>
              <a:rPr lang="en-US" sz="1200" dirty="0"/>
              <a:t>Reduce emergency department visits and readmissions of short stay residents</a:t>
            </a:r>
          </a:p>
        </p:txBody>
      </p:sp>
      <p:grpSp>
        <p:nvGrpSpPr>
          <p:cNvPr id="3" name="Group 2">
            <a:extLst>
              <a:ext uri="{FF2B5EF4-FFF2-40B4-BE49-F238E27FC236}">
                <a16:creationId xmlns:a16="http://schemas.microsoft.com/office/drawing/2014/main" id="{6BF607C7-E5C0-2341-99BE-481A3EE056C2}"/>
              </a:ext>
              <a:ext uri="{C183D7F6-B498-43B3-948B-1728B52AA6E4}">
                <adec:decorative xmlns:adec="http://schemas.microsoft.com/office/drawing/2017/decorative" xmlns="" val="1"/>
              </a:ext>
            </a:extLst>
          </p:cNvPr>
          <p:cNvGrpSpPr/>
          <p:nvPr/>
        </p:nvGrpSpPr>
        <p:grpSpPr>
          <a:xfrm>
            <a:off x="1034764" y="1333431"/>
            <a:ext cx="7638477" cy="2822685"/>
            <a:chOff x="1034764" y="1333431"/>
            <a:chExt cx="7638477" cy="2822685"/>
          </a:xfrm>
        </p:grpSpPr>
        <p:cxnSp>
          <p:nvCxnSpPr>
            <p:cNvPr id="21" name="Straight Connector 20">
              <a:extLst>
                <a:ext uri="{FF2B5EF4-FFF2-40B4-BE49-F238E27FC236}">
                  <a16:creationId xmlns:a16="http://schemas.microsoft.com/office/drawing/2014/main" id="{47FAFF82-5809-9142-9EEB-894E75DE728D}"/>
                </a:ext>
              </a:extLst>
            </p:cNvPr>
            <p:cNvCxnSpPr>
              <a:cxnSpLocks/>
            </p:cNvCxnSpPr>
            <p:nvPr/>
          </p:nvCxnSpPr>
          <p:spPr>
            <a:xfrm>
              <a:off x="1034764" y="1333431"/>
              <a:ext cx="54023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F485E12-9994-3742-BC36-38296D72891C}"/>
                </a:ext>
              </a:extLst>
            </p:cNvPr>
            <p:cNvCxnSpPr>
              <a:cxnSpLocks/>
            </p:cNvCxnSpPr>
            <p:nvPr/>
          </p:nvCxnSpPr>
          <p:spPr>
            <a:xfrm>
              <a:off x="1044924" y="2201315"/>
              <a:ext cx="7628317" cy="3163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9264491-C208-C34C-9483-943F7B3A3E06}"/>
                </a:ext>
              </a:extLst>
            </p:cNvPr>
            <p:cNvCxnSpPr>
              <a:cxnSpLocks/>
            </p:cNvCxnSpPr>
            <p:nvPr/>
          </p:nvCxnSpPr>
          <p:spPr>
            <a:xfrm>
              <a:off x="1034764" y="3246360"/>
              <a:ext cx="7638477" cy="2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668F506-F95F-DB46-8804-79722FB7F3F5}"/>
                </a:ext>
              </a:extLst>
            </p:cNvPr>
            <p:cNvCxnSpPr>
              <a:cxnSpLocks/>
            </p:cNvCxnSpPr>
            <p:nvPr/>
          </p:nvCxnSpPr>
          <p:spPr>
            <a:xfrm flipV="1">
              <a:off x="1042743" y="4142543"/>
              <a:ext cx="7630498" cy="13573"/>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36868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A95B9-2A88-8148-9614-CB1C63AFB8EA}"/>
              </a:ext>
            </a:extLst>
          </p:cNvPr>
          <p:cNvSpPr>
            <a:spLocks noGrp="1"/>
          </p:cNvSpPr>
          <p:nvPr>
            <p:ph type="title" idx="4294967295"/>
          </p:nvPr>
        </p:nvSpPr>
        <p:spPr>
          <a:xfrm>
            <a:off x="0" y="4584700"/>
            <a:ext cx="3724275" cy="481013"/>
          </a:xfrm>
        </p:spPr>
        <p:txBody>
          <a:bodyPr/>
          <a:lstStyle/>
          <a:p>
            <a:r>
              <a:rPr lang="en-US" dirty="0"/>
              <a:t>Program Directors</a:t>
            </a:r>
          </a:p>
        </p:txBody>
      </p:sp>
      <p:pic>
        <p:nvPicPr>
          <p:cNvPr id="8" name="Picture 7" descr="Map of the lower atlantic states with Alabama, Florida, Georgia, Kentucky, North Carolina, Louisianna, and Tennesee shaded.">
            <a:extLst>
              <a:ext uri="{FF2B5EF4-FFF2-40B4-BE49-F238E27FC236}">
                <a16:creationId xmlns:a16="http://schemas.microsoft.com/office/drawing/2014/main" id="{54349808-C211-314C-997B-388C1808D989}"/>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0" y="552485"/>
            <a:ext cx="6223438" cy="4093638"/>
          </a:xfrm>
          <a:prstGeom prst="rect">
            <a:avLst/>
          </a:prstGeom>
          <a:effectLst/>
        </p:spPr>
      </p:pic>
      <p:pic>
        <p:nvPicPr>
          <p:cNvPr id="6" name="Picture 5">
            <a:extLst>
              <a:ext uri="{FF2B5EF4-FFF2-40B4-BE49-F238E27FC236}">
                <a16:creationId xmlns:a16="http://schemas.microsoft.com/office/drawing/2014/main" id="{FBC400BB-464B-6045-BE7D-1C9586A47C77}"/>
              </a:ext>
              <a:ext uri="{C183D7F6-B498-43B3-948B-1728B52AA6E4}">
                <adec:decorative xmlns:adec="http://schemas.microsoft.com/office/drawing/2017/decorative" xmlns=""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2" t="2402" r="7044" b="31275"/>
          <a:stretch/>
        </p:blipFill>
        <p:spPr>
          <a:xfrm>
            <a:off x="6684670" y="601947"/>
            <a:ext cx="1038539" cy="1225983"/>
          </a:xfrm>
          <a:prstGeom prst="rect">
            <a:avLst/>
          </a:prstGeom>
          <a:ln>
            <a:solidFill>
              <a:schemeClr val="tx1">
                <a:lumMod val="60000"/>
                <a:lumOff val="40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F1CAFAC-DAD8-7A44-AC8D-AE7B0A846AE9}"/>
              </a:ext>
            </a:extLst>
          </p:cNvPr>
          <p:cNvSpPr txBox="1"/>
          <p:nvPr/>
        </p:nvSpPr>
        <p:spPr>
          <a:xfrm>
            <a:off x="5253605" y="1824622"/>
            <a:ext cx="3900668" cy="1200329"/>
          </a:xfrm>
          <a:prstGeom prst="rect">
            <a:avLst/>
          </a:prstGeom>
          <a:noFill/>
        </p:spPr>
        <p:txBody>
          <a:bodyPr wrap="square" rtlCol="0">
            <a:spAutoFit/>
          </a:bodyPr>
          <a:lstStyle/>
          <a:p>
            <a:pPr algn="ctr"/>
            <a:r>
              <a:rPr lang="en-US" dirty="0"/>
              <a:t>Georgia, Kentucky, North Carolina and Tennessee </a:t>
            </a:r>
          </a:p>
          <a:p>
            <a:pPr algn="ctr"/>
            <a:r>
              <a:rPr lang="en-US" dirty="0"/>
              <a:t>Leighann </a:t>
            </a:r>
            <a:r>
              <a:rPr lang="en-US" dirty="0" err="1"/>
              <a:t>Sauls</a:t>
            </a:r>
            <a:r>
              <a:rPr lang="en-US" dirty="0"/>
              <a:t> </a:t>
            </a:r>
            <a:r>
              <a:rPr lang="en-US" dirty="0">
                <a:hlinkClick r:id="rId5"/>
              </a:rPr>
              <a:t>Leighann.Sauls@AlliantHealth.org</a:t>
            </a:r>
            <a:r>
              <a:rPr lang="en-US" dirty="0"/>
              <a:t> </a:t>
            </a:r>
          </a:p>
        </p:txBody>
      </p:sp>
      <p:pic>
        <p:nvPicPr>
          <p:cNvPr id="7" name="Picture 6">
            <a:extLst>
              <a:ext uri="{FF2B5EF4-FFF2-40B4-BE49-F238E27FC236}">
                <a16:creationId xmlns:a16="http://schemas.microsoft.com/office/drawing/2014/main" id="{C59EDBA5-F7CB-DD44-920E-5D5A1266E39E}"/>
              </a:ext>
              <a:ext uri="{C183D7F6-B498-43B3-948B-1728B52AA6E4}">
                <adec:decorative xmlns:adec="http://schemas.microsoft.com/office/drawing/2017/decorative" xmlns="" val="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3000" contrast="19000"/>
                    </a14:imgEffect>
                  </a14:imgLayer>
                </a14:imgProps>
              </a:ext>
              <a:ext uri="{28A0092B-C50C-407E-A947-70E740481C1C}">
                <a14:useLocalDpi xmlns:a14="http://schemas.microsoft.com/office/drawing/2010/main" val="0"/>
              </a:ext>
            </a:extLst>
          </a:blip>
          <a:srcRect l="7904" t="9757" r="60454" b="26549"/>
          <a:stretch/>
        </p:blipFill>
        <p:spPr bwMode="auto">
          <a:xfrm>
            <a:off x="6706973" y="3029544"/>
            <a:ext cx="1025303" cy="1218082"/>
          </a:xfrm>
          <a:prstGeom prst="rect">
            <a:avLst/>
          </a:prstGeom>
          <a:noFill/>
          <a:ln w="9525">
            <a:solidFill>
              <a:srgbClr val="7F7F7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263FF161-B79B-A149-B572-E464739BE9BD}"/>
              </a:ext>
            </a:extLst>
          </p:cNvPr>
          <p:cNvSpPr txBox="1"/>
          <p:nvPr/>
        </p:nvSpPr>
        <p:spPr>
          <a:xfrm>
            <a:off x="5140958" y="4252028"/>
            <a:ext cx="4013316" cy="907941"/>
          </a:xfrm>
          <a:prstGeom prst="rect">
            <a:avLst/>
          </a:prstGeom>
          <a:noFill/>
        </p:spPr>
        <p:txBody>
          <a:bodyPr wrap="square" rtlCol="0">
            <a:spAutoFit/>
          </a:bodyPr>
          <a:lstStyle/>
          <a:p>
            <a:pPr algn="ctr"/>
            <a:r>
              <a:rPr lang="en-US" dirty="0"/>
              <a:t>    Alabama, Florida and Louisiana Jeana Partington </a:t>
            </a:r>
            <a:r>
              <a:rPr lang="en-US" sz="1700" dirty="0">
                <a:hlinkClick r:id="rId8"/>
              </a:rPr>
              <a:t>Jeana.Partington@AlliantHealth.org</a:t>
            </a:r>
            <a:r>
              <a:rPr lang="en-US" sz="1700" dirty="0"/>
              <a:t> </a:t>
            </a:r>
          </a:p>
        </p:txBody>
      </p:sp>
    </p:spTree>
    <p:extLst>
      <p:ext uri="{BB962C8B-B14F-4D97-AF65-F5344CB8AC3E}">
        <p14:creationId xmlns:p14="http://schemas.microsoft.com/office/powerpoint/2010/main" val="4281585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B024D-3456-744D-9AAD-465DF23F7AD0}"/>
              </a:ext>
            </a:extLst>
          </p:cNvPr>
          <p:cNvSpPr>
            <a:spLocks noGrp="1"/>
          </p:cNvSpPr>
          <p:nvPr>
            <p:ph type="title"/>
          </p:nvPr>
        </p:nvSpPr>
        <p:spPr>
          <a:xfrm>
            <a:off x="457200" y="526888"/>
            <a:ext cx="8182961" cy="480162"/>
          </a:xfrm>
        </p:spPr>
        <p:txBody>
          <a:bodyPr/>
          <a:lstStyle/>
          <a:p>
            <a:pPr algn="ctr"/>
            <a:r>
              <a:rPr lang="en-US" dirty="0"/>
              <a:t>Upcoming Events</a:t>
            </a:r>
          </a:p>
        </p:txBody>
      </p:sp>
      <p:graphicFrame>
        <p:nvGraphicFramePr>
          <p:cNvPr id="14" name="Table 13">
            <a:extLst>
              <a:ext uri="{FF2B5EF4-FFF2-40B4-BE49-F238E27FC236}">
                <a16:creationId xmlns:a16="http://schemas.microsoft.com/office/drawing/2014/main" id="{B18521DA-9C38-3E4D-93CD-3FACBDBB0138}"/>
              </a:ext>
            </a:extLst>
          </p:cNvPr>
          <p:cNvGraphicFramePr>
            <a:graphicFrameLocks noGrp="1"/>
          </p:cNvGraphicFramePr>
          <p:nvPr>
            <p:extLst>
              <p:ext uri="{D42A27DB-BD31-4B8C-83A1-F6EECF244321}">
                <p14:modId xmlns:p14="http://schemas.microsoft.com/office/powerpoint/2010/main" val="2275779877"/>
              </p:ext>
            </p:extLst>
          </p:nvPr>
        </p:nvGraphicFramePr>
        <p:xfrm>
          <a:off x="486849" y="1163992"/>
          <a:ext cx="8170301" cy="3452620"/>
        </p:xfrm>
        <a:graphic>
          <a:graphicData uri="http://schemas.openxmlformats.org/drawingml/2006/table">
            <a:tbl>
              <a:tblPr firstRow="1">
                <a:tableStyleId>{5C22544A-7EE6-4342-B048-85BDC9FD1C3A}</a:tableStyleId>
              </a:tblPr>
              <a:tblGrid>
                <a:gridCol w="3862127">
                  <a:extLst>
                    <a:ext uri="{9D8B030D-6E8A-4147-A177-3AD203B41FA5}">
                      <a16:colId xmlns:a16="http://schemas.microsoft.com/office/drawing/2014/main" val="3342135651"/>
                    </a:ext>
                  </a:extLst>
                </a:gridCol>
                <a:gridCol w="4308174">
                  <a:extLst>
                    <a:ext uri="{9D8B030D-6E8A-4147-A177-3AD203B41FA5}">
                      <a16:colId xmlns:a16="http://schemas.microsoft.com/office/drawing/2014/main" val="813098288"/>
                    </a:ext>
                  </a:extLst>
                </a:gridCol>
              </a:tblGrid>
              <a:tr h="1267203">
                <a:tc>
                  <a: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700" b="0" i="0" u="none" strike="noStrike" kern="1200" cap="none" spc="0" normalizeH="0" baseline="0" noProof="0" dirty="0">
                          <a:ln>
                            <a:noFill/>
                          </a:ln>
                          <a:solidFill>
                            <a:srgbClr val="00539B"/>
                          </a:solidFill>
                          <a:effectLst/>
                          <a:uLnTx/>
                          <a:uFillTx/>
                          <a:latin typeface="+mn-lt"/>
                          <a:ea typeface="+mn-ea"/>
                          <a:cs typeface="+mn-cs"/>
                        </a:rPr>
                        <a:t>Nursing Homes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700" b="0" i="0" u="none" strike="noStrike" kern="1200" cap="none" spc="0" normalizeH="0" baseline="0" noProof="0" dirty="0">
                          <a:ln>
                            <a:noFill/>
                          </a:ln>
                          <a:solidFill>
                            <a:srgbClr val="00539B"/>
                          </a:solidFill>
                          <a:effectLst/>
                          <a:uLnTx/>
                          <a:uFillTx/>
                          <a:latin typeface="+mn-lt"/>
                          <a:ea typeface="+mn-ea"/>
                          <a:cs typeface="+mn-cs"/>
                        </a:rPr>
                        <a:t>Tuesdays, 2pm ET/1pm CT</a:t>
                      </a:r>
                      <a:endParaRPr lang="en-US" sz="1100" dirty="0"/>
                    </a:p>
                  </a:txBody>
                  <a:tcPr marT="5451" marB="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accent5"/>
                          </a:solidFill>
                          <a:effectLst/>
                          <a:uLnTx/>
                          <a:uFillTx/>
                          <a:latin typeface="+mn-lt"/>
                          <a:ea typeface="+mn-ea"/>
                          <a:cs typeface="+mn-cs"/>
                        </a:rPr>
                        <a:t>Community Coalitions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accent5"/>
                          </a:solidFill>
                          <a:effectLst/>
                          <a:uLnTx/>
                          <a:uFillTx/>
                          <a:latin typeface="+mn-lt"/>
                          <a:ea typeface="+mn-ea"/>
                          <a:cs typeface="+mn-cs"/>
                        </a:rPr>
                        <a:t>Thursdays, 12:30 pm ET/11:30am CT</a:t>
                      </a:r>
                    </a:p>
                  </a:txBody>
                  <a:tcPr marT="5451" marB="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9747006"/>
                  </a:ext>
                </a:extLst>
              </a:tr>
              <a:tr h="106449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December 15</a:t>
                      </a:r>
                      <a:r>
                        <a:rPr lang="en-US" sz="1600" baseline="30000" dirty="0">
                          <a:effectLst/>
                          <a:latin typeface="+mn-lt"/>
                          <a:ea typeface="Times New Roman" panose="02020603050405020304" pitchFamily="18" charset="0"/>
                          <a:cs typeface="Times New Roman" panose="02020603050405020304" pitchFamily="18" charset="0"/>
                        </a:rPr>
                        <a:t>th</a:t>
                      </a:r>
                      <a:r>
                        <a:rPr lang="en-US" sz="1600" dirty="0">
                          <a:effectLst/>
                          <a:latin typeface="+mn-lt"/>
                          <a:ea typeface="Times New Roman" panose="02020603050405020304" pitchFamily="18" charset="0"/>
                          <a:cs typeface="Times New Roman" panose="02020603050405020304" pitchFamily="18" charset="0"/>
                        </a:rPr>
                        <a:t>, 2020: Preventing Healthcare Acquired Infections </a:t>
                      </a:r>
                    </a:p>
                  </a:txBody>
                  <a:tcPr marT="5451" marB="5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November 19</a:t>
                      </a:r>
                      <a:r>
                        <a:rPr lang="en-US" sz="1600" baseline="30000" dirty="0">
                          <a:effectLst/>
                          <a:latin typeface="+mn-lt"/>
                          <a:ea typeface="Times New Roman" panose="02020603050405020304" pitchFamily="18" charset="0"/>
                          <a:cs typeface="Times New Roman" panose="02020603050405020304" pitchFamily="18" charset="0"/>
                        </a:rPr>
                        <a:t>th</a:t>
                      </a:r>
                      <a:r>
                        <a:rPr lang="en-US" sz="1600" dirty="0">
                          <a:effectLst/>
                          <a:latin typeface="+mn-lt"/>
                          <a:ea typeface="Times New Roman" panose="02020603050405020304" pitchFamily="18" charset="0"/>
                          <a:cs typeface="Times New Roman" panose="02020603050405020304" pitchFamily="18" charset="0"/>
                        </a:rPr>
                        <a:t>, 2020: Effective Medication Reconciliation Practices Reduce Hospital Utilization and Readmissions</a:t>
                      </a:r>
                    </a:p>
                  </a:txBody>
                  <a:tcPr marT="5451" marB="5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extLst>
                  <a:ext uri="{0D108BD9-81ED-4DB2-BD59-A6C34878D82A}">
                    <a16:rowId xmlns:a16="http://schemas.microsoft.com/office/drawing/2014/main" val="3799919082"/>
                  </a:ext>
                </a:extLst>
              </a:tr>
              <a:tr h="1120920">
                <a:tc>
                  <a:txBody>
                    <a:bodyPr/>
                    <a:lstStyle/>
                    <a:p>
                      <a:pPr marL="0" marR="0" algn="ctr">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January 2021: TBD</a:t>
                      </a: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December 17</a:t>
                      </a:r>
                      <a:r>
                        <a:rPr lang="en-US" sz="1600" baseline="30000" dirty="0">
                          <a:effectLst/>
                          <a:latin typeface="+mn-lt"/>
                          <a:ea typeface="Times New Roman" panose="02020603050405020304" pitchFamily="18" charset="0"/>
                          <a:cs typeface="Times New Roman" panose="02020603050405020304" pitchFamily="18" charset="0"/>
                        </a:rPr>
                        <a:t>th</a:t>
                      </a:r>
                      <a:r>
                        <a:rPr lang="en-US" sz="1600" dirty="0">
                          <a:effectLst/>
                          <a:latin typeface="+mn-lt"/>
                          <a:ea typeface="Times New Roman" panose="02020603050405020304" pitchFamily="18" charset="0"/>
                          <a:cs typeface="Times New Roman" panose="02020603050405020304" pitchFamily="18" charset="0"/>
                        </a:rPr>
                        <a:t>, 2020: Gear up for the New Year! Positioning your Organization to Gather, Track, and Use Data in 2021</a:t>
                      </a:r>
                    </a:p>
                  </a:txBody>
                  <a:tcPr marT="5451" marB="5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extLst>
                  <a:ext uri="{0D108BD9-81ED-4DB2-BD59-A6C34878D82A}">
                    <a16:rowId xmlns:a16="http://schemas.microsoft.com/office/drawing/2014/main" val="3454151407"/>
                  </a:ext>
                </a:extLst>
              </a:tr>
            </a:tbl>
          </a:graphicData>
        </a:graphic>
      </p:graphicFrame>
      <p:pic>
        <p:nvPicPr>
          <p:cNvPr id="16" name="Picture 8" descr="Date circled on calendar with a pencil ">
            <a:extLst>
              <a:ext uri="{FF2B5EF4-FFF2-40B4-BE49-F238E27FC236}">
                <a16:creationId xmlns:a16="http://schemas.microsoft.com/office/drawing/2014/main" id="{016EEB03-AABB-C542-B17C-2A293A4AF15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294" t="26721" r="15320" b="24654"/>
          <a:stretch/>
        </p:blipFill>
        <p:spPr bwMode="auto">
          <a:xfrm>
            <a:off x="104503" y="608145"/>
            <a:ext cx="1084218" cy="75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091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579BE4-CBF2-B844-9607-715670C5E426}"/>
              </a:ext>
            </a:extLst>
          </p:cNvPr>
          <p:cNvSpPr>
            <a:spLocks noGrp="1"/>
          </p:cNvSpPr>
          <p:nvPr>
            <p:ph type="title"/>
          </p:nvPr>
        </p:nvSpPr>
        <p:spPr/>
        <p:txBody>
          <a:bodyPr/>
          <a:lstStyle/>
          <a:p>
            <a:r>
              <a:rPr lang="en-US" dirty="0"/>
              <a:t>Making Health Care Better Together</a:t>
            </a:r>
          </a:p>
        </p:txBody>
      </p:sp>
      <p:sp>
        <p:nvSpPr>
          <p:cNvPr id="4" name="Content Placeholder 3">
            <a:extLst>
              <a:ext uri="{FF2B5EF4-FFF2-40B4-BE49-F238E27FC236}">
                <a16:creationId xmlns:a16="http://schemas.microsoft.com/office/drawing/2014/main" id="{C3F14690-5A14-9C42-85F6-8C67756C9FE3}"/>
              </a:ext>
            </a:extLst>
          </p:cNvPr>
          <p:cNvSpPr>
            <a:spLocks noGrp="1"/>
          </p:cNvSpPr>
          <p:nvPr>
            <p:ph sz="quarter" idx="10"/>
          </p:nvPr>
        </p:nvSpPr>
        <p:spPr>
          <a:xfrm>
            <a:off x="1103098" y="4194810"/>
            <a:ext cx="3583202" cy="840621"/>
          </a:xfrm>
        </p:spPr>
        <p:txBody>
          <a:bodyPr/>
          <a:lstStyle/>
          <a:p>
            <a:r>
              <a:rPr lang="en-US" sz="700" dirty="0">
                <a:solidFill>
                  <a:schemeClr val="tx2"/>
                </a:solidFill>
              </a:rPr>
              <a:t>This material was prepared by Alliant Quality, the quality improvement group of Alliant Health Solutions (AHS), the Medicare Quality Innovation Network - Quality Improvement Organization for Alabama, Florida, Georgia, Kentucky, Louisiana, North Carolina, and Tennessee, under contract with the Centers for Medicare &amp; Medicaid Services (CMS), an agency of the U.S. Department of Health and Human Services. The contents presented do not necessarily reflect CMS policy. Publication No. 12SOW-AHSQIN-QIO-TO1NH-20-386</a:t>
            </a:r>
            <a:endParaRPr lang="en-US" sz="1050" dirty="0"/>
          </a:p>
        </p:txBody>
      </p:sp>
    </p:spTree>
    <p:extLst>
      <p:ext uri="{BB962C8B-B14F-4D97-AF65-F5344CB8AC3E}">
        <p14:creationId xmlns:p14="http://schemas.microsoft.com/office/powerpoint/2010/main" val="196994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664D-522C-497D-8D4C-2824BB8FBB1D}"/>
              </a:ext>
            </a:extLst>
          </p:cNvPr>
          <p:cNvSpPr>
            <a:spLocks noGrp="1"/>
          </p:cNvSpPr>
          <p:nvPr>
            <p:ph type="title"/>
          </p:nvPr>
        </p:nvSpPr>
        <p:spPr/>
        <p:txBody>
          <a:bodyPr/>
          <a:lstStyle/>
          <a:p>
            <a:r>
              <a:rPr lang="en-US" dirty="0"/>
              <a:t>Amy Ward, MS, BSN, RN, CIC </a:t>
            </a:r>
          </a:p>
        </p:txBody>
      </p:sp>
      <p:pic>
        <p:nvPicPr>
          <p:cNvPr id="8" name="Picture Placeholder 7" descr="Amy Ward in a blue shirt and green cardigan">
            <a:extLst>
              <a:ext uri="{FF2B5EF4-FFF2-40B4-BE49-F238E27FC236}">
                <a16:creationId xmlns:a16="http://schemas.microsoft.com/office/drawing/2014/main" id="{C474631E-937E-5541-BFF4-4D996E1997C9}"/>
              </a:ext>
            </a:extLst>
          </p:cNvPr>
          <p:cNvPicPr>
            <a:picLocks noGrp="1" noChangeAspect="1"/>
          </p:cNvPicPr>
          <p:nvPr>
            <p:ph type="pic" sz="quarter" idx="14"/>
          </p:nvPr>
        </p:nvPicPr>
        <p:blipFill rotWithShape="1">
          <a:blip r:embed="rId3"/>
          <a:srcRect t="4350" b="4350"/>
          <a:stretch/>
        </p:blipFill>
        <p:spPr/>
      </p:pic>
      <p:sp>
        <p:nvSpPr>
          <p:cNvPr id="3" name="Text Placeholder 2">
            <a:extLst>
              <a:ext uri="{FF2B5EF4-FFF2-40B4-BE49-F238E27FC236}">
                <a16:creationId xmlns:a16="http://schemas.microsoft.com/office/drawing/2014/main" id="{B68627D2-54A9-4969-A9D1-DCE17D9D7ABE}"/>
              </a:ext>
            </a:extLst>
          </p:cNvPr>
          <p:cNvSpPr>
            <a:spLocks noGrp="1"/>
          </p:cNvSpPr>
          <p:nvPr>
            <p:ph type="body" sz="quarter" idx="10"/>
          </p:nvPr>
        </p:nvSpPr>
        <p:spPr/>
        <p:txBody>
          <a:bodyPr>
            <a:normAutofit lnSpcReduction="10000"/>
          </a:bodyPr>
          <a:lstStyle/>
          <a:p>
            <a:r>
              <a:rPr lang="en-US" dirty="0"/>
              <a:t>Infection Prevention Specialist </a:t>
            </a:r>
          </a:p>
        </p:txBody>
      </p:sp>
      <p:sp>
        <p:nvSpPr>
          <p:cNvPr id="4" name="Text Placeholder 3">
            <a:extLst>
              <a:ext uri="{FF2B5EF4-FFF2-40B4-BE49-F238E27FC236}">
                <a16:creationId xmlns:a16="http://schemas.microsoft.com/office/drawing/2014/main" id="{27D5C076-FD32-4B3C-869B-D217250CE818}"/>
              </a:ext>
            </a:extLst>
          </p:cNvPr>
          <p:cNvSpPr>
            <a:spLocks noGrp="1"/>
          </p:cNvSpPr>
          <p:nvPr>
            <p:ph type="body" sz="quarter" idx="11"/>
          </p:nvPr>
        </p:nvSpPr>
        <p:spPr/>
        <p:txBody>
          <a:bodyPr>
            <a:noAutofit/>
          </a:bodyPr>
          <a:lstStyle/>
          <a:p>
            <a:r>
              <a:rPr lang="en-US" sz="1600" dirty="0"/>
              <a:t>Amy is a registered nurse with a diverse background in acute care nursing, microbiology, epidemiology and infection control.  She is passionate about leading and mentoring new and future infection preventionists in their career paths. Over the past several years, her focused efforts in C. difficile infection reduction lead to significant local improvements in patient outcomes, antimicrobial stewardship, and C. difficile rates.</a:t>
            </a:r>
          </a:p>
        </p:txBody>
      </p:sp>
      <p:sp>
        <p:nvSpPr>
          <p:cNvPr id="5" name="Text Placeholder 4">
            <a:extLst>
              <a:ext uri="{FF2B5EF4-FFF2-40B4-BE49-F238E27FC236}">
                <a16:creationId xmlns:a16="http://schemas.microsoft.com/office/drawing/2014/main" id="{77445890-BB0F-496A-92BE-0830D565CC49}"/>
              </a:ext>
            </a:extLst>
          </p:cNvPr>
          <p:cNvSpPr>
            <a:spLocks noGrp="1"/>
          </p:cNvSpPr>
          <p:nvPr>
            <p:ph type="body" sz="quarter" idx="12"/>
          </p:nvPr>
        </p:nvSpPr>
        <p:spPr/>
        <p:txBody>
          <a:bodyPr>
            <a:normAutofit/>
          </a:bodyPr>
          <a:lstStyle/>
          <a:p>
            <a:r>
              <a:rPr lang="en-US" sz="1400" b="0" dirty="0"/>
              <a:t>Amy enjoys spending time with family. She loves all the time she can get outdoors cycling and running.</a:t>
            </a:r>
            <a:endParaRPr lang="en-US" sz="1400" i="1" dirty="0"/>
          </a:p>
        </p:txBody>
      </p:sp>
      <p:sp>
        <p:nvSpPr>
          <p:cNvPr id="7" name="Content Placeholder 6">
            <a:extLst>
              <a:ext uri="{FF2B5EF4-FFF2-40B4-BE49-F238E27FC236}">
                <a16:creationId xmlns:a16="http://schemas.microsoft.com/office/drawing/2014/main" id="{1357D814-8FEA-469E-BAAF-A8C9BD4D7532}"/>
              </a:ext>
            </a:extLst>
          </p:cNvPr>
          <p:cNvSpPr>
            <a:spLocks noGrp="1"/>
          </p:cNvSpPr>
          <p:nvPr>
            <p:ph sz="quarter" idx="15"/>
          </p:nvPr>
        </p:nvSpPr>
        <p:spPr/>
        <p:txBody>
          <a:bodyPr/>
          <a:lstStyle/>
          <a:p>
            <a:r>
              <a:rPr lang="en-US" dirty="0"/>
              <a:t>Contact:</a:t>
            </a:r>
          </a:p>
          <a:p>
            <a:r>
              <a:rPr lang="en-US" dirty="0">
                <a:hlinkClick r:id="rId4"/>
              </a:rPr>
              <a:t>Amy.Ward@AlliantHealth.org</a:t>
            </a:r>
            <a:r>
              <a:rPr lang="en-US" dirty="0"/>
              <a:t> </a:t>
            </a:r>
          </a:p>
        </p:txBody>
      </p:sp>
    </p:spTree>
    <p:extLst>
      <p:ext uri="{BB962C8B-B14F-4D97-AF65-F5344CB8AC3E}">
        <p14:creationId xmlns:p14="http://schemas.microsoft.com/office/powerpoint/2010/main" val="321466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59C3C-BC1F-4249-8C0A-E6E3A9FF633F}"/>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F561D419-E374-4220-B1CA-42A45F8D844D}"/>
              </a:ext>
            </a:extLst>
          </p:cNvPr>
          <p:cNvSpPr>
            <a:spLocks noGrp="1"/>
          </p:cNvSpPr>
          <p:nvPr>
            <p:ph idx="1"/>
          </p:nvPr>
        </p:nvSpPr>
        <p:spPr>
          <a:xfrm>
            <a:off x="444540" y="1323158"/>
            <a:ext cx="8330970" cy="3333750"/>
          </a:xfrm>
        </p:spPr>
        <p:txBody>
          <a:bodyPr>
            <a:normAutofit lnSpcReduction="10000"/>
          </a:bodyPr>
          <a:lstStyle/>
          <a:p>
            <a:r>
              <a:rPr lang="en-US" dirty="0"/>
              <a:t>Learn Today:</a:t>
            </a:r>
          </a:p>
          <a:p>
            <a:pPr lvl="1"/>
            <a:r>
              <a:rPr lang="en-US" dirty="0"/>
              <a:t>Compare and contrast C. difficile infection and colonization</a:t>
            </a:r>
          </a:p>
          <a:p>
            <a:pPr lvl="1"/>
            <a:r>
              <a:rPr lang="en-US" dirty="0"/>
              <a:t>Understand three foundational principles of C. difficile prevention</a:t>
            </a:r>
          </a:p>
          <a:p>
            <a:r>
              <a:rPr lang="en-US" dirty="0"/>
              <a:t>Use Tomorrow:</a:t>
            </a:r>
          </a:p>
          <a:p>
            <a:pPr lvl="1"/>
            <a:r>
              <a:rPr lang="en-US" dirty="0"/>
              <a:t>Effectively manage residents with C. difficile infection and prevent transmission </a:t>
            </a:r>
          </a:p>
          <a:p>
            <a:pPr lvl="1"/>
            <a:endParaRPr lang="en-US" dirty="0"/>
          </a:p>
          <a:p>
            <a:pPr marL="457200" lvl="1" indent="0">
              <a:buNone/>
            </a:pPr>
            <a:endParaRPr lang="en-US" dirty="0"/>
          </a:p>
        </p:txBody>
      </p:sp>
    </p:spTree>
    <p:extLst>
      <p:ext uri="{BB962C8B-B14F-4D97-AF65-F5344CB8AC3E}">
        <p14:creationId xmlns:p14="http://schemas.microsoft.com/office/powerpoint/2010/main" val="286598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4930" y="570707"/>
            <a:ext cx="8674139" cy="481013"/>
          </a:xfrm>
        </p:spPr>
        <p:txBody>
          <a:bodyPr/>
          <a:lstStyle/>
          <a:p>
            <a:r>
              <a:rPr lang="en-US" dirty="0"/>
              <a:t>The Risks and Cost of C. diff Infection (CDI)</a:t>
            </a:r>
          </a:p>
        </p:txBody>
      </p:sp>
      <p:sp>
        <p:nvSpPr>
          <p:cNvPr id="6" name="Content Placeholder 5"/>
          <p:cNvSpPr>
            <a:spLocks noGrp="1"/>
          </p:cNvSpPr>
          <p:nvPr>
            <p:ph idx="1"/>
          </p:nvPr>
        </p:nvSpPr>
        <p:spPr/>
        <p:txBody>
          <a:bodyPr>
            <a:normAutofit fontScale="85000" lnSpcReduction="10000"/>
          </a:bodyPr>
          <a:lstStyle/>
          <a:p>
            <a:pPr marL="0" indent="0">
              <a:buNone/>
            </a:pPr>
            <a:r>
              <a:rPr lang="en-US" dirty="0"/>
              <a:t>Risks</a:t>
            </a:r>
          </a:p>
          <a:p>
            <a:r>
              <a:rPr lang="en-US" dirty="0"/>
              <a:t>Medications disrupting intestinal flora (antibiotics, antacids, chemotherapy, etc.)</a:t>
            </a:r>
          </a:p>
          <a:p>
            <a:r>
              <a:rPr lang="en-US" dirty="0"/>
              <a:t>&gt;65 years of age </a:t>
            </a:r>
          </a:p>
          <a:p>
            <a:r>
              <a:rPr lang="en-US" dirty="0"/>
              <a:t>Residing in LTCF or hospitalization</a:t>
            </a:r>
          </a:p>
          <a:p>
            <a:endParaRPr lang="en-US" dirty="0"/>
          </a:p>
          <a:p>
            <a:endParaRPr lang="en-US" dirty="0"/>
          </a:p>
        </p:txBody>
      </p:sp>
      <p:sp>
        <p:nvSpPr>
          <p:cNvPr id="8" name="Content Placeholder 7"/>
          <p:cNvSpPr>
            <a:spLocks noGrp="1"/>
          </p:cNvSpPr>
          <p:nvPr>
            <p:ph idx="10"/>
          </p:nvPr>
        </p:nvSpPr>
        <p:spPr/>
        <p:txBody>
          <a:bodyPr>
            <a:normAutofit lnSpcReduction="10000"/>
          </a:bodyPr>
          <a:lstStyle/>
          <a:p>
            <a:pPr marL="0" indent="0">
              <a:buNone/>
            </a:pPr>
            <a:r>
              <a:rPr lang="en-US" sz="2600" dirty="0"/>
              <a:t>Cost</a:t>
            </a:r>
          </a:p>
          <a:p>
            <a:r>
              <a:rPr lang="en-US" sz="2600" dirty="0"/>
              <a:t>14,000 deaths in 2007</a:t>
            </a:r>
          </a:p>
          <a:p>
            <a:r>
              <a:rPr lang="en-US" sz="2600" dirty="0"/>
              <a:t>$4.8 billion in excess health care costs in 2007</a:t>
            </a:r>
          </a:p>
          <a:p>
            <a:r>
              <a:rPr lang="en-US" sz="2600" dirty="0"/>
              <a:t>Average cost of CDI event: $7500</a:t>
            </a:r>
          </a:p>
          <a:p>
            <a:endParaRPr lang="en-US" dirty="0"/>
          </a:p>
        </p:txBody>
      </p:sp>
      <p:sp>
        <p:nvSpPr>
          <p:cNvPr id="2" name="TextBox 1"/>
          <p:cNvSpPr txBox="1"/>
          <p:nvPr/>
        </p:nvSpPr>
        <p:spPr>
          <a:xfrm>
            <a:off x="211873" y="4585161"/>
            <a:ext cx="8408020" cy="215444"/>
          </a:xfrm>
          <a:prstGeom prst="rect">
            <a:avLst/>
          </a:prstGeom>
          <a:noFill/>
        </p:spPr>
        <p:txBody>
          <a:bodyPr wrap="square" rtlCol="0">
            <a:spAutoFit/>
          </a:bodyPr>
          <a:lstStyle/>
          <a:p>
            <a:r>
              <a:rPr lang="en-US" sz="800" dirty="0"/>
              <a:t>C. Difficile infection increases hospital costs by 40% per case.  Infection Control Today. 2015. </a:t>
            </a:r>
          </a:p>
        </p:txBody>
      </p:sp>
    </p:spTree>
    <p:extLst>
      <p:ext uri="{BB962C8B-B14F-4D97-AF65-F5344CB8AC3E}">
        <p14:creationId xmlns:p14="http://schemas.microsoft.com/office/powerpoint/2010/main" val="168725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 diff Pilot Study</a:t>
            </a:r>
          </a:p>
        </p:txBody>
      </p:sp>
      <p:sp>
        <p:nvSpPr>
          <p:cNvPr id="5" name="Text Placeholder 4"/>
          <p:cNvSpPr>
            <a:spLocks noGrp="1"/>
          </p:cNvSpPr>
          <p:nvPr>
            <p:ph type="body" sz="quarter" idx="11"/>
          </p:nvPr>
        </p:nvSpPr>
        <p:spPr/>
        <p:txBody>
          <a:bodyPr>
            <a:normAutofit lnSpcReduction="10000"/>
          </a:bodyPr>
          <a:lstStyle/>
          <a:p>
            <a:r>
              <a:rPr lang="en-US" dirty="0"/>
              <a:t>Conducted 2016-2018 in Nursing Homes</a:t>
            </a:r>
          </a:p>
        </p:txBody>
      </p:sp>
      <p:sp>
        <p:nvSpPr>
          <p:cNvPr id="2" name="Content Placeholder 1"/>
          <p:cNvSpPr>
            <a:spLocks noGrp="1"/>
          </p:cNvSpPr>
          <p:nvPr>
            <p:ph idx="1"/>
          </p:nvPr>
        </p:nvSpPr>
        <p:spPr>
          <a:xfrm>
            <a:off x="444540" y="1564406"/>
            <a:ext cx="4470147" cy="3498248"/>
          </a:xfrm>
        </p:spPr>
        <p:txBody>
          <a:bodyPr>
            <a:normAutofit fontScale="92500" lnSpcReduction="10000"/>
          </a:bodyPr>
          <a:lstStyle/>
          <a:p>
            <a:r>
              <a:rPr lang="en-US" dirty="0"/>
              <a:t>~2330 NH participated </a:t>
            </a:r>
          </a:p>
          <a:p>
            <a:pPr lvl="1"/>
            <a:r>
              <a:rPr lang="en-US" dirty="0"/>
              <a:t>21% of total nationwide</a:t>
            </a:r>
          </a:p>
          <a:p>
            <a:r>
              <a:rPr lang="en-US" dirty="0"/>
              <a:t>C. diff data reported to NHSN</a:t>
            </a:r>
          </a:p>
          <a:p>
            <a:r>
              <a:rPr lang="en-US" dirty="0"/>
              <a:t>Collaboration with CMS and QIO’s </a:t>
            </a:r>
          </a:p>
          <a:p>
            <a:r>
              <a:rPr lang="en-US" dirty="0"/>
              <a:t>Must have SAMS grid card to participated</a:t>
            </a:r>
          </a:p>
        </p:txBody>
      </p:sp>
      <p:sp>
        <p:nvSpPr>
          <p:cNvPr id="3" name="Content Placeholder 2"/>
          <p:cNvSpPr>
            <a:spLocks noGrp="1"/>
          </p:cNvSpPr>
          <p:nvPr>
            <p:ph idx="10"/>
          </p:nvPr>
        </p:nvSpPr>
        <p:spPr>
          <a:xfrm>
            <a:off x="4914688" y="1564406"/>
            <a:ext cx="4044256" cy="3323280"/>
          </a:xfrm>
        </p:spPr>
        <p:txBody>
          <a:bodyPr>
            <a:normAutofit fontScale="92500" lnSpcReduction="10000"/>
          </a:bodyPr>
          <a:lstStyle/>
          <a:p>
            <a:r>
              <a:rPr lang="en-US" dirty="0"/>
              <a:t>Objectives</a:t>
            </a:r>
          </a:p>
          <a:p>
            <a:pPr lvl="1"/>
            <a:r>
              <a:rPr lang="en-US" dirty="0"/>
              <a:t>↑ NHSN reporting</a:t>
            </a:r>
          </a:p>
          <a:p>
            <a:pPr lvl="1"/>
            <a:r>
              <a:rPr lang="en-US" dirty="0"/>
              <a:t>Establish CDI Baseline</a:t>
            </a:r>
          </a:p>
          <a:p>
            <a:pPr lvl="1"/>
            <a:r>
              <a:rPr lang="en-US" dirty="0"/>
              <a:t>Understand interventions</a:t>
            </a:r>
          </a:p>
          <a:p>
            <a:pPr lvl="1"/>
            <a:r>
              <a:rPr lang="en-US" dirty="0"/>
              <a:t>Provide mechanism for monitoring and improving CDI rates and outcomes</a:t>
            </a:r>
          </a:p>
        </p:txBody>
      </p:sp>
    </p:spTree>
    <p:extLst>
      <p:ext uri="{BB962C8B-B14F-4D97-AF65-F5344CB8AC3E}">
        <p14:creationId xmlns:p14="http://schemas.microsoft.com/office/powerpoint/2010/main" val="516042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672307"/>
            <a:ext cx="8890000" cy="481013"/>
          </a:xfrm>
        </p:spPr>
        <p:txBody>
          <a:bodyPr/>
          <a:lstStyle/>
          <a:p>
            <a:r>
              <a:rPr lang="en-US" dirty="0"/>
              <a:t>Who Should be Clinically Evaluated for CDI?</a:t>
            </a:r>
          </a:p>
        </p:txBody>
      </p:sp>
      <p:sp>
        <p:nvSpPr>
          <p:cNvPr id="5" name="Content Placeholder 4"/>
          <p:cNvSpPr>
            <a:spLocks noGrp="1"/>
          </p:cNvSpPr>
          <p:nvPr>
            <p:ph idx="1"/>
          </p:nvPr>
        </p:nvSpPr>
        <p:spPr>
          <a:xfrm>
            <a:off x="444539" y="1280160"/>
            <a:ext cx="8338733" cy="3376747"/>
          </a:xfrm>
        </p:spPr>
        <p:txBody>
          <a:bodyPr>
            <a:normAutofit/>
          </a:bodyPr>
          <a:lstStyle/>
          <a:p>
            <a:r>
              <a:rPr lang="en-US" sz="2400" dirty="0"/>
              <a:t>Residents who develop profuse, watery diarrhea (&gt;3 stools in 24 hours)</a:t>
            </a:r>
          </a:p>
          <a:p>
            <a:pPr lvl="1"/>
            <a:r>
              <a:rPr lang="en-US" dirty="0"/>
              <a:t>Continues after diarrhea causing medications are stopped</a:t>
            </a:r>
          </a:p>
          <a:p>
            <a:r>
              <a:rPr lang="en-US" sz="2400" dirty="0"/>
              <a:t>Immediately initiate contact enteric precautions</a:t>
            </a:r>
          </a:p>
          <a:p>
            <a:r>
              <a:rPr lang="en-US" sz="2400" dirty="0"/>
              <a:t>Discuss change in resident status with Provider and Infection Prevention RN</a:t>
            </a:r>
          </a:p>
          <a:p>
            <a:r>
              <a:rPr lang="en-US" sz="2400" b="1" dirty="0"/>
              <a:t>DO NOT REQUEST TESTS FOR CURE!!</a:t>
            </a:r>
          </a:p>
          <a:p>
            <a:endParaRPr lang="en-US" sz="2400" dirty="0"/>
          </a:p>
          <a:p>
            <a:endParaRPr lang="en-US" sz="1000" dirty="0"/>
          </a:p>
        </p:txBody>
      </p:sp>
    </p:spTree>
    <p:extLst>
      <p:ext uri="{BB962C8B-B14F-4D97-AF65-F5344CB8AC3E}">
        <p14:creationId xmlns:p14="http://schemas.microsoft.com/office/powerpoint/2010/main" val="1585144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F1A3-732E-4196-B4AB-DDA9B3111629}"/>
              </a:ext>
            </a:extLst>
          </p:cNvPr>
          <p:cNvSpPr>
            <a:spLocks noGrp="1"/>
          </p:cNvSpPr>
          <p:nvPr>
            <p:ph type="title"/>
          </p:nvPr>
        </p:nvSpPr>
        <p:spPr/>
        <p:txBody>
          <a:bodyPr/>
          <a:lstStyle/>
          <a:p>
            <a:r>
              <a:rPr lang="en-US" dirty="0"/>
              <a:t>Laboratory Testing for CDI</a:t>
            </a:r>
            <a:endParaRPr lang="en-US" u="sng" dirty="0"/>
          </a:p>
        </p:txBody>
      </p:sp>
      <p:sp>
        <p:nvSpPr>
          <p:cNvPr id="4" name="Content Placeholder 3">
            <a:extLst>
              <a:ext uri="{FF2B5EF4-FFF2-40B4-BE49-F238E27FC236}">
                <a16:creationId xmlns:a16="http://schemas.microsoft.com/office/drawing/2014/main" id="{5A8868EF-8430-4AE8-B92E-609B14CA74F4}"/>
              </a:ext>
            </a:extLst>
          </p:cNvPr>
          <p:cNvSpPr>
            <a:spLocks noGrp="1"/>
          </p:cNvSpPr>
          <p:nvPr>
            <p:ph idx="1"/>
          </p:nvPr>
        </p:nvSpPr>
        <p:spPr/>
        <p:txBody>
          <a:bodyPr>
            <a:normAutofit fontScale="85000" lnSpcReduction="20000"/>
          </a:bodyPr>
          <a:lstStyle/>
          <a:p>
            <a:pPr>
              <a:lnSpc>
                <a:spcPct val="120000"/>
              </a:lnSpc>
            </a:pPr>
            <a:r>
              <a:rPr lang="en-US" dirty="0"/>
              <a:t>Toxin producing C. difficile – organism by culture or nucleic acid by PCR detected in the stool specimen </a:t>
            </a:r>
          </a:p>
          <a:p>
            <a:pPr lvl="1">
              <a:lnSpc>
                <a:spcPct val="120000"/>
              </a:lnSpc>
            </a:pPr>
            <a:r>
              <a:rPr lang="en-US" dirty="0"/>
              <a:t>PCR extremely sensitive and can pick up colonization</a:t>
            </a:r>
          </a:p>
          <a:p>
            <a:pPr lvl="2">
              <a:lnSpc>
                <a:spcPct val="120000"/>
              </a:lnSpc>
            </a:pPr>
            <a:r>
              <a:rPr lang="en-US" dirty="0"/>
              <a:t>If burden of CDI is significant within a facility and control measures are in place, consider adding confirmatory test </a:t>
            </a:r>
          </a:p>
          <a:p>
            <a:pPr>
              <a:lnSpc>
                <a:spcPct val="120000"/>
              </a:lnSpc>
            </a:pPr>
            <a:r>
              <a:rPr lang="en-US" dirty="0"/>
              <a:t>Toxin test – C. difficile toxin A or B (enzyme immunoassay or EIA test) </a:t>
            </a:r>
          </a:p>
          <a:p>
            <a:pPr lvl="1">
              <a:lnSpc>
                <a:spcPct val="120000"/>
              </a:lnSpc>
            </a:pPr>
            <a:r>
              <a:rPr lang="en-US" dirty="0"/>
              <a:t>Used frequently as confirmatory test </a:t>
            </a:r>
          </a:p>
          <a:p>
            <a:pPr marL="0" indent="0">
              <a:lnSpc>
                <a:spcPct val="120000"/>
              </a:lnSpc>
              <a:buNone/>
            </a:pPr>
            <a:endParaRPr lang="en-US" dirty="0"/>
          </a:p>
          <a:p>
            <a:pPr>
              <a:lnSpc>
                <a:spcPct val="120000"/>
              </a:lnSpc>
            </a:pPr>
            <a:endParaRPr lang="en-US" dirty="0"/>
          </a:p>
        </p:txBody>
      </p:sp>
      <p:sp>
        <p:nvSpPr>
          <p:cNvPr id="3" name="TextBox 2"/>
          <p:cNvSpPr txBox="1"/>
          <p:nvPr/>
        </p:nvSpPr>
        <p:spPr>
          <a:xfrm>
            <a:off x="279133" y="4556321"/>
            <a:ext cx="7642459" cy="369332"/>
          </a:xfrm>
          <a:prstGeom prst="rect">
            <a:avLst/>
          </a:prstGeom>
          <a:noFill/>
        </p:spPr>
        <p:txBody>
          <a:bodyPr wrap="square" rtlCol="0">
            <a:spAutoFit/>
          </a:bodyPr>
          <a:lstStyle/>
          <a:p>
            <a:r>
              <a:rPr lang="en-US" dirty="0">
                <a:solidFill>
                  <a:srgbClr val="55565A"/>
                </a:solidFill>
              </a:rPr>
              <a:t>Polage et. al</a:t>
            </a:r>
          </a:p>
        </p:txBody>
      </p:sp>
    </p:spTree>
    <p:extLst>
      <p:ext uri="{BB962C8B-B14F-4D97-AF65-F5344CB8AC3E}">
        <p14:creationId xmlns:p14="http://schemas.microsoft.com/office/powerpoint/2010/main" val="1616171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40" y="538083"/>
            <a:ext cx="8216939" cy="481013"/>
          </a:xfrm>
        </p:spPr>
        <p:txBody>
          <a:bodyPr/>
          <a:lstStyle/>
          <a:p>
            <a:r>
              <a:rPr lang="en-US" dirty="0"/>
              <a:t>How Should Cases be Identified and Reported to </a:t>
            </a:r>
            <a:r>
              <a:rPr lang="en-US" dirty="0" err="1"/>
              <a:t>NHSN</a:t>
            </a:r>
            <a:r>
              <a:rPr lang="en-US" dirty="0"/>
              <a:t>?</a:t>
            </a:r>
          </a:p>
        </p:txBody>
      </p:sp>
      <p:sp>
        <p:nvSpPr>
          <p:cNvPr id="3" name="Content Placeholder 2"/>
          <p:cNvSpPr>
            <a:spLocks noGrp="1"/>
          </p:cNvSpPr>
          <p:nvPr>
            <p:ph idx="1"/>
          </p:nvPr>
        </p:nvSpPr>
        <p:spPr>
          <a:xfrm>
            <a:off x="444540" y="1610686"/>
            <a:ext cx="8229600" cy="3046222"/>
          </a:xfrm>
        </p:spPr>
        <p:txBody>
          <a:bodyPr>
            <a:normAutofit fontScale="92500" lnSpcReduction="10000"/>
          </a:bodyPr>
          <a:lstStyle/>
          <a:p>
            <a:r>
              <a:rPr lang="en-US" dirty="0"/>
              <a:t>Nursing homes should monitor for CDI rates to understand how they can improve outcomes for residents.</a:t>
            </a:r>
          </a:p>
          <a:p>
            <a:r>
              <a:rPr lang="en-US" dirty="0"/>
              <a:t>Perform CDI surveillance of all residents regularly</a:t>
            </a:r>
          </a:p>
          <a:p>
            <a:pPr lvl="1"/>
            <a:r>
              <a:rPr lang="en-US" dirty="0"/>
              <a:t>Review orders for C. diff tests to evaluate clinical picture</a:t>
            </a:r>
          </a:p>
          <a:p>
            <a:pPr lvl="1"/>
            <a:r>
              <a:rPr lang="en-US" dirty="0"/>
              <a:t>Review lab results for positive C. diff results</a:t>
            </a:r>
          </a:p>
          <a:p>
            <a:pPr lvl="1"/>
            <a:r>
              <a:rPr lang="en-US" dirty="0"/>
              <a:t>Review new admissions for recent or historical CDI</a:t>
            </a:r>
          </a:p>
          <a:p>
            <a:endParaRPr lang="en-US" dirty="0"/>
          </a:p>
        </p:txBody>
      </p:sp>
    </p:spTree>
    <p:extLst>
      <p:ext uri="{BB962C8B-B14F-4D97-AF65-F5344CB8AC3E}">
        <p14:creationId xmlns:p14="http://schemas.microsoft.com/office/powerpoint/2010/main" val="836459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Alliant Quality">
  <a:themeElements>
    <a:clrScheme name="CMS Official">
      <a:dk1>
        <a:sysClr val="windowText" lastClr="000000"/>
      </a:dk1>
      <a:lt1>
        <a:sysClr val="window" lastClr="FFFFFF"/>
      </a:lt1>
      <a:dk2>
        <a:srgbClr val="58595B"/>
      </a:dk2>
      <a:lt2>
        <a:srgbClr val="D6CBD2"/>
      </a:lt2>
      <a:accent1>
        <a:srgbClr val="13B5EA"/>
      </a:accent1>
      <a:accent2>
        <a:srgbClr val="F26649"/>
      </a:accent2>
      <a:accent3>
        <a:srgbClr val="A1A1A4"/>
      </a:accent3>
      <a:accent4>
        <a:srgbClr val="F1CB00"/>
      </a:accent4>
      <a:accent5>
        <a:srgbClr val="00539B"/>
      </a:accent5>
      <a:accent6>
        <a:srgbClr val="6D8D24"/>
      </a:accent6>
      <a:hlink>
        <a:srgbClr val="0076C0"/>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dirty="0">
            <a:solidFill>
              <a:srgbClr val="A38C64"/>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liant_Quality_TO12_Webinar_template_508.potx" id="{A69492D8-E3DE-4101-8A25-351C9A049A26}" vid="{9AB82637-5D91-4255-AC75-D79456BD91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19559</TotalTime>
  <Words>4321</Words>
  <Application>Microsoft Office PowerPoint</Application>
  <PresentationFormat>On-screen Show (16:9)</PresentationFormat>
  <Paragraphs>415</Paragraphs>
  <Slides>27</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Century Gothic</vt:lpstr>
      <vt:lpstr>Times New Roman</vt:lpstr>
      <vt:lpstr>Wingdings</vt:lpstr>
      <vt:lpstr>Alliant Quality</vt:lpstr>
      <vt:lpstr>Preventing and Managing C. difficile</vt:lpstr>
      <vt:lpstr>Melody Brown, MSM</vt:lpstr>
      <vt:lpstr>Amy Ward, MS, BSN, RN, CIC </vt:lpstr>
      <vt:lpstr>Objectives</vt:lpstr>
      <vt:lpstr>The Risks and Cost of C. diff Infection (CDI)</vt:lpstr>
      <vt:lpstr>C. diff Pilot Study</vt:lpstr>
      <vt:lpstr>Who Should be Clinically Evaluated for CDI?</vt:lpstr>
      <vt:lpstr>Laboratory Testing for CDI</vt:lpstr>
      <vt:lpstr>How Should Cases be Identified and Reported to NHSN?</vt:lpstr>
      <vt:lpstr>C. Lab ID Definition</vt:lpstr>
      <vt:lpstr>Example C. diff Line List </vt:lpstr>
      <vt:lpstr>LabID Event Form</vt:lpstr>
      <vt:lpstr>Polling Questions - Case Scenarios</vt:lpstr>
      <vt:lpstr>Why Report C. diff Measures to NHSN?</vt:lpstr>
      <vt:lpstr>Sustain the Gains</vt:lpstr>
      <vt:lpstr>C. Difficile Prevention</vt:lpstr>
      <vt:lpstr>Hand Hygiene</vt:lpstr>
      <vt:lpstr>Transmission Based Precautions  </vt:lpstr>
      <vt:lpstr>Environmental Cleaning</vt:lpstr>
      <vt:lpstr>Antimicrobial Stewardship</vt:lpstr>
      <vt:lpstr>Objectives Check In!</vt:lpstr>
      <vt:lpstr>Thank You for Your Time!</vt:lpstr>
      <vt:lpstr>References</vt:lpstr>
      <vt:lpstr>CMS 12th SOW Goals</vt:lpstr>
      <vt:lpstr>Program Directors</vt:lpstr>
      <vt:lpstr>Upcoming Events</vt:lpstr>
      <vt:lpstr>Making Health Care Better Together</vt:lpstr>
    </vt:vector>
  </TitlesOfParts>
  <Manager/>
  <Company>Alliant Quality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Managing C. difficile</dc:title>
  <dc:subject>Preventing and Managing C. difficile</dc:subject>
  <dc:creator>Alliant Quality</dc:creator>
  <cp:keywords>Prevention, Managing C. difficile, infection, infection control</cp:keywords>
  <dc:description/>
  <cp:lastModifiedBy>Rukiya Campbell</cp:lastModifiedBy>
  <cp:revision>386</cp:revision>
  <cp:lastPrinted>2019-08-12T19:09:26Z</cp:lastPrinted>
  <dcterms:created xsi:type="dcterms:W3CDTF">2019-02-27T16:42:40Z</dcterms:created>
  <dcterms:modified xsi:type="dcterms:W3CDTF">2020-11-17T18:57:30Z</dcterms:modified>
  <cp:category/>
</cp:coreProperties>
</file>