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87" r:id="rId3"/>
    <p:sldId id="356" r:id="rId4"/>
    <p:sldId id="314" r:id="rId5"/>
    <p:sldId id="330" r:id="rId6"/>
    <p:sldId id="379" r:id="rId7"/>
    <p:sldId id="355" r:id="rId8"/>
    <p:sldId id="351" r:id="rId9"/>
    <p:sldId id="353" r:id="rId10"/>
    <p:sldId id="358" r:id="rId11"/>
    <p:sldId id="368" r:id="rId12"/>
    <p:sldId id="378" r:id="rId13"/>
    <p:sldId id="357" r:id="rId14"/>
    <p:sldId id="369" r:id="rId15"/>
    <p:sldId id="370" r:id="rId16"/>
    <p:sldId id="377" r:id="rId17"/>
    <p:sldId id="371" r:id="rId18"/>
    <p:sldId id="372" r:id="rId19"/>
    <p:sldId id="373" r:id="rId20"/>
    <p:sldId id="374" r:id="rId21"/>
    <p:sldId id="375" r:id="rId22"/>
    <p:sldId id="376" r:id="rId23"/>
    <p:sldId id="331" r:id="rId24"/>
    <p:sldId id="360" r:id="rId25"/>
    <p:sldId id="361" r:id="rId26"/>
    <p:sldId id="359" r:id="rId27"/>
    <p:sldId id="365" r:id="rId28"/>
    <p:sldId id="354" r:id="rId29"/>
    <p:sldId id="276" r:id="rId30"/>
    <p:sldId id="301" r:id="rId31"/>
    <p:sldId id="302" r:id="rId32"/>
  </p:sldIdLst>
  <p:sldSz cx="12188825"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662"/>
    <a:srgbClr val="00518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83590" autoAdjust="0"/>
  </p:normalViewPr>
  <p:slideViewPr>
    <p:cSldViewPr snapToGrid="0" snapToObjects="1">
      <p:cViewPr varScale="1">
        <p:scale>
          <a:sx n="92" d="100"/>
          <a:sy n="92" d="100"/>
        </p:scale>
        <p:origin x="1600" y="192"/>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3178"/>
    </p:cViewPr>
  </p:sorterViewPr>
  <p:notesViewPr>
    <p:cSldViewPr snapToGrid="0" snapToObjects="1">
      <p:cViewPr>
        <p:scale>
          <a:sx n="130" d="100"/>
          <a:sy n="130" d="100"/>
        </p:scale>
        <p:origin x="1651" y="-35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9B189D74-AABF-4637-80C3-C6D8082611AD}" type="datetimeFigureOut">
              <a:rPr lang="en-US" smtClean="0"/>
              <a:t>12/9/20</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39A5824A-C0A5-426E-B8CF-F0DD1965E9D8}" type="slidenum">
              <a:rPr lang="en-US" smtClean="0"/>
              <a:t>‹#›</a:t>
            </a:fld>
            <a:endParaRPr lang="en-US"/>
          </a:p>
        </p:txBody>
      </p:sp>
    </p:spTree>
    <p:extLst>
      <p:ext uri="{BB962C8B-B14F-4D97-AF65-F5344CB8AC3E}">
        <p14:creationId xmlns:p14="http://schemas.microsoft.com/office/powerpoint/2010/main" val="4124545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37" tIns="46968" rIns="93937" bIns="46968" rtlCol="0"/>
          <a:lstStyle>
            <a:lvl1pPr algn="l">
              <a:defRPr sz="1200"/>
            </a:lvl1pPr>
          </a:lstStyle>
          <a:p>
            <a:endParaRPr lang="en-US"/>
          </a:p>
        </p:txBody>
      </p:sp>
      <p:sp>
        <p:nvSpPr>
          <p:cNvPr id="3" name="Date Placeholder 2"/>
          <p:cNvSpPr>
            <a:spLocks noGrp="1"/>
          </p:cNvSpPr>
          <p:nvPr>
            <p:ph type="dt" idx="1"/>
          </p:nvPr>
        </p:nvSpPr>
        <p:spPr>
          <a:xfrm>
            <a:off x="4008705" y="0"/>
            <a:ext cx="3066732" cy="468154"/>
          </a:xfrm>
          <a:prstGeom prst="rect">
            <a:avLst/>
          </a:prstGeom>
        </p:spPr>
        <p:txBody>
          <a:bodyPr vert="horz" lIns="93937" tIns="46968" rIns="93937" bIns="46968" rtlCol="0"/>
          <a:lstStyle>
            <a:lvl1pPr algn="r">
              <a:defRPr sz="1200"/>
            </a:lvl1pPr>
          </a:lstStyle>
          <a:p>
            <a:fld id="{A17B0B08-6307-E94C-A700-5C873EB32AC5}" type="datetimeFigureOut">
              <a:rPr lang="en-US" smtClean="0"/>
              <a:t>12/9/20</a:t>
            </a:fld>
            <a:endParaRPr lang="en-US"/>
          </a:p>
        </p:txBody>
      </p:sp>
      <p:sp>
        <p:nvSpPr>
          <p:cNvPr id="4" name="Slide Image Placeholder 3"/>
          <p:cNvSpPr>
            <a:spLocks noGrp="1" noRot="1" noChangeAspect="1"/>
          </p:cNvSpPr>
          <p:nvPr>
            <p:ph type="sldImg" idx="2"/>
          </p:nvPr>
        </p:nvSpPr>
        <p:spPr>
          <a:xfrm>
            <a:off x="420688" y="703263"/>
            <a:ext cx="6235700" cy="3509962"/>
          </a:xfrm>
          <a:prstGeom prst="rect">
            <a:avLst/>
          </a:prstGeom>
          <a:noFill/>
          <a:ln w="12700">
            <a:solidFill>
              <a:prstClr val="black"/>
            </a:solidFill>
          </a:ln>
        </p:spPr>
        <p:txBody>
          <a:bodyPr vert="horz" lIns="93937" tIns="46968" rIns="93937"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7" tIns="46968" rIns="93937"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2" cy="468154"/>
          </a:xfrm>
          <a:prstGeom prst="rect">
            <a:avLst/>
          </a:prstGeom>
        </p:spPr>
        <p:txBody>
          <a:bodyPr vert="horz" lIns="93937" tIns="46968" rIns="93937"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2" cy="468154"/>
          </a:xfrm>
          <a:prstGeom prst="rect">
            <a:avLst/>
          </a:prstGeom>
        </p:spPr>
        <p:txBody>
          <a:bodyPr vert="horz" lIns="93937" tIns="46968" rIns="93937" bIns="46968" rtlCol="0" anchor="b"/>
          <a:lstStyle>
            <a:lvl1pPr algn="r">
              <a:defRPr sz="1200"/>
            </a:lvl1pPr>
          </a:lstStyle>
          <a:p>
            <a:fld id="{8BB9D88B-9403-C74E-BCC2-222C7D8C8067}" type="slidenum">
              <a:rPr lang="en-US" smtClean="0"/>
              <a:t>‹#›</a:t>
            </a:fld>
            <a:endParaRPr lang="en-US"/>
          </a:p>
        </p:txBody>
      </p:sp>
    </p:spTree>
    <p:extLst>
      <p:ext uri="{BB962C8B-B14F-4D97-AF65-F5344CB8AC3E}">
        <p14:creationId xmlns:p14="http://schemas.microsoft.com/office/powerpoint/2010/main" val="1605905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vents-na13.adobeconnect.com/content/connect/c1/2354040968/en/events/event/shared/default_template_simple/event_landing.html?sco-id=8610275421&amp;_charset_=utf-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vents-na13.adobeconnect.com/content/connect/c1/2354040968/en/events/event/shared/default_template_simple/event_landing.html?sco-id=8610320842&amp;_charset_=utf-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my name is JACQUELYN BURTON and I am the Training and Education Lead for the QPP SURS and I am your facilitator for today.</a:t>
            </a:r>
          </a:p>
          <a:p>
            <a:r>
              <a:rPr lang="en-US" sz="1200" kern="1200" dirty="0">
                <a:solidFill>
                  <a:schemeClr val="tx1"/>
                </a:solidFill>
                <a:effectLst/>
                <a:latin typeface="+mn-lt"/>
                <a:ea typeface="+mn-ea"/>
                <a:cs typeface="+mn-cs"/>
              </a:rPr>
              <a:t>We are so glad you have taken time today to join us for the Are you ready for MIPS 2020 reporting?  MIPS 2020 Checklist and Security Risk Analysis Tool presented by Mary Simpson…. in collaboration with our partners HSAG, HIBRIDGE solutions and SCORH. </a:t>
            </a:r>
          </a:p>
        </p:txBody>
      </p:sp>
      <p:sp>
        <p:nvSpPr>
          <p:cNvPr id="4" name="Slide Number Placeholder 3"/>
          <p:cNvSpPr>
            <a:spLocks noGrp="1"/>
          </p:cNvSpPr>
          <p:nvPr>
            <p:ph type="sldNum" sz="quarter" idx="10"/>
          </p:nvPr>
        </p:nvSpPr>
        <p:spPr/>
        <p:txBody>
          <a:bodyPr/>
          <a:lstStyle/>
          <a:p>
            <a:fld id="{8BB9D88B-9403-C74E-BCC2-222C7D8C8067}" type="slidenum">
              <a:rPr lang="en-US" smtClean="0"/>
              <a:t>1</a:t>
            </a:fld>
            <a:endParaRPr lang="en-US"/>
          </a:p>
        </p:txBody>
      </p:sp>
    </p:spTree>
    <p:extLst>
      <p:ext uri="{BB962C8B-B14F-4D97-AF65-F5344CB8AC3E}">
        <p14:creationId xmlns:p14="http://schemas.microsoft.com/office/powerpoint/2010/main" val="96568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checklist is a tool for eligible clinicians and staff to prepare for and submit data for the 2020 MIPS program. </a:t>
            </a:r>
          </a:p>
          <a:p>
            <a:endParaRPr lang="en-US" dirty="0"/>
          </a:p>
          <a:p>
            <a:pPr marL="170919" indent="-170919">
              <a:buFont typeface="Arial" panose="020B0604020202020204" pitchFamily="34" charset="0"/>
              <a:buChar char="•"/>
            </a:pPr>
            <a:r>
              <a:rPr lang="en-US" dirty="0"/>
              <a:t>It includes a comprehensive list of critical tasks – similar to other checklists used in healthcare, such as a surgical safety checklist, it lists all critical steps</a:t>
            </a:r>
          </a:p>
          <a:p>
            <a:pPr marL="170919" indent="-170919">
              <a:buFontTx/>
              <a:buChar char="-"/>
            </a:pPr>
            <a:endParaRPr lang="en-US" dirty="0"/>
          </a:p>
          <a:p>
            <a:pPr marL="170919" indent="-170919">
              <a:buFont typeface="Arial" panose="020B0604020202020204" pitchFamily="34" charset="0"/>
              <a:buChar char="•"/>
            </a:pPr>
            <a:r>
              <a:rPr lang="en-US" dirty="0"/>
              <a:t>Developed by MIPS content experts – I already mentioned that Alliant developed a MIPS checklist early in the program – in subsequent years the checklist was adopted by other technical assistance contractors nation-wide – this year a team of contractors worked together to update the document</a:t>
            </a:r>
          </a:p>
          <a:p>
            <a:endParaRPr lang="en-US" dirty="0"/>
          </a:p>
          <a:p>
            <a:pPr marL="170919" indent="-170919">
              <a:buFont typeface="Arial" panose="020B0604020202020204" pitchFamily="34" charset="0"/>
              <a:buChar char="•"/>
            </a:pPr>
            <a:r>
              <a:rPr lang="en-US" dirty="0"/>
              <a:t>User-friendly format – this is a fillable pdf that can be updated </a:t>
            </a:r>
          </a:p>
          <a:p>
            <a:endParaRPr lang="en-US" dirty="0"/>
          </a:p>
          <a:p>
            <a:pPr marL="170919" indent="-170919">
              <a:buFont typeface="Arial" panose="020B0604020202020204" pitchFamily="34" charset="0"/>
              <a:buChar char="•"/>
            </a:pPr>
            <a:r>
              <a:rPr lang="en-US" dirty="0"/>
              <a:t>Records progress – since it can be updated, it can be reviewed to see which tasks have been completed and which are still outstanding</a:t>
            </a:r>
          </a:p>
          <a:p>
            <a:endParaRPr lang="en-US" dirty="0"/>
          </a:p>
          <a:p>
            <a:pPr marL="170919" indent="-170919">
              <a:buFont typeface="Arial" panose="020B0604020202020204" pitchFamily="34" charset="0"/>
              <a:buChar char="•"/>
            </a:pPr>
            <a:r>
              <a:rPr lang="en-US" dirty="0"/>
              <a:t>Prevents missing important steps – most importantly, it prevents a critical step from being missed</a:t>
            </a:r>
          </a:p>
        </p:txBody>
      </p:sp>
      <p:sp>
        <p:nvSpPr>
          <p:cNvPr id="4" name="Slide Number Placeholder 3"/>
          <p:cNvSpPr>
            <a:spLocks noGrp="1"/>
          </p:cNvSpPr>
          <p:nvPr>
            <p:ph type="sldNum" sz="quarter" idx="10"/>
          </p:nvPr>
        </p:nvSpPr>
        <p:spPr/>
        <p:txBody>
          <a:bodyPr/>
          <a:lstStyle/>
          <a:p>
            <a:fld id="{8BB9D88B-9403-C74E-BCC2-222C7D8C8067}" type="slidenum">
              <a:rPr lang="en-US" smtClean="0"/>
              <a:t>24</a:t>
            </a:fld>
            <a:endParaRPr lang="en-US"/>
          </a:p>
        </p:txBody>
      </p:sp>
    </p:spTree>
    <p:extLst>
      <p:ext uri="{BB962C8B-B14F-4D97-AF65-F5344CB8AC3E}">
        <p14:creationId xmlns:p14="http://schemas.microsoft.com/office/powerpoint/2010/main" val="368784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checklist is a tool for eligible clinicians and staff to prepare for and submit data for the 2020 MIPS program. </a:t>
            </a:r>
          </a:p>
          <a:p>
            <a:endParaRPr lang="en-US" dirty="0"/>
          </a:p>
          <a:p>
            <a:pPr marL="170919" indent="-170919">
              <a:buFont typeface="Arial" panose="020B0604020202020204" pitchFamily="34" charset="0"/>
              <a:buChar char="•"/>
            </a:pPr>
            <a:r>
              <a:rPr lang="en-US" dirty="0"/>
              <a:t>It includes a comprehensive list of critical tasks – similar to other checklists used in healthcare, such as a surgical safety checklist, it lists all critical steps</a:t>
            </a:r>
          </a:p>
          <a:p>
            <a:pPr marL="170919" indent="-170919">
              <a:buFontTx/>
              <a:buChar char="-"/>
            </a:pPr>
            <a:endParaRPr lang="en-US" dirty="0"/>
          </a:p>
          <a:p>
            <a:pPr marL="170919" indent="-170919">
              <a:buFont typeface="Arial" panose="020B0604020202020204" pitchFamily="34" charset="0"/>
              <a:buChar char="•"/>
            </a:pPr>
            <a:r>
              <a:rPr lang="en-US" dirty="0"/>
              <a:t>Developed by MIPS content experts – I already mentioned that Alliant developed a MIPS checklist early in the program – in subsequent years the checklist was adopted by other technical assistance contractors nation-wide – this year a team of contractors worked together to update the document</a:t>
            </a:r>
          </a:p>
          <a:p>
            <a:endParaRPr lang="en-US" dirty="0"/>
          </a:p>
          <a:p>
            <a:pPr marL="170919" indent="-170919">
              <a:buFont typeface="Arial" panose="020B0604020202020204" pitchFamily="34" charset="0"/>
              <a:buChar char="•"/>
            </a:pPr>
            <a:r>
              <a:rPr lang="en-US" dirty="0"/>
              <a:t>User-friendly format – this is a fillable pdf that can be updated </a:t>
            </a:r>
          </a:p>
          <a:p>
            <a:endParaRPr lang="en-US" dirty="0"/>
          </a:p>
          <a:p>
            <a:pPr marL="170919" indent="-170919">
              <a:buFont typeface="Arial" panose="020B0604020202020204" pitchFamily="34" charset="0"/>
              <a:buChar char="•"/>
            </a:pPr>
            <a:r>
              <a:rPr lang="en-US" dirty="0"/>
              <a:t>Records progress – since it can be updated, it can be reviewed to see which tasks have been completed and which are still outstanding</a:t>
            </a:r>
          </a:p>
          <a:p>
            <a:endParaRPr lang="en-US" dirty="0"/>
          </a:p>
          <a:p>
            <a:pPr marL="170919" indent="-170919">
              <a:buFont typeface="Arial" panose="020B0604020202020204" pitchFamily="34" charset="0"/>
              <a:buChar char="•"/>
            </a:pPr>
            <a:r>
              <a:rPr lang="en-US" dirty="0"/>
              <a:t>Prevents missing important steps – most importantly, it prevents a critical step from being missed</a:t>
            </a:r>
          </a:p>
        </p:txBody>
      </p:sp>
      <p:sp>
        <p:nvSpPr>
          <p:cNvPr id="4" name="Slide Number Placeholder 3"/>
          <p:cNvSpPr>
            <a:spLocks noGrp="1"/>
          </p:cNvSpPr>
          <p:nvPr>
            <p:ph type="sldNum" sz="quarter" idx="10"/>
          </p:nvPr>
        </p:nvSpPr>
        <p:spPr/>
        <p:txBody>
          <a:bodyPr/>
          <a:lstStyle/>
          <a:p>
            <a:fld id="{8BB9D88B-9403-C74E-BCC2-222C7D8C8067}" type="slidenum">
              <a:rPr lang="en-US" smtClean="0"/>
              <a:t>25</a:t>
            </a:fld>
            <a:endParaRPr lang="en-US"/>
          </a:p>
        </p:txBody>
      </p:sp>
    </p:spTree>
    <p:extLst>
      <p:ext uri="{BB962C8B-B14F-4D97-AF65-F5344CB8AC3E}">
        <p14:creationId xmlns:p14="http://schemas.microsoft.com/office/powerpoint/2010/main" val="17631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9D88B-9403-C74E-BCC2-222C7D8C8067}" type="slidenum">
              <a:rPr lang="en-US" smtClean="0"/>
              <a:t>28</a:t>
            </a:fld>
            <a:endParaRPr lang="en-US"/>
          </a:p>
        </p:txBody>
      </p:sp>
    </p:spTree>
    <p:extLst>
      <p:ext uri="{BB962C8B-B14F-4D97-AF65-F5344CB8AC3E}">
        <p14:creationId xmlns:p14="http://schemas.microsoft.com/office/powerpoint/2010/main" val="315647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9D88B-9403-C74E-BCC2-222C7D8C8067}" type="slidenum">
              <a:rPr lang="en-US" smtClean="0"/>
              <a:t>29</a:t>
            </a:fld>
            <a:endParaRPr lang="en-US"/>
          </a:p>
        </p:txBody>
      </p:sp>
    </p:spTree>
    <p:extLst>
      <p:ext uri="{BB962C8B-B14F-4D97-AF65-F5344CB8AC3E}">
        <p14:creationId xmlns:p14="http://schemas.microsoft.com/office/powerpoint/2010/main" val="186160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9D88B-9403-C74E-BCC2-222C7D8C8067}" type="slidenum">
              <a:rPr lang="en-US" smtClean="0"/>
              <a:t>30</a:t>
            </a:fld>
            <a:endParaRPr lang="en-US"/>
          </a:p>
        </p:txBody>
      </p:sp>
    </p:spTree>
    <p:extLst>
      <p:ext uri="{BB962C8B-B14F-4D97-AF65-F5344CB8AC3E}">
        <p14:creationId xmlns:p14="http://schemas.microsoft.com/office/powerpoint/2010/main" val="276351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September 29th</a:t>
            </a:r>
          </a:p>
        </p:txBody>
      </p:sp>
      <p:sp>
        <p:nvSpPr>
          <p:cNvPr id="4" name="Slide Number Placeholder 3"/>
          <p:cNvSpPr>
            <a:spLocks noGrp="1"/>
          </p:cNvSpPr>
          <p:nvPr>
            <p:ph type="sldNum" sz="quarter" idx="10"/>
          </p:nvPr>
        </p:nvSpPr>
        <p:spPr/>
        <p:txBody>
          <a:bodyPr/>
          <a:lstStyle/>
          <a:p>
            <a:fld id="{8BB9D88B-9403-C74E-BCC2-222C7D8C8067}" type="slidenum">
              <a:rPr lang="en-US" smtClean="0"/>
              <a:t>31</a:t>
            </a:fld>
            <a:endParaRPr lang="en-US"/>
          </a:p>
        </p:txBody>
      </p:sp>
    </p:spTree>
    <p:extLst>
      <p:ext uri="{BB962C8B-B14F-4D97-AF65-F5344CB8AC3E}">
        <p14:creationId xmlns:p14="http://schemas.microsoft.com/office/powerpoint/2010/main" val="34192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9D88B-9403-C74E-BCC2-222C7D8C8067}" type="slidenum">
              <a:rPr lang="en-US" smtClean="0"/>
              <a:t>2</a:t>
            </a:fld>
            <a:endParaRPr lang="en-US"/>
          </a:p>
        </p:txBody>
      </p:sp>
    </p:spTree>
    <p:extLst>
      <p:ext uri="{BB962C8B-B14F-4D97-AF65-F5344CB8AC3E}">
        <p14:creationId xmlns:p14="http://schemas.microsoft.com/office/powerpoint/2010/main" val="74139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9D88B-9403-C74E-BCC2-222C7D8C8067}" type="slidenum">
              <a:rPr lang="en-US" smtClean="0"/>
              <a:t>4</a:t>
            </a:fld>
            <a:endParaRPr lang="en-US"/>
          </a:p>
        </p:txBody>
      </p:sp>
    </p:spTree>
    <p:extLst>
      <p:ext uri="{BB962C8B-B14F-4D97-AF65-F5344CB8AC3E}">
        <p14:creationId xmlns:p14="http://schemas.microsoft.com/office/powerpoint/2010/main" val="293222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reach out to practices I’m often asked about what kinds of assistance we can provide them. And, when a practices uses an EHR vendor, they may enlist the help of the vendor to submit data on their behalf and they ask to understand how we could help.</a:t>
            </a:r>
          </a:p>
          <a:p>
            <a:endParaRPr lang="en-US" dirty="0"/>
          </a:p>
          <a:p>
            <a:r>
              <a:rPr lang="en-US" dirty="0"/>
              <a:t>I’ve listed some examples on this slide of they type of technical assistance we can provide. My colleague Mary Simpson and I have been working with practices since the beginning of the Quality Payment Program, and it is our responsibility to maintain subject matter expertise. </a:t>
            </a:r>
          </a:p>
          <a:p>
            <a:endParaRPr lang="en-US" dirty="0"/>
          </a:p>
          <a:p>
            <a:r>
              <a:rPr lang="en-US" dirty="0"/>
              <a:t>Even when seasoned practices feel comfortable with MIPS, we encourage them to keep our contact information should they need us. </a:t>
            </a:r>
          </a:p>
          <a:p>
            <a:endParaRPr lang="en-US" dirty="0"/>
          </a:p>
          <a:p>
            <a:r>
              <a:rPr lang="en-US" dirty="0"/>
              <a:t>Some practices use us regularly and have depended on us to orient practice managers and others who have newly assigned responsibility for MIPS. We enjoy helping practices understand and succeed. </a:t>
            </a:r>
          </a:p>
          <a:p>
            <a:endParaRPr lang="en-US" dirty="0"/>
          </a:p>
          <a:p>
            <a:endParaRPr lang="en-US" dirty="0"/>
          </a:p>
        </p:txBody>
      </p:sp>
      <p:sp>
        <p:nvSpPr>
          <p:cNvPr id="4" name="Slide Number Placeholder 3"/>
          <p:cNvSpPr>
            <a:spLocks noGrp="1"/>
          </p:cNvSpPr>
          <p:nvPr>
            <p:ph type="sldNum" sz="quarter" idx="10"/>
          </p:nvPr>
        </p:nvSpPr>
        <p:spPr/>
        <p:txBody>
          <a:bodyPr/>
          <a:lstStyle/>
          <a:p>
            <a:fld id="{8BB9D88B-9403-C74E-BCC2-222C7D8C8067}" type="slidenum">
              <a:rPr lang="en-US" smtClean="0"/>
              <a:t>5</a:t>
            </a:fld>
            <a:endParaRPr lang="en-US"/>
          </a:p>
        </p:txBody>
      </p:sp>
    </p:spTree>
    <p:extLst>
      <p:ext uri="{BB962C8B-B14F-4D97-AF65-F5344CB8AC3E}">
        <p14:creationId xmlns:p14="http://schemas.microsoft.com/office/powerpoint/2010/main" val="396461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please visit: </a:t>
            </a:r>
          </a:p>
        </p:txBody>
      </p:sp>
      <p:sp>
        <p:nvSpPr>
          <p:cNvPr id="4" name="Slide Number Placeholder 3"/>
          <p:cNvSpPr>
            <a:spLocks noGrp="1"/>
          </p:cNvSpPr>
          <p:nvPr>
            <p:ph type="sldNum" sz="quarter" idx="5"/>
          </p:nvPr>
        </p:nvSpPr>
        <p:spPr/>
        <p:txBody>
          <a:bodyPr/>
          <a:lstStyle/>
          <a:p>
            <a:fld id="{8BB9D88B-9403-C74E-BCC2-222C7D8C8067}" type="slidenum">
              <a:rPr lang="en-US" smtClean="0"/>
              <a:t>6</a:t>
            </a:fld>
            <a:endParaRPr lang="en-US"/>
          </a:p>
        </p:txBody>
      </p:sp>
    </p:spTree>
    <p:extLst>
      <p:ext uri="{BB962C8B-B14F-4D97-AF65-F5344CB8AC3E}">
        <p14:creationId xmlns:p14="http://schemas.microsoft.com/office/powerpoint/2010/main" val="27208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mark your calendars for the December LAN event, Implications of the Year 5 Final Rule for Solo and Small Group Practices. Event and registration information are forthcoming.</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solidFill>
                  <a:srgbClr val="0000FF"/>
                </a:solidFill>
                <a:hlinkClick r:id="rId3"/>
              </a:rPr>
              <a:t>Group 1: </a:t>
            </a:r>
            <a:r>
              <a:rPr lang="en-US" b="1" dirty="0"/>
              <a:t>Tuesday, January 12, 2021 9:00:00 AM MST - 10:00:00 AM MST</a:t>
            </a:r>
            <a:r>
              <a:rPr lang="en-US" u="sng" dirty="0">
                <a:solidFill>
                  <a:srgbClr val="00518E"/>
                </a:solidFill>
              </a:rPr>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solidFill>
                  <a:srgbClr val="0000FF"/>
                </a:solidFill>
                <a:hlinkClick r:id="rId4"/>
              </a:rPr>
              <a:t>Group 2: </a:t>
            </a:r>
            <a:r>
              <a:rPr lang="en-US" b="1" dirty="0"/>
              <a:t>Thursday, January 14, 2021 1:30:00 PM MST - 2:30:00 PM MST </a:t>
            </a:r>
            <a:endParaRPr lang="en-US" u="sng" dirty="0">
              <a:solidFill>
                <a:srgbClr val="00518E"/>
              </a:solidFill>
            </a:endParaRPr>
          </a:p>
          <a:p>
            <a:endParaRPr lang="en-US" dirty="0"/>
          </a:p>
        </p:txBody>
      </p:sp>
      <p:sp>
        <p:nvSpPr>
          <p:cNvPr id="4" name="Slide Number Placeholder 3"/>
          <p:cNvSpPr>
            <a:spLocks noGrp="1"/>
          </p:cNvSpPr>
          <p:nvPr>
            <p:ph type="sldNum" sz="quarter" idx="10"/>
          </p:nvPr>
        </p:nvSpPr>
        <p:spPr/>
        <p:txBody>
          <a:bodyPr/>
          <a:lstStyle/>
          <a:p>
            <a:fld id="{8BB9D88B-9403-C74E-BCC2-222C7D8C8067}" type="slidenum">
              <a:rPr lang="en-US" smtClean="0"/>
              <a:t>7</a:t>
            </a:fld>
            <a:endParaRPr lang="en-US"/>
          </a:p>
        </p:txBody>
      </p:sp>
    </p:spTree>
    <p:extLst>
      <p:ext uri="{BB962C8B-B14F-4D97-AF65-F5344CB8AC3E}">
        <p14:creationId xmlns:p14="http://schemas.microsoft.com/office/powerpoint/2010/main" val="172426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agenda for today – </a:t>
            </a:r>
          </a:p>
          <a:p>
            <a:endParaRPr lang="en-US" dirty="0"/>
          </a:p>
          <a:p>
            <a:r>
              <a:rPr lang="en-US" dirty="0"/>
              <a:t>We will discuss the value of using the MIPS checklist</a:t>
            </a:r>
          </a:p>
          <a:p>
            <a:endParaRPr lang="en-US" dirty="0"/>
          </a:p>
          <a:p>
            <a:r>
              <a:rPr lang="en-US" dirty="0"/>
              <a:t>We will discuss some strategies for its use</a:t>
            </a:r>
          </a:p>
          <a:p>
            <a:endParaRPr lang="en-US" dirty="0"/>
          </a:p>
          <a:p>
            <a:r>
              <a:rPr lang="en-US" dirty="0"/>
              <a:t>Then, we’ll take a close look at the tool</a:t>
            </a:r>
          </a:p>
          <a:p>
            <a:endParaRPr lang="en-US" dirty="0"/>
          </a:p>
          <a:p>
            <a:r>
              <a:rPr lang="en-US" dirty="0"/>
              <a:t>We will move to our next topic – the annual SRA</a:t>
            </a:r>
          </a:p>
          <a:p>
            <a:endParaRPr lang="en-US" dirty="0"/>
          </a:p>
          <a:p>
            <a:r>
              <a:rPr lang="en-US" dirty="0"/>
              <a:t>We will discuss the MIPS requirement for completing the SRA</a:t>
            </a:r>
          </a:p>
          <a:p>
            <a:endParaRPr lang="en-US" dirty="0"/>
          </a:p>
          <a:p>
            <a:r>
              <a:rPr lang="en-US" dirty="0"/>
              <a:t>We will introduce the new SRA tool</a:t>
            </a:r>
          </a:p>
          <a:p>
            <a:endParaRPr lang="en-US" dirty="0"/>
          </a:p>
          <a:p>
            <a:r>
              <a:rPr lang="en-US" dirty="0"/>
              <a:t>Charles </a:t>
            </a:r>
            <a:r>
              <a:rPr lang="en-US" dirty="0" err="1"/>
              <a:t>Morrishow</a:t>
            </a:r>
            <a:r>
              <a:rPr lang="en-US" dirty="0"/>
              <a:t>, Alliant’s security expert, will share some areas in which practices should pay close attention to as part of the SRA</a:t>
            </a:r>
          </a:p>
          <a:p>
            <a:endParaRPr lang="en-US" dirty="0"/>
          </a:p>
          <a:p>
            <a:r>
              <a:rPr lang="en-US" dirty="0"/>
              <a:t>Resources are included at the end</a:t>
            </a:r>
          </a:p>
          <a:p>
            <a:endParaRPr lang="en-US" dirty="0"/>
          </a:p>
          <a:p>
            <a:r>
              <a:rPr lang="en-US" dirty="0"/>
              <a:t>Then we’ll have time for Q &amp; A</a:t>
            </a:r>
          </a:p>
        </p:txBody>
      </p:sp>
      <p:sp>
        <p:nvSpPr>
          <p:cNvPr id="4" name="Slide Number Placeholder 3"/>
          <p:cNvSpPr>
            <a:spLocks noGrp="1"/>
          </p:cNvSpPr>
          <p:nvPr>
            <p:ph type="sldNum" sz="quarter" idx="10"/>
          </p:nvPr>
        </p:nvSpPr>
        <p:spPr/>
        <p:txBody>
          <a:bodyPr/>
          <a:lstStyle/>
          <a:p>
            <a:fld id="{8BB9D88B-9403-C74E-BCC2-222C7D8C8067}" type="slidenum">
              <a:rPr lang="en-US" smtClean="0"/>
              <a:t>8</a:t>
            </a:fld>
            <a:endParaRPr lang="en-US"/>
          </a:p>
        </p:txBody>
      </p:sp>
    </p:spTree>
    <p:extLst>
      <p:ext uri="{BB962C8B-B14F-4D97-AF65-F5344CB8AC3E}">
        <p14:creationId xmlns:p14="http://schemas.microsoft.com/office/powerpoint/2010/main" val="76477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Alliant Quality developed a MIPS checklist in 2017, the first MIPS performance year</a:t>
            </a:r>
          </a:p>
          <a:p>
            <a:endParaRPr lang="en-US" dirty="0"/>
          </a:p>
          <a:p>
            <a:r>
              <a:rPr lang="en-US" dirty="0"/>
              <a:t>We realized early on that it would help to list all aspects that need to be considered because MIPS was new to practices </a:t>
            </a:r>
          </a:p>
          <a:p>
            <a:endParaRPr lang="en-US" dirty="0"/>
          </a:p>
          <a:p>
            <a:r>
              <a:rPr lang="en-US" dirty="0"/>
              <a:t>Over the years MIPS has become a complex challenging programs with changes as each final rule is released</a:t>
            </a:r>
          </a:p>
          <a:p>
            <a:endParaRPr lang="en-US" dirty="0"/>
          </a:p>
          <a:p>
            <a:r>
              <a:rPr lang="en-US" dirty="0"/>
              <a:t>There continues to be a need for a checklist for a number of reasons, including:</a:t>
            </a:r>
          </a:p>
          <a:p>
            <a:pPr marL="170919" indent="-170919">
              <a:buFont typeface="Arial" panose="020B0604020202020204" pitchFamily="34" charset="0"/>
              <a:buChar char="•"/>
            </a:pPr>
            <a:r>
              <a:rPr lang="en-US" dirty="0"/>
              <a:t>MIPS requirements change annually</a:t>
            </a:r>
          </a:p>
          <a:p>
            <a:pPr marL="170919" indent="-170919">
              <a:buFont typeface="Arial" panose="020B0604020202020204" pitchFamily="34" charset="0"/>
              <a:buChar char="•"/>
            </a:pPr>
            <a:r>
              <a:rPr lang="en-US" dirty="0"/>
              <a:t>Each year, there are clinicians who are new to MIPS</a:t>
            </a:r>
          </a:p>
          <a:p>
            <a:pPr marL="170919" indent="-170919">
              <a:buFont typeface="Arial" panose="020B0604020202020204" pitchFamily="34" charset="0"/>
              <a:buChar char="•"/>
            </a:pPr>
            <a:r>
              <a:rPr lang="en-US" dirty="0"/>
              <a:t>There have been new clinician types added to MIPS, such as physical therapists</a:t>
            </a:r>
          </a:p>
          <a:p>
            <a:pPr marL="170919" indent="-170919">
              <a:buFont typeface="Arial" panose="020B0604020202020204" pitchFamily="34" charset="0"/>
              <a:buChar char="•"/>
            </a:pPr>
            <a:r>
              <a:rPr lang="en-US" dirty="0"/>
              <a:t>Practices have had staff turnover and there are new staff responsible for MIPS that are learning</a:t>
            </a:r>
          </a:p>
          <a:p>
            <a:pPr marL="170919" indent="-170919">
              <a:buFontTx/>
              <a:buChar char="-"/>
            </a:pPr>
            <a:endParaRPr lang="en-US" dirty="0"/>
          </a:p>
        </p:txBody>
      </p:sp>
      <p:sp>
        <p:nvSpPr>
          <p:cNvPr id="4" name="Slide Number Placeholder 3"/>
          <p:cNvSpPr>
            <a:spLocks noGrp="1"/>
          </p:cNvSpPr>
          <p:nvPr>
            <p:ph type="sldNum" sz="quarter" idx="10"/>
          </p:nvPr>
        </p:nvSpPr>
        <p:spPr/>
        <p:txBody>
          <a:bodyPr/>
          <a:lstStyle/>
          <a:p>
            <a:fld id="{8BB9D88B-9403-C74E-BCC2-222C7D8C8067}" type="slidenum">
              <a:rPr lang="en-US" smtClean="0"/>
              <a:t>9</a:t>
            </a:fld>
            <a:endParaRPr lang="en-US"/>
          </a:p>
        </p:txBody>
      </p:sp>
    </p:spTree>
    <p:extLst>
      <p:ext uri="{BB962C8B-B14F-4D97-AF65-F5344CB8AC3E}">
        <p14:creationId xmlns:p14="http://schemas.microsoft.com/office/powerpoint/2010/main" val="151182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checklist is a tool for eligible clinicians and staff to prepare for and submit data for the 2020 MIPS program. </a:t>
            </a:r>
          </a:p>
          <a:p>
            <a:endParaRPr lang="en-US" dirty="0"/>
          </a:p>
          <a:p>
            <a:pPr marL="170919" indent="-170919">
              <a:buFont typeface="Arial" panose="020B0604020202020204" pitchFamily="34" charset="0"/>
              <a:buChar char="•"/>
            </a:pPr>
            <a:r>
              <a:rPr lang="en-US" dirty="0"/>
              <a:t>It includes a comprehensive list of critical tasks – similar to other checklists used in healthcare, such as a surgical safety checklist, it lists all critical steps</a:t>
            </a:r>
          </a:p>
          <a:p>
            <a:pPr marL="170919" indent="-170919">
              <a:buFontTx/>
              <a:buChar char="-"/>
            </a:pPr>
            <a:endParaRPr lang="en-US" dirty="0"/>
          </a:p>
          <a:p>
            <a:pPr marL="170919" indent="-170919">
              <a:buFont typeface="Arial" panose="020B0604020202020204" pitchFamily="34" charset="0"/>
              <a:buChar char="•"/>
            </a:pPr>
            <a:r>
              <a:rPr lang="en-US" dirty="0"/>
              <a:t>Developed by MIPS content experts – I already mentioned that Alliant developed a MIPS checklist early in the program – in subsequent years the checklist was adopted by other technical assistance contractors nation-wide – this year a team of contractors worked together to update the document</a:t>
            </a:r>
          </a:p>
          <a:p>
            <a:endParaRPr lang="en-US" dirty="0"/>
          </a:p>
          <a:p>
            <a:pPr marL="170919" indent="-170919">
              <a:buFont typeface="Arial" panose="020B0604020202020204" pitchFamily="34" charset="0"/>
              <a:buChar char="•"/>
            </a:pPr>
            <a:r>
              <a:rPr lang="en-US" dirty="0"/>
              <a:t>User-friendly format – this is a fillable pdf that can be updated </a:t>
            </a:r>
          </a:p>
          <a:p>
            <a:endParaRPr lang="en-US" dirty="0"/>
          </a:p>
          <a:p>
            <a:pPr marL="170919" indent="-170919">
              <a:buFont typeface="Arial" panose="020B0604020202020204" pitchFamily="34" charset="0"/>
              <a:buChar char="•"/>
            </a:pPr>
            <a:r>
              <a:rPr lang="en-US" dirty="0"/>
              <a:t>Records progress – since it can be updated, it can be reviewed to see which tasks have been completed and which are still outstanding</a:t>
            </a:r>
          </a:p>
          <a:p>
            <a:endParaRPr lang="en-US" dirty="0"/>
          </a:p>
          <a:p>
            <a:pPr marL="170919" indent="-170919">
              <a:buFont typeface="Arial" panose="020B0604020202020204" pitchFamily="34" charset="0"/>
              <a:buChar char="•"/>
            </a:pPr>
            <a:r>
              <a:rPr lang="en-US" dirty="0"/>
              <a:t>Prevents missing important steps – most importantly, it prevents a critical step from being missed</a:t>
            </a:r>
          </a:p>
        </p:txBody>
      </p:sp>
      <p:sp>
        <p:nvSpPr>
          <p:cNvPr id="4" name="Slide Number Placeholder 3"/>
          <p:cNvSpPr>
            <a:spLocks noGrp="1"/>
          </p:cNvSpPr>
          <p:nvPr>
            <p:ph type="sldNum" sz="quarter" idx="10"/>
          </p:nvPr>
        </p:nvSpPr>
        <p:spPr/>
        <p:txBody>
          <a:bodyPr/>
          <a:lstStyle/>
          <a:p>
            <a:fld id="{8BB9D88B-9403-C74E-BCC2-222C7D8C8067}" type="slidenum">
              <a:rPr lang="en-US" smtClean="0"/>
              <a:t>23</a:t>
            </a:fld>
            <a:endParaRPr lang="en-US"/>
          </a:p>
        </p:txBody>
      </p:sp>
    </p:spTree>
    <p:extLst>
      <p:ext uri="{BB962C8B-B14F-4D97-AF65-F5344CB8AC3E}">
        <p14:creationId xmlns:p14="http://schemas.microsoft.com/office/powerpoint/2010/main" val="2084564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alliantquality" TargetMode="External"/><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s://www.facebook.com/alliantqualityorg/"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www.youtube.com/channel/UC9mITtil3mHpVNd87vaxD6w" TargetMode="External"/><Relationship Id="rId4" Type="http://schemas.openxmlformats.org/officeDocument/2006/relationships/hyperlink" Target="http://www.linkedin.com/company/alliant-quality" TargetMode="External"/><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1"/>
            <a:ext cx="12188825" cy="5255379"/>
          </a:xfrm>
          <a:prstGeom prst="rect">
            <a:avLst/>
          </a:prstGeom>
        </p:spPr>
      </p:pic>
      <p:sp>
        <p:nvSpPr>
          <p:cNvPr id="3" name="Subtitle 2"/>
          <p:cNvSpPr>
            <a:spLocks noGrp="1"/>
          </p:cNvSpPr>
          <p:nvPr>
            <p:ph type="subTitle" idx="1" hasCustomPrompt="1"/>
          </p:nvPr>
        </p:nvSpPr>
        <p:spPr>
          <a:xfrm>
            <a:off x="5347310" y="1030100"/>
            <a:ext cx="6236869" cy="1185536"/>
          </a:xfrm>
          <a:ln>
            <a:noFill/>
          </a:ln>
        </p:spPr>
        <p:txBody>
          <a:bodyPr>
            <a:normAutofit/>
          </a:bodyPr>
          <a:lstStyle>
            <a:lvl1pPr marL="0" indent="0" algn="ctr">
              <a:buNone/>
              <a:defRPr sz="2800" b="1">
                <a:ln>
                  <a:noFill/>
                </a:ln>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pic>
        <p:nvPicPr>
          <p:cNvPr id="18" name="Picture 17"/>
          <p:cNvPicPr>
            <a:picLocks noChangeAspect="1"/>
          </p:cNvPicPr>
          <p:nvPr userDrawn="1"/>
        </p:nvPicPr>
        <p:blipFill>
          <a:blip r:embed="rId3"/>
          <a:stretch>
            <a:fillRect/>
          </a:stretch>
        </p:blipFill>
        <p:spPr>
          <a:xfrm>
            <a:off x="3267228" y="5572060"/>
            <a:ext cx="2648688" cy="1081547"/>
          </a:xfrm>
          <a:prstGeom prst="rect">
            <a:avLst/>
          </a:prstGeom>
        </p:spPr>
      </p:pic>
      <p:pic>
        <p:nvPicPr>
          <p:cNvPr id="19" name="Picture 18"/>
          <p:cNvPicPr>
            <a:picLocks noChangeAspect="1"/>
          </p:cNvPicPr>
          <p:nvPr userDrawn="1"/>
        </p:nvPicPr>
        <p:blipFill>
          <a:blip r:embed="rId4"/>
          <a:stretch>
            <a:fillRect/>
          </a:stretch>
        </p:blipFill>
        <p:spPr>
          <a:xfrm>
            <a:off x="6692489" y="5498464"/>
            <a:ext cx="1525147" cy="1195673"/>
          </a:xfrm>
          <a:prstGeom prst="rect">
            <a:avLst/>
          </a:prstGeom>
        </p:spPr>
      </p:pic>
      <p:pic>
        <p:nvPicPr>
          <p:cNvPr id="20" name="Picture 19"/>
          <p:cNvPicPr>
            <a:picLocks noChangeAspect="1"/>
          </p:cNvPicPr>
          <p:nvPr userDrawn="1"/>
        </p:nvPicPr>
        <p:blipFill>
          <a:blip r:embed="rId5"/>
          <a:stretch>
            <a:fillRect/>
          </a:stretch>
        </p:blipFill>
        <p:spPr>
          <a:xfrm>
            <a:off x="8781067" y="5675303"/>
            <a:ext cx="3139978" cy="918218"/>
          </a:xfrm>
          <a:prstGeom prst="rect">
            <a:avLst/>
          </a:prstGeom>
        </p:spPr>
      </p:pic>
      <p:pic>
        <p:nvPicPr>
          <p:cNvPr id="22" name="Picture 21"/>
          <p:cNvPicPr>
            <a:picLocks noChangeAspect="1"/>
          </p:cNvPicPr>
          <p:nvPr userDrawn="1"/>
        </p:nvPicPr>
        <p:blipFill>
          <a:blip r:embed="rId6"/>
          <a:stretch>
            <a:fillRect/>
          </a:stretch>
        </p:blipFill>
        <p:spPr>
          <a:xfrm>
            <a:off x="562128" y="3888339"/>
            <a:ext cx="2705100" cy="609600"/>
          </a:xfrm>
          <a:prstGeom prst="rect">
            <a:avLst/>
          </a:prstGeom>
        </p:spPr>
      </p:pic>
    </p:spTree>
    <p:extLst>
      <p:ext uri="{BB962C8B-B14F-4D97-AF65-F5344CB8AC3E}">
        <p14:creationId xmlns:p14="http://schemas.microsoft.com/office/powerpoint/2010/main" val="85736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9137" y="0"/>
            <a:ext cx="12188825" cy="2425068"/>
          </a:xfrm>
          <a:prstGeom prst="rect">
            <a:avLst/>
          </a:prstGeom>
        </p:spPr>
      </p:pic>
      <p:sp>
        <p:nvSpPr>
          <p:cNvPr id="2" name="Title 1"/>
          <p:cNvSpPr>
            <a:spLocks noGrp="1"/>
          </p:cNvSpPr>
          <p:nvPr>
            <p:ph type="title" hasCustomPrompt="1"/>
          </p:nvPr>
        </p:nvSpPr>
        <p:spPr>
          <a:xfrm>
            <a:off x="2521826" y="0"/>
            <a:ext cx="9390540" cy="743356"/>
          </a:xfrm>
        </p:spPr>
        <p:txBody>
          <a:bodyPr anchor="ctr">
            <a:normAutofit/>
          </a:bodyPr>
          <a:lstStyle>
            <a:lvl1pPr algn="l">
              <a:defRPr sz="3200" b="1">
                <a:solidFill>
                  <a:srgbClr val="FFFFFF"/>
                </a:solidFill>
                <a:latin typeface="Century Gothic"/>
                <a:cs typeface="Century Gothic"/>
              </a:defRPr>
            </a:lvl1pPr>
          </a:lstStyle>
          <a:p>
            <a:r>
              <a:rPr lang="en-US" dirty="0"/>
              <a:t>Click to edit Slide Header</a:t>
            </a:r>
          </a:p>
        </p:txBody>
      </p:sp>
      <p:sp>
        <p:nvSpPr>
          <p:cNvPr id="3" name="Content Placeholder 2"/>
          <p:cNvSpPr>
            <a:spLocks noGrp="1"/>
          </p:cNvSpPr>
          <p:nvPr>
            <p:ph idx="1"/>
          </p:nvPr>
        </p:nvSpPr>
        <p:spPr>
          <a:xfrm>
            <a:off x="2521826" y="1224276"/>
            <a:ext cx="9390540" cy="4784356"/>
          </a:xfr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740578" y="6489552"/>
            <a:ext cx="349234" cy="253916"/>
          </a:xfrm>
          <a:prstGeom prst="rect">
            <a:avLst/>
          </a:prstGeom>
        </p:spPr>
        <p:txBody>
          <a:bodyPr wrap="none">
            <a:spAutoFit/>
          </a:bodyPr>
          <a:lstStyle/>
          <a:p>
            <a:fld id="{F18E6B85-C633-EB4A-93AB-3DD400942ECD}" type="slidenum">
              <a:rPr lang="en-US" sz="1050" smtClean="0">
                <a:solidFill>
                  <a:srgbClr val="FFFFFF"/>
                </a:solidFill>
                <a:latin typeface="Century Gothic"/>
                <a:cs typeface="Century Gothic"/>
              </a:rPr>
              <a:pPr/>
              <a:t>‹#›</a:t>
            </a:fld>
            <a:endParaRPr lang="en-US" sz="1050" dirty="0">
              <a:solidFill>
                <a:srgbClr val="FFFFFF"/>
              </a:solidFill>
              <a:latin typeface="Century Gothic"/>
              <a:cs typeface="Century Gothic"/>
            </a:endParaRPr>
          </a:p>
        </p:txBody>
      </p:sp>
      <p:pic>
        <p:nvPicPr>
          <p:cNvPr id="13" name="Picture 12"/>
          <p:cNvPicPr>
            <a:picLocks noChangeAspect="1"/>
          </p:cNvPicPr>
          <p:nvPr userDrawn="1"/>
        </p:nvPicPr>
        <p:blipFill>
          <a:blip r:embed="rId3"/>
          <a:stretch>
            <a:fillRect/>
          </a:stretch>
        </p:blipFill>
        <p:spPr>
          <a:xfrm>
            <a:off x="0" y="6647732"/>
            <a:ext cx="12188825" cy="228540"/>
          </a:xfrm>
          <a:prstGeom prst="rect">
            <a:avLst/>
          </a:prstGeom>
        </p:spPr>
      </p:pic>
    </p:spTree>
    <p:extLst>
      <p:ext uri="{BB962C8B-B14F-4D97-AF65-F5344CB8AC3E}">
        <p14:creationId xmlns:p14="http://schemas.microsoft.com/office/powerpoint/2010/main" val="4078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rot="10800000">
            <a:off x="-5" y="-4"/>
            <a:ext cx="12188825" cy="654760"/>
          </a:xfrm>
          <a:prstGeom prst="rect">
            <a:avLst/>
          </a:prstGeom>
        </p:spPr>
      </p:pic>
      <p:sp>
        <p:nvSpPr>
          <p:cNvPr id="2" name="Title 1"/>
          <p:cNvSpPr>
            <a:spLocks noGrp="1"/>
          </p:cNvSpPr>
          <p:nvPr>
            <p:ph type="title" hasCustomPrompt="1"/>
          </p:nvPr>
        </p:nvSpPr>
        <p:spPr>
          <a:xfrm>
            <a:off x="1399137" y="0"/>
            <a:ext cx="9390540" cy="484161"/>
          </a:xfrm>
        </p:spPr>
        <p:txBody>
          <a:bodyPr anchor="t">
            <a:normAutofit/>
          </a:bodyPr>
          <a:lstStyle>
            <a:lvl1pPr algn="ctr">
              <a:defRPr sz="2400" b="1">
                <a:solidFill>
                  <a:srgbClr val="FFFFFF"/>
                </a:solidFill>
                <a:latin typeface="Century Gothic"/>
                <a:cs typeface="Century Gothic"/>
              </a:defRPr>
            </a:lvl1pPr>
          </a:lstStyle>
          <a:p>
            <a:r>
              <a:rPr lang="en-US" dirty="0"/>
              <a:t>Click to edit Slide Header</a:t>
            </a:r>
          </a:p>
        </p:txBody>
      </p:sp>
      <p:sp>
        <p:nvSpPr>
          <p:cNvPr id="3" name="Content Placeholder 2"/>
          <p:cNvSpPr>
            <a:spLocks noGrp="1"/>
          </p:cNvSpPr>
          <p:nvPr>
            <p:ph idx="1"/>
          </p:nvPr>
        </p:nvSpPr>
        <p:spPr>
          <a:xfrm>
            <a:off x="1399137" y="835378"/>
            <a:ext cx="9390540" cy="5654174"/>
          </a:xfr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740578" y="6489552"/>
            <a:ext cx="349234" cy="253916"/>
          </a:xfrm>
          <a:prstGeom prst="rect">
            <a:avLst/>
          </a:prstGeom>
        </p:spPr>
        <p:txBody>
          <a:bodyPr wrap="none">
            <a:spAutoFit/>
          </a:bodyPr>
          <a:lstStyle/>
          <a:p>
            <a:fld id="{F18E6B85-C633-EB4A-93AB-3DD400942ECD}" type="slidenum">
              <a:rPr lang="en-US" sz="1050" smtClean="0">
                <a:solidFill>
                  <a:srgbClr val="FFFFFF"/>
                </a:solidFill>
                <a:latin typeface="Century Gothic"/>
                <a:cs typeface="Century Gothic"/>
              </a:rPr>
              <a:pPr/>
              <a:t>‹#›</a:t>
            </a:fld>
            <a:endParaRPr lang="en-US" sz="1050" dirty="0">
              <a:solidFill>
                <a:srgbClr val="FFFFFF"/>
              </a:solidFill>
              <a:latin typeface="Century Gothic"/>
              <a:cs typeface="Century Gothic"/>
            </a:endParaRPr>
          </a:p>
        </p:txBody>
      </p:sp>
    </p:spTree>
    <p:extLst>
      <p:ext uri="{BB962C8B-B14F-4D97-AF65-F5344CB8AC3E}">
        <p14:creationId xmlns:p14="http://schemas.microsoft.com/office/powerpoint/2010/main" val="309486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graphics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88825" cy="5255379"/>
          </a:xfrm>
          <a:prstGeom prst="rect">
            <a:avLst/>
          </a:prstGeom>
        </p:spPr>
      </p:pic>
      <p:pic>
        <p:nvPicPr>
          <p:cNvPr id="5" name="Picture 4"/>
          <p:cNvPicPr>
            <a:picLocks noChangeAspect="1"/>
          </p:cNvPicPr>
          <p:nvPr userDrawn="1"/>
        </p:nvPicPr>
        <p:blipFill>
          <a:blip r:embed="rId3"/>
          <a:stretch>
            <a:fillRect/>
          </a:stretch>
        </p:blipFill>
        <p:spPr>
          <a:xfrm>
            <a:off x="562128" y="3888339"/>
            <a:ext cx="2705100" cy="609600"/>
          </a:xfrm>
          <a:prstGeom prst="rect">
            <a:avLst/>
          </a:prstGeom>
        </p:spPr>
      </p:pic>
    </p:spTree>
    <p:extLst>
      <p:ext uri="{BB962C8B-B14F-4D97-AF65-F5344CB8AC3E}">
        <p14:creationId xmlns:p14="http://schemas.microsoft.com/office/powerpoint/2010/main" val="149933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ocial Media 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88825" cy="5255379"/>
          </a:xfrm>
          <a:prstGeom prst="rect">
            <a:avLst/>
          </a:prstGeom>
        </p:spPr>
      </p:pic>
      <p:pic>
        <p:nvPicPr>
          <p:cNvPr id="5" name="Picture 4"/>
          <p:cNvPicPr>
            <a:picLocks noChangeAspect="1"/>
          </p:cNvPicPr>
          <p:nvPr userDrawn="1"/>
        </p:nvPicPr>
        <p:blipFill>
          <a:blip r:embed="rId3"/>
          <a:stretch>
            <a:fillRect/>
          </a:stretch>
        </p:blipFill>
        <p:spPr>
          <a:xfrm>
            <a:off x="562128" y="3888339"/>
            <a:ext cx="2705100" cy="609600"/>
          </a:xfrm>
          <a:prstGeom prst="rect">
            <a:avLst/>
          </a:prstGeom>
        </p:spPr>
      </p:pic>
      <p:pic>
        <p:nvPicPr>
          <p:cNvPr id="16" name="Picture 15" descr="LinkedIn icon">
            <a:hlinkClick r:id="rId4" tooltip="Link to Alliant Quality on LinkedIn"/>
            <a:extLst>
              <a:ext uri="{FF2B5EF4-FFF2-40B4-BE49-F238E27FC236}">
                <a16:creationId xmlns:a16="http://schemas.microsoft.com/office/drawing/2014/main" id="{AE704E0C-8C22-3A4F-891C-AF709A421A98}"/>
              </a:ext>
            </a:extLst>
          </p:cNvPr>
          <p:cNvPicPr>
            <a:picLocks noChangeAspect="1"/>
          </p:cNvPicPr>
          <p:nvPr userDrawn="1"/>
        </p:nvPicPr>
        <p:blipFill>
          <a:blip r:embed="rId5"/>
          <a:stretch>
            <a:fillRect/>
          </a:stretch>
        </p:blipFill>
        <p:spPr>
          <a:xfrm>
            <a:off x="6420953" y="5339608"/>
            <a:ext cx="962127" cy="962127"/>
          </a:xfrm>
          <a:prstGeom prst="rect">
            <a:avLst/>
          </a:prstGeom>
        </p:spPr>
      </p:pic>
      <p:pic>
        <p:nvPicPr>
          <p:cNvPr id="17" name="Picture 16" descr="Facebook icon">
            <a:hlinkClick r:id="rId6" tooltip="Link to Alliant Quality Facebook page"/>
            <a:extLst>
              <a:ext uri="{FF2B5EF4-FFF2-40B4-BE49-F238E27FC236}">
                <a16:creationId xmlns:a16="http://schemas.microsoft.com/office/drawing/2014/main" id="{E98FB3FB-396E-DF42-88E5-37050183DF18}"/>
              </a:ext>
            </a:extLst>
          </p:cNvPr>
          <p:cNvPicPr>
            <a:picLocks noChangeAspect="1"/>
          </p:cNvPicPr>
          <p:nvPr userDrawn="1"/>
        </p:nvPicPr>
        <p:blipFill>
          <a:blip r:embed="rId7"/>
          <a:stretch>
            <a:fillRect/>
          </a:stretch>
        </p:blipFill>
        <p:spPr>
          <a:xfrm>
            <a:off x="319996" y="5368959"/>
            <a:ext cx="962127" cy="962127"/>
          </a:xfrm>
          <a:prstGeom prst="rect">
            <a:avLst/>
          </a:prstGeom>
        </p:spPr>
      </p:pic>
      <p:pic>
        <p:nvPicPr>
          <p:cNvPr id="18" name="Picture 17" descr="Twitter icon">
            <a:hlinkClick r:id="rId8" tooltip="Link to Alliant Quality on Twitter"/>
            <a:extLst>
              <a:ext uri="{FF2B5EF4-FFF2-40B4-BE49-F238E27FC236}">
                <a16:creationId xmlns:a16="http://schemas.microsoft.com/office/drawing/2014/main" id="{96428345-6555-1F4D-96CF-A0DDD9C43CDD}"/>
              </a:ext>
            </a:extLst>
          </p:cNvPr>
          <p:cNvPicPr>
            <a:picLocks noChangeAspect="1"/>
          </p:cNvPicPr>
          <p:nvPr userDrawn="1"/>
        </p:nvPicPr>
        <p:blipFill>
          <a:blip r:embed="rId9"/>
          <a:stretch>
            <a:fillRect/>
          </a:stretch>
        </p:blipFill>
        <p:spPr>
          <a:xfrm>
            <a:off x="3256675" y="5848116"/>
            <a:ext cx="962128" cy="962128"/>
          </a:xfrm>
          <a:prstGeom prst="rect">
            <a:avLst/>
          </a:prstGeom>
        </p:spPr>
      </p:pic>
      <p:pic>
        <p:nvPicPr>
          <p:cNvPr id="19" name="Picture 18" descr="YouTube icon">
            <a:hlinkClick r:id="rId10" tooltip="Link to the Alliant Quality YouTube channel"/>
            <a:extLst>
              <a:ext uri="{FF2B5EF4-FFF2-40B4-BE49-F238E27FC236}">
                <a16:creationId xmlns:a16="http://schemas.microsoft.com/office/drawing/2014/main" id="{517F530D-7B58-214B-A4B1-FF2332096859}"/>
              </a:ext>
            </a:extLst>
          </p:cNvPr>
          <p:cNvPicPr>
            <a:picLocks noChangeAspect="1"/>
          </p:cNvPicPr>
          <p:nvPr userDrawn="1"/>
        </p:nvPicPr>
        <p:blipFill>
          <a:blip r:embed="rId11"/>
          <a:stretch>
            <a:fillRect/>
          </a:stretch>
        </p:blipFill>
        <p:spPr>
          <a:xfrm>
            <a:off x="9098047" y="5850023"/>
            <a:ext cx="962126" cy="962126"/>
          </a:xfrm>
          <a:prstGeom prst="rect">
            <a:avLst/>
          </a:prstGeom>
        </p:spPr>
      </p:pic>
      <p:sp>
        <p:nvSpPr>
          <p:cNvPr id="20" name="TextBox 19">
            <a:extLst>
              <a:ext uri="{FF2B5EF4-FFF2-40B4-BE49-F238E27FC236}">
                <a16:creationId xmlns:a16="http://schemas.microsoft.com/office/drawing/2014/main" id="{9CFEB4FF-AA6F-1247-B504-AE2FC2ECC9BF}"/>
              </a:ext>
            </a:extLst>
          </p:cNvPr>
          <p:cNvSpPr txBox="1"/>
          <p:nvPr userDrawn="1"/>
        </p:nvSpPr>
        <p:spPr>
          <a:xfrm>
            <a:off x="7419632" y="5348597"/>
            <a:ext cx="2119033" cy="461665"/>
          </a:xfrm>
          <a:prstGeom prst="rect">
            <a:avLst/>
          </a:prstGeom>
          <a:noFill/>
        </p:spPr>
        <p:txBody>
          <a:bodyPr wrap="square" rtlCol="0">
            <a:spAutoFit/>
          </a:bodyPr>
          <a:lstStyle/>
          <a:p>
            <a:r>
              <a:rPr lang="en-US" sz="2400" b="1" dirty="0">
                <a:solidFill>
                  <a:srgbClr val="04668C"/>
                </a:solidFill>
              </a:rPr>
              <a:t>Alliant Quality</a:t>
            </a:r>
          </a:p>
        </p:txBody>
      </p:sp>
      <p:sp>
        <p:nvSpPr>
          <p:cNvPr id="21" name="TextBox 20">
            <a:extLst>
              <a:ext uri="{FF2B5EF4-FFF2-40B4-BE49-F238E27FC236}">
                <a16:creationId xmlns:a16="http://schemas.microsoft.com/office/drawing/2014/main" id="{97FE5AF6-640D-0D42-9F9D-748217F384A8}"/>
              </a:ext>
            </a:extLst>
          </p:cNvPr>
          <p:cNvSpPr txBox="1"/>
          <p:nvPr userDrawn="1"/>
        </p:nvSpPr>
        <p:spPr>
          <a:xfrm>
            <a:off x="10060173" y="6285054"/>
            <a:ext cx="2072123" cy="461665"/>
          </a:xfrm>
          <a:prstGeom prst="rect">
            <a:avLst/>
          </a:prstGeom>
          <a:noFill/>
        </p:spPr>
        <p:txBody>
          <a:bodyPr wrap="square" rtlCol="0">
            <a:spAutoFit/>
          </a:bodyPr>
          <a:lstStyle/>
          <a:p>
            <a:r>
              <a:rPr lang="en-US" sz="2400" b="1" dirty="0">
                <a:solidFill>
                  <a:srgbClr val="04668C"/>
                </a:solidFill>
              </a:rPr>
              <a:t>Alliant Quality</a:t>
            </a:r>
          </a:p>
        </p:txBody>
      </p:sp>
      <p:sp>
        <p:nvSpPr>
          <p:cNvPr id="22" name="TextBox 21">
            <a:extLst>
              <a:ext uri="{FF2B5EF4-FFF2-40B4-BE49-F238E27FC236}">
                <a16:creationId xmlns:a16="http://schemas.microsoft.com/office/drawing/2014/main" id="{BBC5FA90-EF47-3949-93FA-79B6E2C0EAFB}"/>
              </a:ext>
            </a:extLst>
          </p:cNvPr>
          <p:cNvSpPr txBox="1"/>
          <p:nvPr userDrawn="1"/>
        </p:nvSpPr>
        <p:spPr>
          <a:xfrm>
            <a:off x="4295243" y="6331087"/>
            <a:ext cx="2268706" cy="461665"/>
          </a:xfrm>
          <a:prstGeom prst="rect">
            <a:avLst/>
          </a:prstGeom>
          <a:noFill/>
        </p:spPr>
        <p:txBody>
          <a:bodyPr wrap="square" rtlCol="0">
            <a:spAutoFit/>
          </a:bodyPr>
          <a:lstStyle/>
          <a:p>
            <a:r>
              <a:rPr lang="en-US" sz="2400" b="1" dirty="0">
                <a:solidFill>
                  <a:srgbClr val="04668C"/>
                </a:solidFill>
              </a:rPr>
              <a:t>@AlliantQuality</a:t>
            </a:r>
          </a:p>
        </p:txBody>
      </p:sp>
      <p:sp>
        <p:nvSpPr>
          <p:cNvPr id="23" name="TextBox 22">
            <a:extLst>
              <a:ext uri="{FF2B5EF4-FFF2-40B4-BE49-F238E27FC236}">
                <a16:creationId xmlns:a16="http://schemas.microsoft.com/office/drawing/2014/main" id="{2BFE9E5D-5C9D-6A4A-B6CF-FE0D58E5CC56}"/>
              </a:ext>
            </a:extLst>
          </p:cNvPr>
          <p:cNvSpPr txBox="1"/>
          <p:nvPr userDrawn="1"/>
        </p:nvSpPr>
        <p:spPr>
          <a:xfrm>
            <a:off x="1350531" y="5368959"/>
            <a:ext cx="2920924" cy="461665"/>
          </a:xfrm>
          <a:prstGeom prst="rect">
            <a:avLst/>
          </a:prstGeom>
          <a:noFill/>
        </p:spPr>
        <p:txBody>
          <a:bodyPr wrap="square" rtlCol="0">
            <a:spAutoFit/>
          </a:bodyPr>
          <a:lstStyle/>
          <a:p>
            <a:r>
              <a:rPr lang="en-US" sz="2400" b="1" dirty="0">
                <a:solidFill>
                  <a:srgbClr val="04668C"/>
                </a:solidFill>
              </a:rPr>
              <a:t>@AlliantQualityOrg</a:t>
            </a:r>
          </a:p>
        </p:txBody>
      </p:sp>
      <p:sp>
        <p:nvSpPr>
          <p:cNvPr id="24" name="TextBox 23">
            <a:extLst>
              <a:ext uri="{FF2B5EF4-FFF2-40B4-BE49-F238E27FC236}">
                <a16:creationId xmlns:a16="http://schemas.microsoft.com/office/drawing/2014/main" id="{6F1EC60E-3C36-044C-8065-48C945A0A027}"/>
              </a:ext>
            </a:extLst>
          </p:cNvPr>
          <p:cNvSpPr txBox="1"/>
          <p:nvPr userDrawn="1"/>
        </p:nvSpPr>
        <p:spPr>
          <a:xfrm>
            <a:off x="4631842" y="569144"/>
            <a:ext cx="7556984" cy="1446550"/>
          </a:xfrm>
          <a:prstGeom prst="rect">
            <a:avLst/>
          </a:prstGeom>
          <a:noFill/>
        </p:spPr>
        <p:txBody>
          <a:bodyPr wrap="square" rtlCol="0">
            <a:spAutoFit/>
          </a:bodyPr>
          <a:lstStyle/>
          <a:p>
            <a:pPr algn="ctr"/>
            <a:r>
              <a:rPr lang="en-US" sz="4400" b="1" i="0" dirty="0">
                <a:solidFill>
                  <a:schemeClr val="bg1"/>
                </a:solidFill>
                <a:latin typeface="Century Gothic" panose="020B0502020202020204" pitchFamily="34" charset="0"/>
              </a:rPr>
              <a:t>Thank you for spending time with us today!</a:t>
            </a:r>
          </a:p>
        </p:txBody>
      </p:sp>
      <p:sp>
        <p:nvSpPr>
          <p:cNvPr id="25" name="TextBox 24">
            <a:extLst>
              <a:ext uri="{FF2B5EF4-FFF2-40B4-BE49-F238E27FC236}">
                <a16:creationId xmlns:a16="http://schemas.microsoft.com/office/drawing/2014/main" id="{175A47B0-7464-574C-AFD8-0D032A88B631}"/>
              </a:ext>
            </a:extLst>
          </p:cNvPr>
          <p:cNvSpPr txBox="1"/>
          <p:nvPr userDrawn="1"/>
        </p:nvSpPr>
        <p:spPr>
          <a:xfrm>
            <a:off x="4151312" y="4632435"/>
            <a:ext cx="3886200" cy="461665"/>
          </a:xfrm>
          <a:prstGeom prst="rect">
            <a:avLst/>
          </a:prstGeom>
          <a:noFill/>
        </p:spPr>
        <p:txBody>
          <a:bodyPr wrap="square" rtlCol="0">
            <a:spAutoFit/>
          </a:bodyPr>
          <a:lstStyle/>
          <a:p>
            <a:r>
              <a:rPr lang="en-US" sz="2400" b="0" i="0" dirty="0">
                <a:solidFill>
                  <a:schemeClr val="bg1"/>
                </a:solidFill>
                <a:latin typeface="Century Gothic" panose="020B0502020202020204" pitchFamily="34" charset="0"/>
              </a:rPr>
              <a:t>Find us on Social Media!</a:t>
            </a:r>
          </a:p>
        </p:txBody>
      </p:sp>
      <p:sp>
        <p:nvSpPr>
          <p:cNvPr id="2" name="TextBox 1">
            <a:extLst>
              <a:ext uri="{FF2B5EF4-FFF2-40B4-BE49-F238E27FC236}">
                <a16:creationId xmlns:a16="http://schemas.microsoft.com/office/drawing/2014/main" id="{51624155-ADF5-ED45-AD3E-3BB3BD94B0D3}"/>
              </a:ext>
            </a:extLst>
          </p:cNvPr>
          <p:cNvSpPr txBox="1"/>
          <p:nvPr userDrawn="1"/>
        </p:nvSpPr>
        <p:spPr>
          <a:xfrm>
            <a:off x="6563949" y="2225565"/>
            <a:ext cx="5638800" cy="1846659"/>
          </a:xfrm>
          <a:prstGeom prst="rect">
            <a:avLst/>
          </a:prstGeom>
          <a:noFill/>
        </p:spPr>
        <p:txBody>
          <a:bodyPr wrap="square" rtlCol="0">
            <a:spAutoFit/>
          </a:bodyPr>
          <a:lstStyle/>
          <a:p>
            <a:pPr marL="0" indent="0" algn="ctr">
              <a:buNone/>
            </a:pPr>
            <a:r>
              <a:rPr lang="en-US" sz="3200" dirty="0">
                <a:solidFill>
                  <a:schemeClr val="bg1"/>
                </a:solidFill>
              </a:rPr>
              <a:t>Please Join us Again</a:t>
            </a:r>
          </a:p>
          <a:p>
            <a:pPr marL="0" indent="0" algn="ctr">
              <a:buNone/>
            </a:pPr>
            <a:r>
              <a:rPr lang="en-US" sz="3200" dirty="0">
                <a:solidFill>
                  <a:schemeClr val="bg1"/>
                </a:solidFill>
              </a:rPr>
              <a:t>Every 4</a:t>
            </a:r>
            <a:r>
              <a:rPr lang="en-US" sz="3200" baseline="30000" dirty="0">
                <a:solidFill>
                  <a:schemeClr val="bg1"/>
                </a:solidFill>
              </a:rPr>
              <a:t>th</a:t>
            </a:r>
            <a:r>
              <a:rPr lang="en-US" sz="3200" dirty="0">
                <a:solidFill>
                  <a:schemeClr val="bg1"/>
                </a:solidFill>
              </a:rPr>
              <a:t> Tuesday of the Month</a:t>
            </a:r>
          </a:p>
          <a:p>
            <a:pPr marL="0" indent="0" algn="ctr">
              <a:buNone/>
            </a:pPr>
            <a:r>
              <a:rPr lang="en-US" sz="3200" dirty="0">
                <a:solidFill>
                  <a:schemeClr val="bg1"/>
                </a:solidFill>
              </a:rPr>
              <a:t>12pm ET/ 1pm CT</a:t>
            </a:r>
          </a:p>
          <a:p>
            <a:endParaRPr lang="en-US" dirty="0"/>
          </a:p>
        </p:txBody>
      </p:sp>
    </p:spTree>
    <p:extLst>
      <p:ext uri="{BB962C8B-B14F-4D97-AF65-F5344CB8AC3E}">
        <p14:creationId xmlns:p14="http://schemas.microsoft.com/office/powerpoint/2010/main" val="184341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er Bio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20824" y="6038"/>
            <a:ext cx="12188825" cy="2425068"/>
          </a:xfrm>
          <a:prstGeom prst="rect">
            <a:avLst/>
          </a:prstGeom>
        </p:spPr>
      </p:pic>
      <p:sp>
        <p:nvSpPr>
          <p:cNvPr id="2" name="Title 1"/>
          <p:cNvSpPr>
            <a:spLocks noGrp="1"/>
          </p:cNvSpPr>
          <p:nvPr>
            <p:ph type="title" hasCustomPrompt="1"/>
          </p:nvPr>
        </p:nvSpPr>
        <p:spPr>
          <a:xfrm>
            <a:off x="2521826" y="155386"/>
            <a:ext cx="9390540" cy="484161"/>
          </a:xfrm>
        </p:spPr>
        <p:txBody>
          <a:bodyPr anchor="t">
            <a:normAutofit/>
          </a:bodyPr>
          <a:lstStyle>
            <a:lvl1pPr algn="l">
              <a:defRPr sz="2400" b="1">
                <a:solidFill>
                  <a:srgbClr val="FFFFFF"/>
                </a:solidFill>
                <a:latin typeface="Century Gothic"/>
                <a:cs typeface="Century Gothic"/>
              </a:defRPr>
            </a:lvl1pPr>
          </a:lstStyle>
          <a:p>
            <a:r>
              <a:rPr lang="en-US" dirty="0"/>
              <a:t>Presenter Name</a:t>
            </a:r>
          </a:p>
        </p:txBody>
      </p:sp>
      <p:sp>
        <p:nvSpPr>
          <p:cNvPr id="3" name="Content Placeholder 2"/>
          <p:cNvSpPr>
            <a:spLocks noGrp="1"/>
          </p:cNvSpPr>
          <p:nvPr>
            <p:ph idx="1" hasCustomPrompt="1"/>
          </p:nvPr>
        </p:nvSpPr>
        <p:spPr>
          <a:xfrm>
            <a:off x="6856412" y="1143000"/>
            <a:ext cx="5055954" cy="4865632"/>
          </a:xfr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Bio</a:t>
            </a:r>
          </a:p>
        </p:txBody>
      </p:sp>
      <p:sp>
        <p:nvSpPr>
          <p:cNvPr id="14" name="Rectangle 13"/>
          <p:cNvSpPr/>
          <p:nvPr userDrawn="1"/>
        </p:nvSpPr>
        <p:spPr>
          <a:xfrm>
            <a:off x="11740578" y="6489552"/>
            <a:ext cx="349234" cy="253916"/>
          </a:xfrm>
          <a:prstGeom prst="rect">
            <a:avLst/>
          </a:prstGeom>
        </p:spPr>
        <p:txBody>
          <a:bodyPr wrap="none">
            <a:spAutoFit/>
          </a:bodyPr>
          <a:lstStyle/>
          <a:p>
            <a:fld id="{F18E6B85-C633-EB4A-93AB-3DD400942ECD}" type="slidenum">
              <a:rPr lang="en-US" sz="1050" smtClean="0">
                <a:solidFill>
                  <a:srgbClr val="FFFFFF"/>
                </a:solidFill>
                <a:latin typeface="Century Gothic"/>
                <a:cs typeface="Century Gothic"/>
              </a:rPr>
              <a:pPr/>
              <a:t>‹#›</a:t>
            </a:fld>
            <a:endParaRPr lang="en-US" sz="1050" dirty="0">
              <a:solidFill>
                <a:srgbClr val="FFFFFF"/>
              </a:solidFill>
              <a:latin typeface="Century Gothic"/>
              <a:cs typeface="Century Gothic"/>
            </a:endParaRPr>
          </a:p>
        </p:txBody>
      </p:sp>
      <p:pic>
        <p:nvPicPr>
          <p:cNvPr id="13" name="Picture 12"/>
          <p:cNvPicPr>
            <a:picLocks noChangeAspect="1"/>
          </p:cNvPicPr>
          <p:nvPr userDrawn="1"/>
        </p:nvPicPr>
        <p:blipFill>
          <a:blip r:embed="rId3"/>
          <a:stretch>
            <a:fillRect/>
          </a:stretch>
        </p:blipFill>
        <p:spPr>
          <a:xfrm>
            <a:off x="0" y="6647732"/>
            <a:ext cx="12188825" cy="228540"/>
          </a:xfrm>
          <a:prstGeom prst="rect">
            <a:avLst/>
          </a:prstGeom>
        </p:spPr>
      </p:pic>
      <p:sp>
        <p:nvSpPr>
          <p:cNvPr id="5" name="Picture Placeholder 4">
            <a:extLst>
              <a:ext uri="{FF2B5EF4-FFF2-40B4-BE49-F238E27FC236}">
                <a16:creationId xmlns:a16="http://schemas.microsoft.com/office/drawing/2014/main" id="{1618D7A6-56C7-5C4E-8C31-AFC0296F1DAC}"/>
              </a:ext>
            </a:extLst>
          </p:cNvPr>
          <p:cNvSpPr>
            <a:spLocks noGrp="1"/>
          </p:cNvSpPr>
          <p:nvPr>
            <p:ph type="pic" sz="quarter" idx="10" hasCustomPrompt="1"/>
          </p:nvPr>
        </p:nvSpPr>
        <p:spPr>
          <a:xfrm>
            <a:off x="3002894" y="2408177"/>
            <a:ext cx="3124201" cy="3866585"/>
          </a:xfrm>
        </p:spPr>
        <p:txBody>
          <a:bodyPr/>
          <a:lstStyle/>
          <a:p>
            <a:r>
              <a:rPr lang="en-US" dirty="0"/>
              <a:t>Click here to add picture</a:t>
            </a:r>
          </a:p>
        </p:txBody>
      </p:sp>
      <p:sp>
        <p:nvSpPr>
          <p:cNvPr id="7" name="Text Placeholder 6">
            <a:extLst>
              <a:ext uri="{FF2B5EF4-FFF2-40B4-BE49-F238E27FC236}">
                <a16:creationId xmlns:a16="http://schemas.microsoft.com/office/drawing/2014/main" id="{EBFFA925-85CE-0D43-A1CD-90BDB6474C33}"/>
              </a:ext>
            </a:extLst>
          </p:cNvPr>
          <p:cNvSpPr>
            <a:spLocks noGrp="1"/>
          </p:cNvSpPr>
          <p:nvPr>
            <p:ph type="body" sz="quarter" idx="11" hasCustomPrompt="1"/>
          </p:nvPr>
        </p:nvSpPr>
        <p:spPr>
          <a:xfrm>
            <a:off x="2522538" y="1143000"/>
            <a:ext cx="4048278" cy="838200"/>
          </a:xfrm>
        </p:spPr>
        <p:txBody>
          <a:bodyPr/>
          <a:lstStyle>
            <a:lvl1pPr>
              <a:defRPr b="1">
                <a:solidFill>
                  <a:srgbClr val="04668C"/>
                </a:solidFill>
              </a:defRPr>
            </a:lvl1pPr>
          </a:lstStyle>
          <a:p>
            <a:pPr lvl="0"/>
            <a:r>
              <a:rPr lang="en-US" dirty="0"/>
              <a:t>Title/ Credentials </a:t>
            </a:r>
          </a:p>
        </p:txBody>
      </p:sp>
      <p:sp>
        <p:nvSpPr>
          <p:cNvPr id="9" name="Text Placeholder 8">
            <a:extLst>
              <a:ext uri="{FF2B5EF4-FFF2-40B4-BE49-F238E27FC236}">
                <a16:creationId xmlns:a16="http://schemas.microsoft.com/office/drawing/2014/main" id="{20C0811F-5FB4-B24E-B778-97BA65F8DD37}"/>
              </a:ext>
            </a:extLst>
          </p:cNvPr>
          <p:cNvSpPr>
            <a:spLocks noGrp="1"/>
          </p:cNvSpPr>
          <p:nvPr>
            <p:ph type="body" sz="quarter" idx="12" hasCustomPrompt="1"/>
          </p:nvPr>
        </p:nvSpPr>
        <p:spPr>
          <a:xfrm>
            <a:off x="158328" y="2819252"/>
            <a:ext cx="2514600" cy="3670300"/>
          </a:xfrm>
        </p:spPr>
        <p:txBody>
          <a:bodyPr/>
          <a:lstStyle>
            <a:lvl1pPr marL="0" indent="0">
              <a:buNone/>
              <a:defRPr b="1">
                <a:solidFill>
                  <a:srgbClr val="04668C"/>
                </a:solidFill>
              </a:defRPr>
            </a:lvl1pPr>
          </a:lstStyle>
          <a:p>
            <a:pPr lvl="0"/>
            <a:r>
              <a:rPr lang="en-US" dirty="0"/>
              <a:t>Hobbies/ Quote</a:t>
            </a:r>
          </a:p>
        </p:txBody>
      </p:sp>
    </p:spTree>
    <p:extLst>
      <p:ext uri="{BB962C8B-B14F-4D97-AF65-F5344CB8AC3E}">
        <p14:creationId xmlns:p14="http://schemas.microsoft.com/office/powerpoint/2010/main" val="1225916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348" y="137869"/>
            <a:ext cx="10969943" cy="5459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39633" y="1807308"/>
            <a:ext cx="11313983" cy="43188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19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Lst>
  <p:txStyles>
    <p:titleStyle>
      <a:lvl1pPr algn="l" defTabSz="457200" rtl="0" eaLnBrk="1" latinLnBrk="0" hangingPunct="1">
        <a:spcBef>
          <a:spcPct val="0"/>
        </a:spcBef>
        <a:buNone/>
        <a:defRPr sz="2800" kern="1200">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ms.gov/Medicare/Quality-Payment-Program/Quality-Payment-Program/Give-Feedbac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alliantquality.org/topic/quality-payment-progra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qppsurs@allianthealth.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Mary.Simpson@allianthealth.org" TargetMode="External"/><Relationship Id="rId4" Type="http://schemas.openxmlformats.org/officeDocument/2006/relationships/hyperlink" Target="mailto:Marianne.Ferlazzo@allianthealt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Mary.Simpson@allianthealth.org"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qppsurs@allianthealth.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qppsurs@allianthealth.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hyperlink" Target="https://events-na13.adobeconnect.com/content/connect/c1/2354040968/en/events/event/shared/default_template_simple/event_landing.html?sco-id=8610275421&amp;_charset_=utf-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vents-na13.adobeconnect.com/content/connect/c1/2354040968/en/events/event/shared/default_template_simple/event_landing.html?sco-id=8610320842&amp;_charset_=utf-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20145" y="801523"/>
            <a:ext cx="6249265" cy="2387076"/>
          </a:xfrm>
        </p:spPr>
        <p:txBody>
          <a:bodyPr>
            <a:normAutofit/>
          </a:bodyPr>
          <a:lstStyle/>
          <a:p>
            <a:r>
              <a:rPr lang="en-US" sz="4800" dirty="0"/>
              <a:t>Overview of the MIPS 2021 </a:t>
            </a:r>
            <a:r>
              <a:rPr lang="en-US" sz="4800" i="1" dirty="0"/>
              <a:t>Final</a:t>
            </a:r>
            <a:r>
              <a:rPr lang="en-US" sz="4800" dirty="0"/>
              <a:t> Rule</a:t>
            </a:r>
          </a:p>
        </p:txBody>
      </p:sp>
      <p:sp>
        <p:nvSpPr>
          <p:cNvPr id="2" name="TextBox 1"/>
          <p:cNvSpPr txBox="1"/>
          <p:nvPr/>
        </p:nvSpPr>
        <p:spPr>
          <a:xfrm>
            <a:off x="132521" y="5393635"/>
            <a:ext cx="3381387" cy="461665"/>
          </a:xfrm>
          <a:prstGeom prst="rect">
            <a:avLst/>
          </a:prstGeom>
          <a:noFill/>
        </p:spPr>
        <p:txBody>
          <a:bodyPr wrap="square" rtlCol="0">
            <a:spAutoFit/>
          </a:bodyPr>
          <a:lstStyle/>
          <a:p>
            <a:pPr algn="ctr"/>
            <a:r>
              <a:rPr lang="en-US" sz="2400" dirty="0"/>
              <a:t>December 15, 2020</a:t>
            </a:r>
          </a:p>
        </p:txBody>
      </p:sp>
    </p:spTree>
    <p:extLst>
      <p:ext uri="{BB962C8B-B14F-4D97-AF65-F5344CB8AC3E}">
        <p14:creationId xmlns:p14="http://schemas.microsoft.com/office/powerpoint/2010/main" val="211153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MIPS Performance Categories</a:t>
            </a:r>
          </a:p>
        </p:txBody>
      </p:sp>
      <p:sp>
        <p:nvSpPr>
          <p:cNvPr id="3" name="Content Placeholder 2"/>
          <p:cNvSpPr>
            <a:spLocks noGrp="1"/>
          </p:cNvSpPr>
          <p:nvPr>
            <p:ph idx="1"/>
          </p:nvPr>
        </p:nvSpPr>
        <p:spPr/>
        <p:txBody>
          <a:bodyPr>
            <a:normAutofit/>
          </a:bodyPr>
          <a:lstStyle/>
          <a:p>
            <a:r>
              <a:rPr lang="en-US" dirty="0"/>
              <a:t>Performance category weights for individuals, groups, and virtual groups reporting traditional MIPS for the 2021 performance period:</a:t>
            </a:r>
          </a:p>
          <a:p>
            <a:pPr marL="400050" lvl="1" indent="0">
              <a:buNone/>
            </a:pPr>
            <a:r>
              <a:rPr lang="en-US" dirty="0"/>
              <a:t>• Quality: 40%</a:t>
            </a:r>
          </a:p>
          <a:p>
            <a:pPr marL="400050" lvl="1" indent="0">
              <a:buNone/>
            </a:pPr>
            <a:r>
              <a:rPr lang="en-US" dirty="0"/>
              <a:t>• Cost: 20%</a:t>
            </a:r>
          </a:p>
          <a:p>
            <a:pPr marL="400050" lvl="1" indent="0">
              <a:buNone/>
            </a:pPr>
            <a:r>
              <a:rPr lang="en-US" dirty="0"/>
              <a:t>• Promoting Interoperability: 25% (no change)</a:t>
            </a:r>
          </a:p>
          <a:p>
            <a:pPr marL="400050" lvl="1" indent="0">
              <a:buNone/>
            </a:pPr>
            <a:r>
              <a:rPr lang="en-US" dirty="0"/>
              <a:t>• Improvement Activities: 15% (no change)</a:t>
            </a:r>
          </a:p>
        </p:txBody>
      </p:sp>
    </p:spTree>
    <p:extLst>
      <p:ext uri="{BB962C8B-B14F-4D97-AF65-F5344CB8AC3E}">
        <p14:creationId xmlns:p14="http://schemas.microsoft.com/office/powerpoint/2010/main" val="428200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APM Category Weights</a:t>
            </a:r>
          </a:p>
        </p:txBody>
      </p:sp>
      <p:sp>
        <p:nvSpPr>
          <p:cNvPr id="3" name="Content Placeholder 2"/>
          <p:cNvSpPr>
            <a:spLocks noGrp="1"/>
          </p:cNvSpPr>
          <p:nvPr>
            <p:ph idx="1"/>
          </p:nvPr>
        </p:nvSpPr>
        <p:spPr/>
        <p:txBody>
          <a:bodyPr/>
          <a:lstStyle/>
          <a:p>
            <a:r>
              <a:rPr lang="en-US" dirty="0">
                <a:solidFill>
                  <a:srgbClr val="000000"/>
                </a:solidFill>
                <a:latin typeface="Century Gothic" panose="020B0502020202020204" pitchFamily="34" charset="0"/>
              </a:rPr>
              <a:t>Performance category weights for </a:t>
            </a:r>
            <a:r>
              <a:rPr lang="en-US" b="1" dirty="0">
                <a:solidFill>
                  <a:srgbClr val="000000"/>
                </a:solidFill>
                <a:latin typeface="Century Gothic" panose="020B0502020202020204" pitchFamily="34" charset="0"/>
              </a:rPr>
              <a:t>APM Entities </a:t>
            </a:r>
            <a:r>
              <a:rPr lang="en-US" dirty="0">
                <a:solidFill>
                  <a:srgbClr val="000000"/>
                </a:solidFill>
                <a:latin typeface="Century Gothic" panose="020B0502020202020204" pitchFamily="34" charset="0"/>
              </a:rPr>
              <a:t>reporting traditional MIPS for the 2021 performance period: </a:t>
            </a:r>
          </a:p>
          <a:p>
            <a:pPr marL="400050" lvl="1" indent="0">
              <a:buNone/>
            </a:pPr>
            <a:r>
              <a:rPr lang="en-US" dirty="0">
                <a:solidFill>
                  <a:srgbClr val="000000"/>
                </a:solidFill>
                <a:latin typeface="Century Gothic" panose="020B0502020202020204" pitchFamily="34" charset="0"/>
              </a:rPr>
              <a:t>• Quality: 50% </a:t>
            </a:r>
          </a:p>
          <a:p>
            <a:pPr marL="400050" lvl="1" indent="0">
              <a:buNone/>
            </a:pPr>
            <a:r>
              <a:rPr lang="en-US" dirty="0">
                <a:solidFill>
                  <a:srgbClr val="000000"/>
                </a:solidFill>
                <a:latin typeface="Century Gothic" panose="020B0502020202020204" pitchFamily="34" charset="0"/>
              </a:rPr>
              <a:t>• Cost: 0% </a:t>
            </a:r>
          </a:p>
          <a:p>
            <a:pPr marL="400050" lvl="1" indent="0">
              <a:buNone/>
            </a:pPr>
            <a:r>
              <a:rPr lang="en-US" dirty="0">
                <a:solidFill>
                  <a:srgbClr val="000000"/>
                </a:solidFill>
                <a:latin typeface="Century Gothic" panose="020B0502020202020204" pitchFamily="34" charset="0"/>
              </a:rPr>
              <a:t>• Promoting Interoperability: 30% </a:t>
            </a:r>
          </a:p>
          <a:p>
            <a:pPr marL="400050" lvl="1" indent="0">
              <a:buNone/>
            </a:pPr>
            <a:r>
              <a:rPr lang="en-US" dirty="0">
                <a:solidFill>
                  <a:srgbClr val="000000"/>
                </a:solidFill>
                <a:latin typeface="Century Gothic" panose="020B0502020202020204" pitchFamily="34" charset="0"/>
              </a:rPr>
              <a:t>• Improvement Activities: 20% 	</a:t>
            </a:r>
          </a:p>
          <a:p>
            <a:pPr marL="0" indent="0">
              <a:buNone/>
            </a:pPr>
            <a:endParaRPr lang="en-US" dirty="0"/>
          </a:p>
        </p:txBody>
      </p:sp>
    </p:spTree>
    <p:extLst>
      <p:ext uri="{BB962C8B-B14F-4D97-AF65-F5344CB8AC3E}">
        <p14:creationId xmlns:p14="http://schemas.microsoft.com/office/powerpoint/2010/main" val="212889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575" y="0"/>
            <a:ext cx="9874249" cy="743356"/>
          </a:xfrm>
        </p:spPr>
        <p:txBody>
          <a:bodyPr>
            <a:noAutofit/>
          </a:bodyPr>
          <a:lstStyle/>
          <a:p>
            <a:r>
              <a:rPr lang="en-US" sz="2400" dirty="0"/>
              <a:t>Performance Threshold and Exceptional Performance Threshold</a:t>
            </a:r>
          </a:p>
        </p:txBody>
      </p:sp>
      <p:sp>
        <p:nvSpPr>
          <p:cNvPr id="3" name="Content Placeholder 2"/>
          <p:cNvSpPr>
            <a:spLocks noGrp="1"/>
          </p:cNvSpPr>
          <p:nvPr>
            <p:ph idx="1"/>
          </p:nvPr>
        </p:nvSpPr>
        <p:spPr/>
        <p:txBody>
          <a:bodyPr>
            <a:normAutofit/>
          </a:bodyPr>
          <a:lstStyle/>
          <a:p>
            <a:pPr marL="0" indent="0">
              <a:buNone/>
            </a:pPr>
            <a:r>
              <a:rPr lang="en-US" dirty="0"/>
              <a:t>For the 2021 performance period (2023 payment year):</a:t>
            </a:r>
          </a:p>
          <a:p>
            <a:pPr marL="857250" lvl="1" indent="-457200">
              <a:buFont typeface="Arial" panose="020B0604020202020204" pitchFamily="34" charset="0"/>
              <a:buChar char="•"/>
            </a:pPr>
            <a:r>
              <a:rPr lang="en-US" dirty="0"/>
              <a:t>The performance threshold is set at </a:t>
            </a:r>
            <a:r>
              <a:rPr lang="en-US" b="1" dirty="0">
                <a:solidFill>
                  <a:srgbClr val="FF0000"/>
                </a:solidFill>
              </a:rPr>
              <a:t>60</a:t>
            </a:r>
            <a:r>
              <a:rPr lang="en-US" dirty="0"/>
              <a:t> points (no change from previously finalized threshold for 2021).</a:t>
            </a:r>
          </a:p>
          <a:p>
            <a:pPr marL="857250" lvl="1" indent="-457200">
              <a:buFont typeface="Arial" panose="020B0604020202020204" pitchFamily="34" charset="0"/>
              <a:buChar char="•"/>
            </a:pPr>
            <a:r>
              <a:rPr lang="en-US" dirty="0"/>
              <a:t> The additional performance threshold for exceptional performance remains at </a:t>
            </a:r>
            <a:r>
              <a:rPr lang="en-US" b="1" dirty="0">
                <a:solidFill>
                  <a:srgbClr val="FF0000"/>
                </a:solidFill>
              </a:rPr>
              <a:t>85</a:t>
            </a:r>
            <a:r>
              <a:rPr lang="en-US" dirty="0"/>
              <a:t> points.</a:t>
            </a:r>
          </a:p>
          <a:p>
            <a:pPr marL="800100" lvl="2" indent="0">
              <a:buNone/>
            </a:pPr>
            <a:r>
              <a:rPr lang="en-US" dirty="0"/>
              <a:t>o Note that the 2022 performance period/2024 payment year will be the final year of the additional positive adjustment for exceptional performance</a:t>
            </a:r>
          </a:p>
        </p:txBody>
      </p:sp>
    </p:spTree>
    <p:extLst>
      <p:ext uri="{BB962C8B-B14F-4D97-AF65-F5344CB8AC3E}">
        <p14:creationId xmlns:p14="http://schemas.microsoft.com/office/powerpoint/2010/main" val="43717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MIPS Participation Options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All MIPS eligible clinicians, including those in a MIPS APM, may choose to participate in MIPS as:</a:t>
            </a:r>
          </a:p>
          <a:p>
            <a:pPr marL="400050" lvl="1" indent="0">
              <a:buNone/>
            </a:pPr>
            <a:r>
              <a:rPr lang="en-US" dirty="0"/>
              <a:t>• An individual</a:t>
            </a:r>
          </a:p>
          <a:p>
            <a:pPr marL="400050" lvl="1" indent="0">
              <a:buNone/>
            </a:pPr>
            <a:r>
              <a:rPr lang="en-US" dirty="0"/>
              <a:t>• A group</a:t>
            </a:r>
          </a:p>
          <a:p>
            <a:pPr marL="400050" lvl="1" indent="0">
              <a:buNone/>
            </a:pPr>
            <a:r>
              <a:rPr lang="en-US" dirty="0"/>
              <a:t>• A virtual group</a:t>
            </a:r>
          </a:p>
          <a:p>
            <a:pPr marL="400050" lvl="1" indent="0">
              <a:buNone/>
            </a:pPr>
            <a:r>
              <a:rPr lang="en-US" dirty="0"/>
              <a:t>• An APM Entity</a:t>
            </a:r>
          </a:p>
          <a:p>
            <a:r>
              <a:rPr lang="en-US" dirty="0"/>
              <a:t>Clinicians in a MIPS APM will be evaluated for MIPS eligibility at the individual and group levels; we’ll no longer evaluate Entities for the low-volume threshold.</a:t>
            </a:r>
          </a:p>
          <a:p>
            <a:r>
              <a:rPr lang="en-US" dirty="0"/>
              <a:t>The APM Scoring Standard (reporting requirements and scoring approach for APM participants) will not be used beginning with the 2021 performance period</a:t>
            </a:r>
          </a:p>
        </p:txBody>
      </p:sp>
    </p:spTree>
    <p:extLst>
      <p:ext uri="{BB962C8B-B14F-4D97-AF65-F5344CB8AC3E}">
        <p14:creationId xmlns:p14="http://schemas.microsoft.com/office/powerpoint/2010/main" val="292553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825" y="0"/>
            <a:ext cx="9666999" cy="743356"/>
          </a:xfrm>
        </p:spPr>
        <p:txBody>
          <a:bodyPr>
            <a:noAutofit/>
          </a:bodyPr>
          <a:lstStyle/>
          <a:p>
            <a:r>
              <a:rPr lang="en-US" dirty="0"/>
              <a:t>Quality Performance Category Collection Types</a:t>
            </a:r>
          </a:p>
        </p:txBody>
      </p:sp>
      <p:sp>
        <p:nvSpPr>
          <p:cNvPr id="3" name="Content Placeholder 2"/>
          <p:cNvSpPr>
            <a:spLocks noGrp="1"/>
          </p:cNvSpPr>
          <p:nvPr>
            <p:ph idx="1"/>
          </p:nvPr>
        </p:nvSpPr>
        <p:spPr/>
        <p:txBody>
          <a:bodyPr/>
          <a:lstStyle/>
          <a:p>
            <a:pPr marL="0" indent="0">
              <a:buNone/>
            </a:pPr>
            <a:r>
              <a:rPr lang="en-US" b="1" dirty="0">
                <a:solidFill>
                  <a:srgbClr val="000000"/>
                </a:solidFill>
                <a:latin typeface="Century Gothic" panose="020B0502020202020204" pitchFamily="34" charset="0"/>
              </a:rPr>
              <a:t>No change in policy from CY 2020. </a:t>
            </a:r>
            <a:endParaRPr lang="en-US" dirty="0">
              <a:solidFill>
                <a:srgbClr val="000000"/>
              </a:solidFill>
              <a:latin typeface="Century Gothic" panose="020B0502020202020204" pitchFamily="34" charset="0"/>
            </a:endParaRPr>
          </a:p>
          <a:p>
            <a:r>
              <a:rPr lang="en-US" dirty="0">
                <a:solidFill>
                  <a:srgbClr val="000000"/>
                </a:solidFill>
                <a:latin typeface="Century Gothic" panose="020B0502020202020204" pitchFamily="34" charset="0"/>
              </a:rPr>
              <a:t>CMS is extending the </a:t>
            </a:r>
            <a:r>
              <a:rPr lang="en-US" b="1" dirty="0">
                <a:solidFill>
                  <a:srgbClr val="000000"/>
                </a:solidFill>
                <a:latin typeface="Century Gothic" panose="020B0502020202020204" pitchFamily="34" charset="0"/>
              </a:rPr>
              <a:t>CMS Web Interface </a:t>
            </a:r>
            <a:r>
              <a:rPr lang="en-US" dirty="0">
                <a:solidFill>
                  <a:srgbClr val="000000"/>
                </a:solidFill>
                <a:latin typeface="Century Gothic" panose="020B0502020202020204" pitchFamily="34" charset="0"/>
              </a:rPr>
              <a:t>as a collection type and submission type for groups and virtual groups </a:t>
            </a:r>
            <a:r>
              <a:rPr lang="en-US" b="1" dirty="0">
                <a:solidFill>
                  <a:srgbClr val="000000"/>
                </a:solidFill>
                <a:latin typeface="Century Gothic" panose="020B0502020202020204" pitchFamily="34" charset="0"/>
              </a:rPr>
              <a:t>through the 2021 performance period. </a:t>
            </a:r>
            <a:endParaRPr lang="en-US" dirty="0">
              <a:solidFill>
                <a:srgbClr val="000000"/>
              </a:solidFill>
              <a:latin typeface="Century Gothic" panose="020B0502020202020204" pitchFamily="34" charset="0"/>
            </a:endParaRPr>
          </a:p>
          <a:p>
            <a:r>
              <a:rPr lang="en-US" dirty="0">
                <a:solidFill>
                  <a:srgbClr val="000000"/>
                </a:solidFill>
                <a:latin typeface="Century Gothic" panose="020B0502020202020204" pitchFamily="34" charset="0"/>
              </a:rPr>
              <a:t>The CMS Web Interface will sunset as a collection/submission type beginning with the 2022 performance period. </a:t>
            </a:r>
          </a:p>
        </p:txBody>
      </p:sp>
    </p:spTree>
    <p:extLst>
      <p:ext uri="{BB962C8B-B14F-4D97-AF65-F5344CB8AC3E}">
        <p14:creationId xmlns:p14="http://schemas.microsoft.com/office/powerpoint/2010/main" val="111702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Quality Measures</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t>There are a total of 209 quality measures for the 2021 performance period that reflect:</a:t>
            </a:r>
          </a:p>
          <a:p>
            <a:r>
              <a:rPr lang="en-US" sz="2800" dirty="0"/>
              <a:t>Substantive changes to 113 existing MIPS quality measures (7 of which had substantive changes that don’t allow comparison with historical data).</a:t>
            </a:r>
          </a:p>
          <a:p>
            <a:r>
              <a:rPr lang="en-US" sz="2800" dirty="0"/>
              <a:t>Changes to specialty sets.</a:t>
            </a:r>
          </a:p>
          <a:p>
            <a:pPr lvl="1"/>
            <a:r>
              <a:rPr lang="en-US" sz="2400" dirty="0"/>
              <a:t>Addition and/or removal of measures from specific specialty sets.</a:t>
            </a:r>
          </a:p>
          <a:p>
            <a:r>
              <a:rPr lang="en-US" sz="2800" dirty="0"/>
              <a:t>Removal of 11 quality measures from the MIPS program (including the All-Cause Hospital Readmission measure).</a:t>
            </a:r>
          </a:p>
          <a:p>
            <a:r>
              <a:rPr lang="en-US" sz="2800" dirty="0"/>
              <a:t>Addition of 2 new administrative claims quality measures.</a:t>
            </a:r>
          </a:p>
        </p:txBody>
      </p:sp>
    </p:spTree>
    <p:extLst>
      <p:ext uri="{BB962C8B-B14F-4D97-AF65-F5344CB8AC3E}">
        <p14:creationId xmlns:p14="http://schemas.microsoft.com/office/powerpoint/2010/main" val="260185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Quality Measures</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2400" dirty="0">
                <a:solidFill>
                  <a:prstClr val="black"/>
                </a:solidFill>
              </a:rPr>
              <a:t>Hospital-Wide, 30-Day, All-Cause Unplanned Readmission (HWR) Rate for the Merit-Based Incentive Payment Program (MIPS) Eligible Clinician Groups</a:t>
            </a:r>
          </a:p>
          <a:p>
            <a:pPr marL="857250" lvl="2" indent="0">
              <a:buNone/>
            </a:pPr>
            <a:r>
              <a:rPr lang="en-US" sz="2000" dirty="0">
                <a:solidFill>
                  <a:prstClr val="black"/>
                </a:solidFill>
              </a:rPr>
              <a:t>a. 200 case minimum</a:t>
            </a:r>
          </a:p>
          <a:p>
            <a:pPr marL="857250" lvl="2" indent="0">
              <a:buNone/>
            </a:pPr>
            <a:r>
              <a:rPr lang="en-US" sz="2000" dirty="0">
                <a:solidFill>
                  <a:prstClr val="black"/>
                </a:solidFill>
              </a:rPr>
              <a:t>b. 1-year measurement period</a:t>
            </a:r>
          </a:p>
          <a:p>
            <a:pPr marL="857250" lvl="2" indent="0">
              <a:buNone/>
            </a:pPr>
            <a:r>
              <a:rPr lang="en-US" sz="2000" dirty="0">
                <a:solidFill>
                  <a:prstClr val="black"/>
                </a:solidFill>
              </a:rPr>
              <a:t>c. Only applies to groups, and virtual groups, and APM Entities with 16 or more clinicians and that meet the case minimum</a:t>
            </a:r>
          </a:p>
          <a:p>
            <a:pPr marL="857250" lvl="2" indent="0">
              <a:buNone/>
            </a:pPr>
            <a:endParaRPr lang="en-US" dirty="0">
              <a:solidFill>
                <a:prstClr val="black"/>
              </a:solidFill>
            </a:endParaRPr>
          </a:p>
          <a:p>
            <a:pPr marL="457200" lvl="1" indent="0">
              <a:buNone/>
            </a:pPr>
            <a:r>
              <a:rPr lang="en-US" sz="2400" dirty="0">
                <a:solidFill>
                  <a:prstClr val="black"/>
                </a:solidFill>
              </a:rPr>
              <a:t>Risk-standardized complication rate (RSCR) following elective primary total hip arthroplasty (THA) and/or total knee arthroplasty (TKA) for Merit-based Incentive Payment System (MIPS) Eligible Clinicians</a:t>
            </a:r>
          </a:p>
          <a:p>
            <a:pPr marL="857250" lvl="2" indent="0">
              <a:buNone/>
            </a:pPr>
            <a:r>
              <a:rPr lang="en-US" sz="2000" dirty="0">
                <a:solidFill>
                  <a:prstClr val="black"/>
                </a:solidFill>
              </a:rPr>
              <a:t>a. 25 case minimum</a:t>
            </a:r>
          </a:p>
          <a:p>
            <a:pPr marL="857250" lvl="2" indent="0">
              <a:buNone/>
            </a:pPr>
            <a:r>
              <a:rPr lang="en-US" sz="2000" dirty="0">
                <a:solidFill>
                  <a:prstClr val="black"/>
                </a:solidFill>
              </a:rPr>
              <a:t>b. 3-year measurement period</a:t>
            </a:r>
          </a:p>
          <a:p>
            <a:pPr marL="857250" lvl="2" indent="0">
              <a:buNone/>
            </a:pPr>
            <a:r>
              <a:rPr lang="en-US" sz="2000" dirty="0">
                <a:solidFill>
                  <a:prstClr val="black"/>
                </a:solidFill>
              </a:rPr>
              <a:t>c. Applies to individual clinicians, groups and virtual groups that meet the case minimum</a:t>
            </a:r>
          </a:p>
        </p:txBody>
      </p:sp>
    </p:spTree>
    <p:extLst>
      <p:ext uri="{BB962C8B-B14F-4D97-AF65-F5344CB8AC3E}">
        <p14:creationId xmlns:p14="http://schemas.microsoft.com/office/powerpoint/2010/main" val="15516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Measures Benchmarks</a:t>
            </a:r>
            <a:endParaRPr lang="en-US" sz="3600" dirty="0"/>
          </a:p>
        </p:txBody>
      </p:sp>
      <p:sp>
        <p:nvSpPr>
          <p:cNvPr id="3" name="Content Placeholder 2"/>
          <p:cNvSpPr>
            <a:spLocks noGrp="1"/>
          </p:cNvSpPr>
          <p:nvPr>
            <p:ph idx="1"/>
          </p:nvPr>
        </p:nvSpPr>
        <p:spPr/>
        <p:txBody>
          <a:bodyPr/>
          <a:lstStyle/>
          <a:p>
            <a:r>
              <a:rPr lang="en-US" b="1" dirty="0">
                <a:solidFill>
                  <a:srgbClr val="000000"/>
                </a:solidFill>
                <a:latin typeface="Century Gothic" panose="020B0502020202020204" pitchFamily="34" charset="0"/>
              </a:rPr>
              <a:t>No change in policy from CY 2020. </a:t>
            </a:r>
            <a:endParaRPr lang="en-US" dirty="0">
              <a:solidFill>
                <a:srgbClr val="000000"/>
              </a:solidFill>
              <a:latin typeface="Century Gothic" panose="020B0502020202020204" pitchFamily="34" charset="0"/>
            </a:endParaRPr>
          </a:p>
          <a:p>
            <a:pPr lvl="1"/>
            <a:r>
              <a:rPr lang="en-US" dirty="0">
                <a:solidFill>
                  <a:srgbClr val="000000"/>
                </a:solidFill>
                <a:latin typeface="Century Gothic" panose="020B0502020202020204" pitchFamily="34" charset="0"/>
              </a:rPr>
              <a:t>CMS has determined that sufficient data were submitted for the 2019 performance period to allow us to calculate historical benchmarks for the 2021 performance period. 	</a:t>
            </a:r>
          </a:p>
        </p:txBody>
      </p:sp>
    </p:spTree>
    <p:extLst>
      <p:ext uri="{BB962C8B-B14F-4D97-AF65-F5344CB8AC3E}">
        <p14:creationId xmlns:p14="http://schemas.microsoft.com/office/powerpoint/2010/main" val="297035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Improvement Activities Performance Category</a:t>
            </a:r>
          </a:p>
        </p:txBody>
      </p:sp>
      <p:sp>
        <p:nvSpPr>
          <p:cNvPr id="3" name="Content Placeholder 2"/>
          <p:cNvSpPr>
            <a:spLocks noGrp="1"/>
          </p:cNvSpPr>
          <p:nvPr>
            <p:ph idx="1"/>
          </p:nvPr>
        </p:nvSpPr>
        <p:spPr/>
        <p:txBody>
          <a:bodyPr>
            <a:normAutofit lnSpcReduction="10000"/>
          </a:bodyPr>
          <a:lstStyle/>
          <a:p>
            <a:pPr marL="0" indent="0">
              <a:buNone/>
            </a:pPr>
            <a:r>
              <a:rPr lang="en-US" dirty="0"/>
              <a:t>• Modification of 2 existing improvement activities.</a:t>
            </a:r>
          </a:p>
          <a:p>
            <a:pPr marL="0" indent="0">
              <a:buNone/>
            </a:pPr>
            <a:r>
              <a:rPr lang="en-US" dirty="0"/>
              <a:t>• Continuation of the COVID-19 clinical data reporting improvement activity with modification as outlined in the September Interim Final Rule with Comment (IFC)</a:t>
            </a:r>
          </a:p>
          <a:p>
            <a:pPr marL="0" indent="0">
              <a:buNone/>
            </a:pPr>
            <a:r>
              <a:rPr lang="en-US" dirty="0"/>
              <a:t>• Removal of 1 improvement activity that is obsolete:</a:t>
            </a:r>
          </a:p>
          <a:p>
            <a:pPr marL="400050" lvl="1" indent="0">
              <a:buNone/>
            </a:pPr>
            <a:r>
              <a:rPr lang="en-US" dirty="0"/>
              <a:t>o CC_5 CMS Partner in Patients Hospital Engagement Network</a:t>
            </a:r>
          </a:p>
        </p:txBody>
      </p:sp>
    </p:spTree>
    <p:extLst>
      <p:ext uri="{BB962C8B-B14F-4D97-AF65-F5344CB8AC3E}">
        <p14:creationId xmlns:p14="http://schemas.microsoft.com/office/powerpoint/2010/main" val="126010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151" y="0"/>
            <a:ext cx="9845674" cy="743356"/>
          </a:xfrm>
        </p:spPr>
        <p:txBody>
          <a:bodyPr>
            <a:noAutofit/>
          </a:bodyPr>
          <a:lstStyle/>
          <a:p>
            <a:r>
              <a:rPr lang="en-US" sz="3100" dirty="0"/>
              <a:t>Promoting Interoperability Performance Category</a:t>
            </a:r>
          </a:p>
        </p:txBody>
      </p:sp>
      <p:sp>
        <p:nvSpPr>
          <p:cNvPr id="3" name="Content Placeholder 2"/>
          <p:cNvSpPr>
            <a:spLocks noGrp="1"/>
          </p:cNvSpPr>
          <p:nvPr>
            <p:ph idx="1"/>
          </p:nvPr>
        </p:nvSpPr>
        <p:spPr>
          <a:xfrm>
            <a:off x="1787236" y="1224276"/>
            <a:ext cx="10125130" cy="5231942"/>
          </a:xfrm>
        </p:spPr>
        <p:txBody>
          <a:bodyPr>
            <a:normAutofit/>
          </a:bodyPr>
          <a:lstStyle/>
          <a:p>
            <a:pPr marL="857250" lvl="1" indent="-457200">
              <a:buFont typeface="Arial" panose="020B0604020202020204" pitchFamily="34" charset="0"/>
              <a:buChar char="•"/>
            </a:pPr>
            <a:r>
              <a:rPr lang="en-US" dirty="0"/>
              <a:t>The Query of Prescription Drug Monitoring Program (PDMP) measure will remain as an optional measure worth 10 bonus points.</a:t>
            </a:r>
          </a:p>
          <a:p>
            <a:pPr marL="857250" lvl="1" indent="-457200">
              <a:buFont typeface="Arial" panose="020B0604020202020204" pitchFamily="34" charset="0"/>
              <a:buChar char="•"/>
            </a:pPr>
            <a:r>
              <a:rPr lang="en-US" dirty="0"/>
              <a:t> The name of the Support Electronic Referral Loops by Receiving and Incorporating Health Information will be changed to Support Electronic Referral Loops by Receiving and Reconciling Health Information.</a:t>
            </a:r>
          </a:p>
          <a:p>
            <a:pPr marL="857250" lvl="1" indent="-457200">
              <a:buFont typeface="Arial" panose="020B0604020202020204" pitchFamily="34" charset="0"/>
              <a:buChar char="•"/>
            </a:pPr>
            <a:r>
              <a:rPr lang="en-US" dirty="0"/>
              <a:t>A new optional Health Information Exchange (HIE) bi-directional exchange measure is added as an alternative reporting option to the 2 existing measures under the HIE objective.</a:t>
            </a:r>
          </a:p>
        </p:txBody>
      </p:sp>
    </p:spTree>
    <p:extLst>
      <p:ext uri="{BB962C8B-B14F-4D97-AF65-F5344CB8AC3E}">
        <p14:creationId xmlns:p14="http://schemas.microsoft.com/office/powerpoint/2010/main" val="416050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t>Housekeeping</a:t>
            </a:r>
          </a:p>
        </p:txBody>
      </p:sp>
      <p:sp>
        <p:nvSpPr>
          <p:cNvPr id="6" name="Content Placeholder 2"/>
          <p:cNvSpPr>
            <a:spLocks noGrp="1"/>
          </p:cNvSpPr>
          <p:nvPr>
            <p:ph idx="1"/>
          </p:nvPr>
        </p:nvSpPr>
        <p:spPr/>
        <p:txBody>
          <a:bodyPr/>
          <a:lstStyle/>
          <a:p>
            <a:r>
              <a:rPr lang="en-US" dirty="0"/>
              <a:t>The presentation slide deck is available through the link in chat. </a:t>
            </a:r>
          </a:p>
          <a:p>
            <a:r>
              <a:rPr lang="en-US" dirty="0"/>
              <a:t>If you have questions during the presentation, please enter them in Chat</a:t>
            </a:r>
          </a:p>
          <a:p>
            <a:r>
              <a:rPr lang="en-US" dirty="0"/>
              <a:t>Please let us know of others who would like to receive invitations to our future </a:t>
            </a:r>
            <a:r>
              <a:rPr lang="en-US" dirty="0" err="1"/>
              <a:t>Quickinars</a:t>
            </a:r>
            <a:endParaRPr lang="en-US" dirty="0"/>
          </a:p>
          <a:p>
            <a:r>
              <a:rPr lang="en-US" dirty="0"/>
              <a:t>We would appreciate you completing the WebEx survey after the presentation</a:t>
            </a:r>
          </a:p>
          <a:p>
            <a:pPr marL="0" indent="0">
              <a:buNone/>
            </a:pPr>
            <a:endParaRPr lang="en-US" dirty="0"/>
          </a:p>
        </p:txBody>
      </p:sp>
    </p:spTree>
    <p:extLst>
      <p:ext uri="{BB962C8B-B14F-4D97-AF65-F5344CB8AC3E}">
        <p14:creationId xmlns:p14="http://schemas.microsoft.com/office/powerpoint/2010/main" val="335878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826" y="61464"/>
            <a:ext cx="9390540" cy="667200"/>
          </a:xfrm>
        </p:spPr>
        <p:txBody>
          <a:bodyPr>
            <a:noAutofit/>
          </a:bodyPr>
          <a:lstStyle/>
          <a:p>
            <a:pPr algn="ctr"/>
            <a:r>
              <a:rPr lang="en-US" sz="2400" dirty="0"/>
              <a:t>CEHRT Requirements for Performance Periods in CY </a:t>
            </a:r>
            <a:br>
              <a:rPr lang="en-US" sz="2400" dirty="0"/>
            </a:br>
            <a:r>
              <a:rPr lang="en-US" sz="2400" dirty="0"/>
              <a:t>2020, 2021 and 2022</a:t>
            </a:r>
          </a:p>
        </p:txBody>
      </p:sp>
      <p:sp>
        <p:nvSpPr>
          <p:cNvPr id="3" name="Content Placeholder 2"/>
          <p:cNvSpPr>
            <a:spLocks noGrp="1"/>
          </p:cNvSpPr>
          <p:nvPr>
            <p:ph idx="1"/>
          </p:nvPr>
        </p:nvSpPr>
        <p:spPr>
          <a:xfrm>
            <a:off x="2064626" y="1036822"/>
            <a:ext cx="9628610" cy="5419396"/>
          </a:xfrm>
        </p:spPr>
        <p:txBody>
          <a:bodyPr/>
          <a:lstStyle/>
          <a:p>
            <a:r>
              <a:rPr lang="en-US" dirty="0"/>
              <a:t>MIPS eligible clinicians may use:</a:t>
            </a:r>
          </a:p>
          <a:p>
            <a:pPr marL="400050" lvl="1" indent="0">
              <a:buNone/>
            </a:pPr>
            <a:r>
              <a:rPr lang="en-US" dirty="0"/>
              <a:t>• Technology certified to the existing 2015 Edition certification criteria,</a:t>
            </a:r>
          </a:p>
          <a:p>
            <a:pPr marL="400050" lvl="1" indent="0">
              <a:buNone/>
            </a:pPr>
            <a:r>
              <a:rPr lang="en-US" dirty="0"/>
              <a:t>• Technology certified to the 2015 Edition Cures Update certification criteria, or</a:t>
            </a:r>
          </a:p>
          <a:p>
            <a:pPr marL="400050" lvl="1" indent="0">
              <a:buNone/>
            </a:pPr>
            <a:r>
              <a:rPr lang="en-US" dirty="0"/>
              <a:t>• A combination of both to collect and report their Promoting Interoperability data and </a:t>
            </a:r>
            <a:r>
              <a:rPr lang="en-US" dirty="0" err="1"/>
              <a:t>eCQMs</a:t>
            </a:r>
            <a:r>
              <a:rPr lang="en-US" dirty="0"/>
              <a:t> for the Quality performance category</a:t>
            </a:r>
          </a:p>
        </p:txBody>
      </p:sp>
    </p:spTree>
    <p:extLst>
      <p:ext uri="{BB962C8B-B14F-4D97-AF65-F5344CB8AC3E}">
        <p14:creationId xmlns:p14="http://schemas.microsoft.com/office/powerpoint/2010/main" val="290826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Cost Performance Category</a:t>
            </a:r>
          </a:p>
        </p:txBody>
      </p:sp>
      <p:sp>
        <p:nvSpPr>
          <p:cNvPr id="3" name="Content Placeholder 2"/>
          <p:cNvSpPr>
            <a:spLocks noGrp="1"/>
          </p:cNvSpPr>
          <p:nvPr>
            <p:ph idx="1"/>
          </p:nvPr>
        </p:nvSpPr>
        <p:spPr>
          <a:xfrm>
            <a:off x="2022763" y="1036822"/>
            <a:ext cx="10166061" cy="5530233"/>
          </a:xfrm>
        </p:spPr>
        <p:txBody>
          <a:bodyPr>
            <a:normAutofit fontScale="92500" lnSpcReduction="20000"/>
          </a:bodyPr>
          <a:lstStyle/>
          <a:p>
            <a:pPr marL="0" indent="0">
              <a:buNone/>
            </a:pPr>
            <a:r>
              <a:rPr lang="en-US" dirty="0"/>
              <a:t>Measures (previously established):</a:t>
            </a:r>
          </a:p>
          <a:p>
            <a:pPr marL="0" indent="0">
              <a:buNone/>
            </a:pPr>
            <a:r>
              <a:rPr lang="en-US" dirty="0"/>
              <a:t>• TPCC measure</a:t>
            </a:r>
          </a:p>
          <a:p>
            <a:pPr marL="0" indent="0">
              <a:buNone/>
            </a:pPr>
            <a:r>
              <a:rPr lang="en-US" dirty="0"/>
              <a:t>• MSPB Clinician measure (no change from CY2020)</a:t>
            </a:r>
          </a:p>
          <a:p>
            <a:pPr marL="0" indent="0">
              <a:buNone/>
            </a:pPr>
            <a:r>
              <a:rPr lang="en-US" dirty="0"/>
              <a:t>• 18 existing episode-based cost measures</a:t>
            </a:r>
          </a:p>
          <a:p>
            <a:pPr marL="0" indent="0">
              <a:buNone/>
            </a:pPr>
            <a:r>
              <a:rPr lang="en-US" dirty="0"/>
              <a:t>Updates to measures:</a:t>
            </a:r>
          </a:p>
          <a:p>
            <a:pPr marL="0" indent="0">
              <a:buNone/>
            </a:pPr>
            <a:r>
              <a:rPr lang="en-US" dirty="0"/>
              <a:t>• </a:t>
            </a:r>
            <a:r>
              <a:rPr lang="en-US" b="1" dirty="0"/>
              <a:t>Adding telehealth services directly applicable to existing episode-based cost measures and TPCC measure.</a:t>
            </a:r>
          </a:p>
          <a:p>
            <a:pPr marL="0" indent="0">
              <a:buNone/>
            </a:pPr>
            <a:r>
              <a:rPr lang="en-US" dirty="0"/>
              <a:t>• Updated specifications available for review on the MACRA feedback page (</a:t>
            </a:r>
            <a:r>
              <a:rPr lang="en-US" dirty="0">
                <a:hlinkClick r:id="rId2"/>
              </a:rPr>
              <a:t>https://www.cms.gov/Medicare/Quality-Payment-Program/Quality-Payment-Program/Give-Feedback</a:t>
            </a:r>
            <a:endParaRPr lang="en-US" dirty="0"/>
          </a:p>
        </p:txBody>
      </p:sp>
    </p:spTree>
    <p:extLst>
      <p:ext uri="{BB962C8B-B14F-4D97-AF65-F5344CB8AC3E}">
        <p14:creationId xmlns:p14="http://schemas.microsoft.com/office/powerpoint/2010/main" val="1283694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Complex Patient Bonus</a:t>
            </a:r>
          </a:p>
        </p:txBody>
      </p:sp>
      <p:sp>
        <p:nvSpPr>
          <p:cNvPr id="3" name="Content Placeholder 2"/>
          <p:cNvSpPr>
            <a:spLocks noGrp="1"/>
          </p:cNvSpPr>
          <p:nvPr>
            <p:ph idx="1"/>
          </p:nvPr>
        </p:nvSpPr>
        <p:spPr>
          <a:xfrm>
            <a:off x="2023062" y="1036822"/>
            <a:ext cx="9889304" cy="5460960"/>
          </a:xfrm>
        </p:spPr>
        <p:txBody>
          <a:bodyPr/>
          <a:lstStyle/>
          <a:p>
            <a:pPr marL="0" indent="0">
              <a:buNone/>
            </a:pPr>
            <a:r>
              <a:rPr lang="en-US" dirty="0"/>
              <a:t>For the 2020 performance period only:</a:t>
            </a:r>
          </a:p>
          <a:p>
            <a:pPr marL="400050" lvl="1" indent="0">
              <a:buNone/>
            </a:pPr>
            <a:r>
              <a:rPr lang="en-US" dirty="0"/>
              <a:t>• The complex patient bonus will be doubled for the 2020 performance period only.</a:t>
            </a:r>
          </a:p>
          <a:p>
            <a:pPr marL="400050" lvl="1" indent="0">
              <a:buNone/>
            </a:pPr>
            <a:r>
              <a:rPr lang="en-US" dirty="0"/>
              <a:t>• Clinicians, groups, virtual groups and APM Entities will be able to earn up to 10 bonus points (instead of 5 bonus points) to account for the additional complexity of treating their patient population due to COVID-19.</a:t>
            </a:r>
          </a:p>
        </p:txBody>
      </p:sp>
    </p:spTree>
    <p:extLst>
      <p:ext uri="{BB962C8B-B14F-4D97-AF65-F5344CB8AC3E}">
        <p14:creationId xmlns:p14="http://schemas.microsoft.com/office/powerpoint/2010/main" val="3270088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sz="2800" dirty="0"/>
              <a:t>MIPS Value Pathways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9754393"/>
              </p:ext>
            </p:extLst>
          </p:nvPr>
        </p:nvGraphicFramePr>
        <p:xfrm>
          <a:off x="1398027" y="817880"/>
          <a:ext cx="9391650" cy="6040120"/>
        </p:xfrm>
        <a:graphic>
          <a:graphicData uri="http://schemas.openxmlformats.org/drawingml/2006/table">
            <a:tbl>
              <a:tblPr firstRow="1" bandRow="1">
                <a:tableStyleId>{85BE263C-DBD7-4A20-BB59-AAB30ACAA65A}</a:tableStyleId>
              </a:tblPr>
              <a:tblGrid>
                <a:gridCol w="9391650">
                  <a:extLst>
                    <a:ext uri="{9D8B030D-6E8A-4147-A177-3AD203B41FA5}">
                      <a16:colId xmlns:a16="http://schemas.microsoft.com/office/drawing/2014/main" val="1508400919"/>
                    </a:ext>
                  </a:extLst>
                </a:gridCol>
              </a:tblGrid>
              <a:tr h="370840">
                <a:tc>
                  <a:txBody>
                    <a:bodyPr/>
                    <a:lstStyle/>
                    <a:p>
                      <a:r>
                        <a:rPr lang="en-US" dirty="0"/>
                        <a:t>2021 Finalized Policies</a:t>
                      </a:r>
                    </a:p>
                  </a:txBody>
                  <a:tcPr/>
                </a:tc>
                <a:extLst>
                  <a:ext uri="{0D108BD9-81ED-4DB2-BD59-A6C34878D82A}">
                    <a16:rowId xmlns:a16="http://schemas.microsoft.com/office/drawing/2014/main" val="1413597550"/>
                  </a:ext>
                </a:extLst>
              </a:tr>
              <a:tr h="370840">
                <a:tc>
                  <a:txBody>
                    <a:bodyPr/>
                    <a:lstStyle/>
                    <a:p>
                      <a:r>
                        <a:rPr lang="en-US" b="1" dirty="0"/>
                        <a:t>MVPs Implementation Timeline:</a:t>
                      </a:r>
                    </a:p>
                    <a:p>
                      <a:r>
                        <a:rPr lang="en-US" dirty="0"/>
                        <a:t>MVPs must be established through rulemaking and we didn’t propose any MVPs candidates for comment.</a:t>
                      </a:r>
                    </a:p>
                    <a:p>
                      <a:r>
                        <a:rPr lang="en-US" b="1" dirty="0"/>
                        <a:t>As a result, MVPs won’t be available for MIPS reporting until the 2022 performance period, or later.</a:t>
                      </a:r>
                    </a:p>
                  </a:txBody>
                  <a:tcPr/>
                </a:tc>
                <a:extLst>
                  <a:ext uri="{0D108BD9-81ED-4DB2-BD59-A6C34878D82A}">
                    <a16:rowId xmlns:a16="http://schemas.microsoft.com/office/drawing/2014/main" val="2049685226"/>
                  </a:ext>
                </a:extLst>
              </a:tr>
              <a:tr h="370840">
                <a:tc>
                  <a:txBody>
                    <a:bodyPr/>
                    <a:lstStyle/>
                    <a:p>
                      <a:r>
                        <a:rPr lang="en-US" b="1" dirty="0"/>
                        <a:t>MVPs Guiding Principles</a:t>
                      </a:r>
                    </a:p>
                    <a:p>
                      <a:r>
                        <a:rPr lang="en-US" dirty="0"/>
                        <a:t>1. MVPs should consist of limited, connected, complementary sets of measures and activities that are meaningful to clinicians, which will reduce clinician burden, align scoring, and lead to sufficient comparative data.</a:t>
                      </a:r>
                    </a:p>
                    <a:p>
                      <a:r>
                        <a:rPr lang="en-US" dirty="0"/>
                        <a:t>2. MVPs should include measures and activities that would result in providing comparative performance data that is valuable to patients and caregivers in evaluating clinician performance and making choices about their care; MVPs will enhance this comparative performance data as they allow subgroup reporting that comprehensively reflects the services provided by multispecialty groups.</a:t>
                      </a:r>
                    </a:p>
                    <a:p>
                      <a:r>
                        <a:rPr lang="en-US" dirty="0"/>
                        <a:t>3. MVPs should include measures selected using </a:t>
                      </a:r>
                      <a:r>
                        <a:rPr lang="en-US" b="1" dirty="0"/>
                        <a:t>the Meaningful Measures approach and, wherever possible, the patient voice must be included,</a:t>
                      </a:r>
                      <a:r>
                        <a:rPr lang="en-US" dirty="0"/>
                        <a:t> to encourage performance improvements in high-priority areas.</a:t>
                      </a:r>
                    </a:p>
                    <a:p>
                      <a:r>
                        <a:rPr lang="en-US" dirty="0"/>
                        <a:t>4. MVPs should reduce barriers to APM participation by including measures that are part of APMs where feasible, and by linking cost and quality measurement. (No change.)</a:t>
                      </a:r>
                    </a:p>
                    <a:p>
                      <a:r>
                        <a:rPr lang="en-US" dirty="0"/>
                        <a:t>5. MVPs should </a:t>
                      </a:r>
                      <a:r>
                        <a:rPr lang="en-US" b="1" dirty="0"/>
                        <a:t>support the transition to digital quality measures</a:t>
                      </a:r>
                      <a:r>
                        <a:rPr lang="en-US" dirty="0"/>
                        <a:t>, to the extent feasible.</a:t>
                      </a:r>
                    </a:p>
                  </a:txBody>
                  <a:tcPr/>
                </a:tc>
                <a:extLst>
                  <a:ext uri="{0D108BD9-81ED-4DB2-BD59-A6C34878D82A}">
                    <a16:rowId xmlns:a16="http://schemas.microsoft.com/office/drawing/2014/main" val="449295084"/>
                  </a:ext>
                </a:extLst>
              </a:tr>
            </a:tbl>
          </a:graphicData>
        </a:graphic>
      </p:graphicFrame>
    </p:spTree>
    <p:extLst>
      <p:ext uri="{BB962C8B-B14F-4D97-AF65-F5344CB8AC3E}">
        <p14:creationId xmlns:p14="http://schemas.microsoft.com/office/powerpoint/2010/main" val="340442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800" dirty="0"/>
              <a:t>APM Performance Pathway (APP)</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12015161"/>
              </p:ext>
            </p:extLst>
          </p:nvPr>
        </p:nvGraphicFramePr>
        <p:xfrm>
          <a:off x="1398588" y="835025"/>
          <a:ext cx="9391650" cy="5781040"/>
        </p:xfrm>
        <a:graphic>
          <a:graphicData uri="http://schemas.openxmlformats.org/drawingml/2006/table">
            <a:tbl>
              <a:tblPr firstRow="1" bandRow="1">
                <a:tableStyleId>{85BE263C-DBD7-4A20-BB59-AAB30ACAA65A}</a:tableStyleId>
              </a:tblPr>
              <a:tblGrid>
                <a:gridCol w="9391650">
                  <a:extLst>
                    <a:ext uri="{9D8B030D-6E8A-4147-A177-3AD203B41FA5}">
                      <a16:colId xmlns:a16="http://schemas.microsoft.com/office/drawing/2014/main" val="1508400919"/>
                    </a:ext>
                  </a:extLst>
                </a:gridCol>
              </a:tblGrid>
              <a:tr h="370840">
                <a:tc>
                  <a:txBody>
                    <a:bodyPr/>
                    <a:lstStyle/>
                    <a:p>
                      <a:r>
                        <a:rPr lang="en-US" dirty="0"/>
                        <a:t>2021 Finalized Policies</a:t>
                      </a:r>
                    </a:p>
                  </a:txBody>
                  <a:tcPr/>
                </a:tc>
                <a:extLst>
                  <a:ext uri="{0D108BD9-81ED-4DB2-BD59-A6C34878D82A}">
                    <a16:rowId xmlns:a16="http://schemas.microsoft.com/office/drawing/2014/main" val="1413597550"/>
                  </a:ext>
                </a:extLst>
              </a:tr>
              <a:tr h="370840">
                <a:tc>
                  <a:txBody>
                    <a:bodyPr/>
                    <a:lstStyle/>
                    <a:p>
                      <a:r>
                        <a:rPr lang="en-US" b="0" dirty="0"/>
                        <a:t>The APP is only available to MIPS eligible clinicians participating in MIPS APMs.</a:t>
                      </a:r>
                    </a:p>
                  </a:txBody>
                  <a:tcPr/>
                </a:tc>
                <a:extLst>
                  <a:ext uri="{0D108BD9-81ED-4DB2-BD59-A6C34878D82A}">
                    <a16:rowId xmlns:a16="http://schemas.microsoft.com/office/drawing/2014/main" val="2049685226"/>
                  </a:ext>
                </a:extLst>
              </a:tr>
              <a:tr h="370840">
                <a:tc>
                  <a:txBody>
                    <a:bodyPr/>
                    <a:lstStyle/>
                    <a:p>
                      <a:r>
                        <a:rPr lang="en-US" dirty="0"/>
                        <a:t>The APP is required for Medicare Shared Savings Program ACOs.</a:t>
                      </a:r>
                    </a:p>
                  </a:txBody>
                  <a:tcPr/>
                </a:tc>
                <a:extLst>
                  <a:ext uri="{0D108BD9-81ED-4DB2-BD59-A6C34878D82A}">
                    <a16:rowId xmlns:a16="http://schemas.microsoft.com/office/drawing/2014/main" val="449295084"/>
                  </a:ext>
                </a:extLst>
              </a:tr>
              <a:tr h="370840">
                <a:tc>
                  <a:txBody>
                    <a:bodyPr/>
                    <a:lstStyle/>
                    <a:p>
                      <a:r>
                        <a:rPr lang="en-US" dirty="0"/>
                        <a:t>The APP may be reported by </a:t>
                      </a:r>
                      <a:r>
                        <a:rPr lang="en-US" b="1" dirty="0"/>
                        <a:t>the individual eligible clinician, group, or APM Entity</a:t>
                      </a:r>
                    </a:p>
                  </a:txBody>
                  <a:tcPr/>
                </a:tc>
                <a:extLst>
                  <a:ext uri="{0D108BD9-81ED-4DB2-BD59-A6C34878D82A}">
                    <a16:rowId xmlns:a16="http://schemas.microsoft.com/office/drawing/2014/main" val="2888955008"/>
                  </a:ext>
                </a:extLst>
              </a:tr>
              <a:tr h="370840">
                <a:tc>
                  <a:txBody>
                    <a:bodyPr/>
                    <a:lstStyle/>
                    <a:p>
                      <a:r>
                        <a:rPr lang="en-US" dirty="0"/>
                        <a:t>The APP is comprised of a fixed set of measures for each performance category, just as MVPs will be.</a:t>
                      </a:r>
                    </a:p>
                  </a:txBody>
                  <a:tcPr/>
                </a:tc>
                <a:extLst>
                  <a:ext uri="{0D108BD9-81ED-4DB2-BD59-A6C34878D82A}">
                    <a16:rowId xmlns:a16="http://schemas.microsoft.com/office/drawing/2014/main" val="2359660820"/>
                  </a:ext>
                </a:extLst>
              </a:tr>
              <a:tr h="370840">
                <a:tc>
                  <a:txBody>
                    <a:bodyPr/>
                    <a:lstStyle/>
                    <a:p>
                      <a:r>
                        <a:rPr lang="en-US" dirty="0"/>
                        <a:t>In the APP, the Cost performance category will be weighted at 0%, as all MIPS APM participants are already responsible for cost containment under their APMs</a:t>
                      </a:r>
                    </a:p>
                  </a:txBody>
                  <a:tcPr/>
                </a:tc>
                <a:extLst>
                  <a:ext uri="{0D108BD9-81ED-4DB2-BD59-A6C34878D82A}">
                    <a16:rowId xmlns:a16="http://schemas.microsoft.com/office/drawing/2014/main" val="2417923752"/>
                  </a:ext>
                </a:extLst>
              </a:tr>
              <a:tr h="370840">
                <a:tc>
                  <a:txBody>
                    <a:bodyPr/>
                    <a:lstStyle/>
                    <a:p>
                      <a:r>
                        <a:rPr lang="en-US" dirty="0"/>
                        <a:t>The Improvement Activity performance category score will automatically be assigned (up to 100%) based on the improvement activity requirements of the MIPS APM in which the MIPS eligible clinician participates.</a:t>
                      </a:r>
                    </a:p>
                    <a:p>
                      <a:pPr marL="285750" indent="-285750">
                        <a:buFont typeface="Arial" panose="020B0604020202020204" pitchFamily="34" charset="0"/>
                        <a:buChar char="•"/>
                      </a:pPr>
                      <a:r>
                        <a:rPr lang="en-US" dirty="0"/>
                        <a:t>For the 2021 performance period, all APM participants reporting the APP will be eligible to earn an Improvement Activities performance category score of 100%</a:t>
                      </a:r>
                    </a:p>
                  </a:txBody>
                  <a:tcPr/>
                </a:tc>
                <a:extLst>
                  <a:ext uri="{0D108BD9-81ED-4DB2-BD59-A6C34878D82A}">
                    <a16:rowId xmlns:a16="http://schemas.microsoft.com/office/drawing/2014/main" val="1907659766"/>
                  </a:ext>
                </a:extLst>
              </a:tr>
              <a:tr h="370840">
                <a:tc>
                  <a:txBody>
                    <a:bodyPr/>
                    <a:lstStyle/>
                    <a:p>
                      <a:r>
                        <a:rPr lang="en-US" dirty="0"/>
                        <a:t>The Promoting Interoperability performance category will be reported and scored as required for the rest of MIPS</a:t>
                      </a:r>
                    </a:p>
                  </a:txBody>
                  <a:tcPr/>
                </a:tc>
                <a:extLst>
                  <a:ext uri="{0D108BD9-81ED-4DB2-BD59-A6C34878D82A}">
                    <a16:rowId xmlns:a16="http://schemas.microsoft.com/office/drawing/2014/main" val="94542999"/>
                  </a:ext>
                </a:extLst>
              </a:tr>
              <a:tr h="370840">
                <a:tc>
                  <a:txBody>
                    <a:bodyPr/>
                    <a:lstStyle/>
                    <a:p>
                      <a:r>
                        <a:rPr lang="en-US" dirty="0"/>
                        <a:t>The APP will have a quality measure set that consists of 3 </a:t>
                      </a:r>
                      <a:r>
                        <a:rPr lang="en-US" dirty="0" err="1"/>
                        <a:t>eCQM</a:t>
                      </a:r>
                      <a:r>
                        <a:rPr lang="en-US" dirty="0"/>
                        <a:t>/MIPS CQM/Medicare Part B Claims measures, a CAHPS for MIPS Survey measure, and 2 measures that will be calculated by CMS using administrative claims data;</a:t>
                      </a:r>
                    </a:p>
                  </a:txBody>
                  <a:tcPr/>
                </a:tc>
                <a:extLst>
                  <a:ext uri="{0D108BD9-81ED-4DB2-BD59-A6C34878D82A}">
                    <a16:rowId xmlns:a16="http://schemas.microsoft.com/office/drawing/2014/main" val="4003100388"/>
                  </a:ext>
                </a:extLst>
              </a:tr>
            </a:tbl>
          </a:graphicData>
        </a:graphic>
      </p:graphicFrame>
    </p:spTree>
    <p:extLst>
      <p:ext uri="{BB962C8B-B14F-4D97-AF65-F5344CB8AC3E}">
        <p14:creationId xmlns:p14="http://schemas.microsoft.com/office/powerpoint/2010/main" val="20631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800" dirty="0"/>
              <a:t>APM Performance Pathway (APP)</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05127191"/>
              </p:ext>
            </p:extLst>
          </p:nvPr>
        </p:nvGraphicFramePr>
        <p:xfrm>
          <a:off x="1398588" y="835025"/>
          <a:ext cx="9391650" cy="4424680"/>
        </p:xfrm>
        <a:graphic>
          <a:graphicData uri="http://schemas.openxmlformats.org/drawingml/2006/table">
            <a:tbl>
              <a:tblPr firstRow="1" bandRow="1">
                <a:tableStyleId>{85BE263C-DBD7-4A20-BB59-AAB30ACAA65A}</a:tableStyleId>
              </a:tblPr>
              <a:tblGrid>
                <a:gridCol w="9391650">
                  <a:extLst>
                    <a:ext uri="{9D8B030D-6E8A-4147-A177-3AD203B41FA5}">
                      <a16:colId xmlns:a16="http://schemas.microsoft.com/office/drawing/2014/main" val="1508400919"/>
                    </a:ext>
                  </a:extLst>
                </a:gridCol>
              </a:tblGrid>
              <a:tr h="370840">
                <a:tc>
                  <a:txBody>
                    <a:bodyPr/>
                    <a:lstStyle/>
                    <a:p>
                      <a:r>
                        <a:rPr lang="en-US" dirty="0"/>
                        <a:t>2021 Finalized Policies</a:t>
                      </a:r>
                    </a:p>
                  </a:txBody>
                  <a:tcPr/>
                </a:tc>
                <a:extLst>
                  <a:ext uri="{0D108BD9-81ED-4DB2-BD59-A6C34878D82A}">
                    <a16:rowId xmlns:a16="http://schemas.microsoft.com/office/drawing/2014/main" val="1413597550"/>
                  </a:ext>
                </a:extLst>
              </a:tr>
              <a:tr h="370840">
                <a:tc>
                  <a:txBody>
                    <a:bodyPr/>
                    <a:lstStyle/>
                    <a:p>
                      <a:pPr marL="285750" indent="-285750">
                        <a:buFont typeface="Arial" panose="020B0604020202020204" pitchFamily="34" charset="0"/>
                        <a:buChar char="•"/>
                      </a:pPr>
                      <a:r>
                        <a:rPr lang="en-US" b="0" dirty="0"/>
                        <a:t>For the 2021 performance period only, participants in ACOs can report the 10 CMS Web Interface measures in place of the 3 </a:t>
                      </a:r>
                      <a:r>
                        <a:rPr lang="en-US" b="0" dirty="0" err="1"/>
                        <a:t>eCQM</a:t>
                      </a:r>
                      <a:r>
                        <a:rPr lang="en-US" b="0" dirty="0"/>
                        <a:t>/MIPS CQM/Medicare Part B claims measures in the APP.</a:t>
                      </a:r>
                    </a:p>
                  </a:txBody>
                  <a:tcPr/>
                </a:tc>
                <a:extLst>
                  <a:ext uri="{0D108BD9-81ED-4DB2-BD59-A6C34878D82A}">
                    <a16:rowId xmlns:a16="http://schemas.microsoft.com/office/drawing/2014/main" val="2049685226"/>
                  </a:ext>
                </a:extLst>
              </a:tr>
              <a:tr h="370840">
                <a:tc>
                  <a:txBody>
                    <a:bodyPr/>
                    <a:lstStyle/>
                    <a:p>
                      <a:pPr marL="285750" indent="-285750">
                        <a:buFont typeface="Arial" panose="020B0604020202020204" pitchFamily="34" charset="0"/>
                        <a:buChar char="•"/>
                      </a:pPr>
                      <a:r>
                        <a:rPr lang="en-US" dirty="0"/>
                        <a:t>Therefore, participants in various MIPS APMs should be able to work together to easily report on a single set of quality measures each year that represent a true cross-section of their participants’ performance</a:t>
                      </a:r>
                    </a:p>
                  </a:txBody>
                  <a:tcPr/>
                </a:tc>
                <a:extLst>
                  <a:ext uri="{0D108BD9-81ED-4DB2-BD59-A6C34878D82A}">
                    <a16:rowId xmlns:a16="http://schemas.microsoft.com/office/drawing/2014/main" val="449295084"/>
                  </a:ext>
                </a:extLst>
              </a:tr>
              <a:tr h="370840">
                <a:tc>
                  <a:txBody>
                    <a:bodyPr/>
                    <a:lstStyle/>
                    <a:p>
                      <a:endParaRPr lang="en-US" b="1" dirty="0"/>
                    </a:p>
                  </a:txBody>
                  <a:tcPr/>
                </a:tc>
                <a:extLst>
                  <a:ext uri="{0D108BD9-81ED-4DB2-BD59-A6C34878D82A}">
                    <a16:rowId xmlns:a16="http://schemas.microsoft.com/office/drawing/2014/main" val="2888955008"/>
                  </a:ext>
                </a:extLst>
              </a:tr>
              <a:tr h="370840">
                <a:tc>
                  <a:txBody>
                    <a:bodyPr/>
                    <a:lstStyle/>
                    <a:p>
                      <a:endParaRPr lang="en-US" dirty="0"/>
                    </a:p>
                  </a:txBody>
                  <a:tcPr/>
                </a:tc>
                <a:extLst>
                  <a:ext uri="{0D108BD9-81ED-4DB2-BD59-A6C34878D82A}">
                    <a16:rowId xmlns:a16="http://schemas.microsoft.com/office/drawing/2014/main" val="2359660820"/>
                  </a:ext>
                </a:extLst>
              </a:tr>
              <a:tr h="370840">
                <a:tc>
                  <a:txBody>
                    <a:bodyPr/>
                    <a:lstStyle/>
                    <a:p>
                      <a:endParaRPr lang="en-US" dirty="0"/>
                    </a:p>
                  </a:txBody>
                  <a:tcPr/>
                </a:tc>
                <a:extLst>
                  <a:ext uri="{0D108BD9-81ED-4DB2-BD59-A6C34878D82A}">
                    <a16:rowId xmlns:a16="http://schemas.microsoft.com/office/drawing/2014/main" val="2417923752"/>
                  </a:ext>
                </a:extLst>
              </a:tr>
              <a:tr h="370840">
                <a:tc>
                  <a:txBody>
                    <a:bodyPr/>
                    <a:lstStyle/>
                    <a:p>
                      <a:endParaRPr lang="en-US" dirty="0"/>
                    </a:p>
                  </a:txBody>
                  <a:tcPr/>
                </a:tc>
                <a:extLst>
                  <a:ext uri="{0D108BD9-81ED-4DB2-BD59-A6C34878D82A}">
                    <a16:rowId xmlns:a16="http://schemas.microsoft.com/office/drawing/2014/main" val="1907659766"/>
                  </a:ext>
                </a:extLst>
              </a:tr>
              <a:tr h="370840">
                <a:tc>
                  <a:txBody>
                    <a:bodyPr/>
                    <a:lstStyle/>
                    <a:p>
                      <a:endParaRPr lang="en-US" dirty="0"/>
                    </a:p>
                  </a:txBody>
                  <a:tcPr/>
                </a:tc>
                <a:extLst>
                  <a:ext uri="{0D108BD9-81ED-4DB2-BD59-A6C34878D82A}">
                    <a16:rowId xmlns:a16="http://schemas.microsoft.com/office/drawing/2014/main" val="94542999"/>
                  </a:ext>
                </a:extLst>
              </a:tr>
              <a:tr h="370840">
                <a:tc>
                  <a:txBody>
                    <a:bodyPr/>
                    <a:lstStyle/>
                    <a:p>
                      <a:endParaRPr lang="en-US" dirty="0"/>
                    </a:p>
                  </a:txBody>
                  <a:tcPr/>
                </a:tc>
                <a:extLst>
                  <a:ext uri="{0D108BD9-81ED-4DB2-BD59-A6C34878D82A}">
                    <a16:rowId xmlns:a16="http://schemas.microsoft.com/office/drawing/2014/main" val="4003100388"/>
                  </a:ext>
                </a:extLst>
              </a:tr>
            </a:tbl>
          </a:graphicData>
        </a:graphic>
      </p:graphicFrame>
    </p:spTree>
    <p:extLst>
      <p:ext uri="{BB962C8B-B14F-4D97-AF65-F5344CB8AC3E}">
        <p14:creationId xmlns:p14="http://schemas.microsoft.com/office/powerpoint/2010/main" val="68710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800" dirty="0"/>
              <a:t>APP Core Quality Measure Set</a:t>
            </a:r>
          </a:p>
        </p:txBody>
      </p:sp>
      <p:grpSp>
        <p:nvGrpSpPr>
          <p:cNvPr id="6" name="Group 5">
            <a:extLst>
              <a:ext uri="{FF2B5EF4-FFF2-40B4-BE49-F238E27FC236}">
                <a16:creationId xmlns:a16="http://schemas.microsoft.com/office/drawing/2014/main" id="{DB225642-7864-F941-B989-5E0EE270D17D}"/>
              </a:ext>
            </a:extLst>
          </p:cNvPr>
          <p:cNvGrpSpPr/>
          <p:nvPr/>
        </p:nvGrpSpPr>
        <p:grpSpPr>
          <a:xfrm>
            <a:off x="1483663" y="780595"/>
            <a:ext cx="9221487" cy="5887271"/>
            <a:chOff x="2263403" y="766741"/>
            <a:chExt cx="9221487" cy="5887271"/>
          </a:xfrm>
        </p:grpSpPr>
        <p:pic>
          <p:nvPicPr>
            <p:cNvPr id="4" name="Picture 3"/>
            <p:cNvPicPr>
              <a:picLocks noChangeAspect="1"/>
            </p:cNvPicPr>
            <p:nvPr/>
          </p:nvPicPr>
          <p:blipFill>
            <a:blip r:embed="rId2"/>
            <a:stretch>
              <a:fillRect/>
            </a:stretch>
          </p:blipFill>
          <p:spPr>
            <a:xfrm>
              <a:off x="2263403" y="766741"/>
              <a:ext cx="9173855" cy="4201111"/>
            </a:xfrm>
            <a:prstGeom prst="rect">
              <a:avLst/>
            </a:prstGeom>
          </p:spPr>
        </p:pic>
        <p:pic>
          <p:nvPicPr>
            <p:cNvPr id="5" name="Picture 4"/>
            <p:cNvPicPr>
              <a:picLocks noChangeAspect="1"/>
            </p:cNvPicPr>
            <p:nvPr/>
          </p:nvPicPr>
          <p:blipFill>
            <a:blip r:embed="rId3"/>
            <a:stretch>
              <a:fillRect/>
            </a:stretch>
          </p:blipFill>
          <p:spPr>
            <a:xfrm>
              <a:off x="2263403" y="4967852"/>
              <a:ext cx="9221487" cy="1686160"/>
            </a:xfrm>
            <a:prstGeom prst="rect">
              <a:avLst/>
            </a:prstGeom>
          </p:spPr>
        </p:pic>
      </p:grpSp>
    </p:spTree>
    <p:extLst>
      <p:ext uri="{BB962C8B-B14F-4D97-AF65-F5344CB8AC3E}">
        <p14:creationId xmlns:p14="http://schemas.microsoft.com/office/powerpoint/2010/main" val="281441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137" y="0"/>
            <a:ext cx="9390540" cy="484161"/>
          </a:xfrm>
        </p:spPr>
        <p:txBody>
          <a:bodyPr anchor="ctr">
            <a:normAutofit fontScale="90000"/>
          </a:bodyPr>
          <a:lstStyle/>
          <a:p>
            <a:r>
              <a:rPr lang="en-US" sz="2800" dirty="0"/>
              <a:t>Scoring for MIPS 2021</a:t>
            </a:r>
          </a:p>
        </p:txBody>
      </p:sp>
      <p:pic>
        <p:nvPicPr>
          <p:cNvPr id="5" name="Content Placeholder 4">
            <a:extLst>
              <a:ext uri="{FF2B5EF4-FFF2-40B4-BE49-F238E27FC236}">
                <a16:creationId xmlns:a16="http://schemas.microsoft.com/office/drawing/2014/main" id="{EAD4C9CF-61D1-5E40-9864-71B72DE5C085}"/>
              </a:ext>
            </a:extLst>
          </p:cNvPr>
          <p:cNvPicPr>
            <a:picLocks noGrp="1" noChangeAspect="1"/>
          </p:cNvPicPr>
          <p:nvPr>
            <p:ph idx="1"/>
          </p:nvPr>
        </p:nvPicPr>
        <p:blipFill>
          <a:blip r:embed="rId2"/>
          <a:stretch>
            <a:fillRect/>
          </a:stretch>
        </p:blipFill>
        <p:spPr>
          <a:xfrm>
            <a:off x="1399137" y="1373104"/>
            <a:ext cx="9390540" cy="4578721"/>
          </a:xfrm>
          <a:prstGeom prst="rect">
            <a:avLst/>
          </a:prstGeom>
          <a:noFill/>
        </p:spPr>
      </p:pic>
    </p:spTree>
    <p:extLst>
      <p:ext uri="{BB962C8B-B14F-4D97-AF65-F5344CB8AC3E}">
        <p14:creationId xmlns:p14="http://schemas.microsoft.com/office/powerpoint/2010/main" val="3743578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800" dirty="0"/>
              <a:t>Alliant Quality QPP Page</a:t>
            </a:r>
          </a:p>
        </p:txBody>
      </p:sp>
      <p:pic>
        <p:nvPicPr>
          <p:cNvPr id="4" name="Content Placeholder 3"/>
          <p:cNvPicPr>
            <a:picLocks noGrp="1" noChangeAspect="1"/>
          </p:cNvPicPr>
          <p:nvPr>
            <p:ph idx="1"/>
          </p:nvPr>
        </p:nvPicPr>
        <p:blipFill>
          <a:blip r:embed="rId3"/>
          <a:stretch>
            <a:fillRect/>
          </a:stretch>
        </p:blipFill>
        <p:spPr>
          <a:xfrm>
            <a:off x="504320" y="908660"/>
            <a:ext cx="11180183" cy="4148249"/>
          </a:xfrm>
          <a:prstGeom prst="rect">
            <a:avLst/>
          </a:prstGeom>
        </p:spPr>
      </p:pic>
      <p:sp>
        <p:nvSpPr>
          <p:cNvPr id="5" name="TextBox 4"/>
          <p:cNvSpPr txBox="1"/>
          <p:nvPr/>
        </p:nvSpPr>
        <p:spPr>
          <a:xfrm>
            <a:off x="1233451" y="5481408"/>
            <a:ext cx="9721911" cy="800219"/>
          </a:xfrm>
          <a:prstGeom prst="rect">
            <a:avLst/>
          </a:prstGeom>
          <a:noFill/>
        </p:spPr>
        <p:txBody>
          <a:bodyPr wrap="square" rtlCol="0">
            <a:spAutoFit/>
          </a:bodyPr>
          <a:lstStyle/>
          <a:p>
            <a:r>
              <a:rPr lang="en-US" sz="2800" dirty="0">
                <a:hlinkClick r:id="rId4"/>
              </a:rPr>
              <a:t>https://www.alliantquality.org/topic/quality-payment-program/</a:t>
            </a:r>
            <a:endParaRPr lang="en-US" sz="2800" dirty="0"/>
          </a:p>
          <a:p>
            <a:endParaRPr lang="en-US" dirty="0"/>
          </a:p>
        </p:txBody>
      </p:sp>
    </p:spTree>
    <p:extLst>
      <p:ext uri="{BB962C8B-B14F-4D97-AF65-F5344CB8AC3E}">
        <p14:creationId xmlns:p14="http://schemas.microsoft.com/office/powerpoint/2010/main" val="161327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047" y="0"/>
            <a:ext cx="10217149" cy="743356"/>
          </a:xfrm>
        </p:spPr>
        <p:txBody>
          <a:bodyPr>
            <a:normAutofit fontScale="90000"/>
          </a:bodyPr>
          <a:lstStyle/>
          <a:p>
            <a:r>
              <a:rPr lang="en-US" dirty="0"/>
              <a:t>Contact Alliant Quality for No-cost Technical Assistance</a:t>
            </a:r>
          </a:p>
        </p:txBody>
      </p:sp>
      <p:sp>
        <p:nvSpPr>
          <p:cNvPr id="3" name="Content Placeholder 2"/>
          <p:cNvSpPr>
            <a:spLocks noGrp="1"/>
          </p:cNvSpPr>
          <p:nvPr>
            <p:ph idx="1"/>
          </p:nvPr>
        </p:nvSpPr>
        <p:spPr>
          <a:xfrm>
            <a:off x="1399142" y="1238130"/>
            <a:ext cx="9390540" cy="5163461"/>
          </a:xfrm>
        </p:spPr>
        <p:txBody>
          <a:bodyPr>
            <a:normAutofit lnSpcReduction="10000"/>
          </a:bodyPr>
          <a:lstStyle/>
          <a:p>
            <a:pPr algn="ctr"/>
            <a:endParaRPr lang="en-US" dirty="0"/>
          </a:p>
          <a:p>
            <a:pPr marL="0" indent="0" algn="ctr">
              <a:buNone/>
            </a:pPr>
            <a:r>
              <a:rPr lang="en-US" dirty="0"/>
              <a:t>E-mail - </a:t>
            </a:r>
            <a:r>
              <a:rPr lang="en-US" dirty="0">
                <a:hlinkClick r:id="rId3"/>
              </a:rPr>
              <a:t>qppsurs@allianthealth.org</a:t>
            </a:r>
            <a:endParaRPr lang="en-US" dirty="0"/>
          </a:p>
          <a:p>
            <a:pPr algn="ctr"/>
            <a:endParaRPr lang="en-US" dirty="0"/>
          </a:p>
          <a:p>
            <a:pPr marL="0" indent="0" algn="ctr">
              <a:buNone/>
            </a:pPr>
            <a:r>
              <a:rPr lang="en-US" sz="2800" dirty="0"/>
              <a:t>Marianne Ferlazzo</a:t>
            </a:r>
          </a:p>
          <a:p>
            <a:pPr marL="0" indent="0" algn="ctr">
              <a:buNone/>
            </a:pPr>
            <a:r>
              <a:rPr lang="en-US" sz="2800" dirty="0">
                <a:hlinkClick r:id="rId4"/>
              </a:rPr>
              <a:t>Marianne.Ferlazzo@allianthealth.org</a:t>
            </a:r>
            <a:endParaRPr lang="en-US" sz="2800" dirty="0"/>
          </a:p>
          <a:p>
            <a:pPr marL="0" indent="0" algn="ctr">
              <a:buNone/>
            </a:pPr>
            <a:r>
              <a:rPr lang="en-US" sz="2800" dirty="0"/>
              <a:t>919-695-8329</a:t>
            </a:r>
          </a:p>
          <a:p>
            <a:pPr marL="0" indent="0" algn="ctr">
              <a:buNone/>
            </a:pPr>
            <a:endParaRPr lang="en-US" sz="2800" dirty="0"/>
          </a:p>
          <a:p>
            <a:pPr marL="0" indent="0" algn="ctr">
              <a:buNone/>
            </a:pPr>
            <a:r>
              <a:rPr lang="en-US" sz="2800" dirty="0"/>
              <a:t>Mary Simpson</a:t>
            </a:r>
          </a:p>
          <a:p>
            <a:pPr marL="0" indent="0" algn="ctr">
              <a:buNone/>
            </a:pPr>
            <a:r>
              <a:rPr lang="en-US" sz="2800" dirty="0">
                <a:hlinkClick r:id="rId5"/>
              </a:rPr>
              <a:t>Mary.Simpson@allianthealth.org</a:t>
            </a:r>
            <a:endParaRPr lang="en-US" sz="2800" dirty="0"/>
          </a:p>
          <a:p>
            <a:pPr marL="0" indent="0" algn="ctr">
              <a:buNone/>
            </a:pPr>
            <a:r>
              <a:rPr lang="en-US" sz="2800" dirty="0"/>
              <a:t>678-527-3476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46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EE68-832F-4944-B62D-8072978AD460}"/>
              </a:ext>
            </a:extLst>
          </p:cNvPr>
          <p:cNvSpPr>
            <a:spLocks noGrp="1"/>
          </p:cNvSpPr>
          <p:nvPr>
            <p:ph type="title"/>
          </p:nvPr>
        </p:nvSpPr>
        <p:spPr>
          <a:xfrm>
            <a:off x="2521826" y="0"/>
            <a:ext cx="9390540" cy="914400"/>
          </a:xfrm>
        </p:spPr>
        <p:txBody>
          <a:bodyPr>
            <a:normAutofit/>
          </a:bodyPr>
          <a:lstStyle/>
          <a:p>
            <a:r>
              <a:rPr lang="en-US" sz="4400" dirty="0"/>
              <a:t>Mary Simpson</a:t>
            </a:r>
          </a:p>
        </p:txBody>
      </p:sp>
      <p:sp>
        <p:nvSpPr>
          <p:cNvPr id="3" name="Content Placeholder 2">
            <a:extLst>
              <a:ext uri="{FF2B5EF4-FFF2-40B4-BE49-F238E27FC236}">
                <a16:creationId xmlns:a16="http://schemas.microsoft.com/office/drawing/2014/main" id="{3F2BD84C-D90C-9945-A655-5DD12B2354BC}"/>
              </a:ext>
            </a:extLst>
          </p:cNvPr>
          <p:cNvSpPr>
            <a:spLocks noGrp="1"/>
          </p:cNvSpPr>
          <p:nvPr>
            <p:ph idx="1"/>
          </p:nvPr>
        </p:nvSpPr>
        <p:spPr>
          <a:xfrm>
            <a:off x="6631570" y="1143000"/>
            <a:ext cx="5280796" cy="5346552"/>
          </a:xfrm>
        </p:spPr>
        <p:txBody>
          <a:bodyPr>
            <a:normAutofit fontScale="55000" lnSpcReduction="20000"/>
          </a:bodyPr>
          <a:lstStyle/>
          <a:p>
            <a:pPr marL="0" indent="0">
              <a:lnSpc>
                <a:spcPct val="120000"/>
              </a:lnSpc>
              <a:buNone/>
            </a:pPr>
            <a:r>
              <a:rPr lang="en-US" dirty="0"/>
              <a:t>	Mary’s career in healthcare began over 30 years ago when she worked at a mammography center providing education to women. She managed the billing for several hospital-owned entities, mammography centers, labs, and rehab facilities. She also managed two physician offices before working in information technology for over 19 years as an educator. During this time she also worked as an implementation specialist for multiple practice management and electronic health record installations. Working at Alliant allows her to combine all her areas of expertise to work with an organization for quality improvement.</a:t>
            </a:r>
            <a:endParaRPr lang="en-US" dirty="0">
              <a:hlinkClick r:id="rId2"/>
            </a:endParaRPr>
          </a:p>
          <a:p>
            <a:pPr marL="0" indent="0" algn="ctr">
              <a:buNone/>
            </a:pPr>
            <a:endParaRPr lang="en-US" dirty="0">
              <a:hlinkClick r:id="rId2"/>
            </a:endParaRPr>
          </a:p>
          <a:p>
            <a:pPr marL="0" indent="0" algn="ctr">
              <a:buNone/>
            </a:pPr>
            <a:r>
              <a:rPr lang="en-US" dirty="0">
                <a:hlinkClick r:id="rId2"/>
              </a:rPr>
              <a:t>Mary.Simpson@allianthealth.org</a:t>
            </a:r>
            <a:r>
              <a:rPr lang="en-US" dirty="0"/>
              <a:t> </a:t>
            </a:r>
          </a:p>
          <a:p>
            <a:pPr marL="0" indent="0" algn="ctr">
              <a:buNone/>
            </a:pPr>
            <a:r>
              <a:rPr lang="en-US" dirty="0"/>
              <a:t>678-527-3476</a:t>
            </a:r>
          </a:p>
        </p:txBody>
      </p:sp>
      <p:sp>
        <p:nvSpPr>
          <p:cNvPr id="5" name="Text Placeholder 4">
            <a:extLst>
              <a:ext uri="{FF2B5EF4-FFF2-40B4-BE49-F238E27FC236}">
                <a16:creationId xmlns:a16="http://schemas.microsoft.com/office/drawing/2014/main" id="{C5332301-EDA6-E74A-B1E1-E8DFFC008B0B}"/>
              </a:ext>
            </a:extLst>
          </p:cNvPr>
          <p:cNvSpPr>
            <a:spLocks noGrp="1"/>
          </p:cNvSpPr>
          <p:nvPr>
            <p:ph type="body" sz="quarter" idx="11"/>
          </p:nvPr>
        </p:nvSpPr>
        <p:spPr/>
        <p:txBody>
          <a:bodyPr>
            <a:normAutofit fontScale="92500" lnSpcReduction="20000"/>
          </a:bodyPr>
          <a:lstStyle/>
          <a:p>
            <a:pPr marL="0" indent="0" algn="ctr">
              <a:buNone/>
            </a:pPr>
            <a:r>
              <a:rPr lang="en-US" dirty="0"/>
              <a:t>Healthcare Quality Specialist</a:t>
            </a:r>
          </a:p>
        </p:txBody>
      </p:sp>
      <p:sp>
        <p:nvSpPr>
          <p:cNvPr id="6" name="Text Placeholder 5">
            <a:extLst>
              <a:ext uri="{FF2B5EF4-FFF2-40B4-BE49-F238E27FC236}">
                <a16:creationId xmlns:a16="http://schemas.microsoft.com/office/drawing/2014/main" id="{CCF9D452-50E1-4440-AC28-0926AFFFE5AC}"/>
              </a:ext>
            </a:extLst>
          </p:cNvPr>
          <p:cNvSpPr>
            <a:spLocks noGrp="1"/>
          </p:cNvSpPr>
          <p:nvPr>
            <p:ph type="body" sz="quarter" idx="12"/>
          </p:nvPr>
        </p:nvSpPr>
        <p:spPr>
          <a:xfrm>
            <a:off x="158327" y="2819252"/>
            <a:ext cx="3124201" cy="3670300"/>
          </a:xfrm>
        </p:spPr>
        <p:txBody>
          <a:bodyPr>
            <a:normAutofit fontScale="77500" lnSpcReduction="20000"/>
          </a:bodyPr>
          <a:lstStyle/>
          <a:p>
            <a:r>
              <a:rPr lang="en-US" dirty="0"/>
              <a:t>Prior to the COVID-19 pandemic Mary enjoyed singing in her church choir. She still enjoys reading in her spare time.  She especially loves raising &amp; showing </a:t>
            </a:r>
            <a:r>
              <a:rPr lang="en-US" dirty="0" err="1"/>
              <a:t>Weimaraner</a:t>
            </a:r>
            <a:r>
              <a:rPr lang="en-US" dirty="0"/>
              <a:t> dogs.</a:t>
            </a:r>
          </a:p>
          <a:p>
            <a:endParaRPr lang="en-US" dirty="0"/>
          </a:p>
        </p:txBody>
      </p:sp>
      <p:pic>
        <p:nvPicPr>
          <p:cNvPr id="9" name="Picture Placeholder 8" descr="A person standing in front of a television screen&#10;&#10;Description automatically generated">
            <a:extLst>
              <a:ext uri="{FF2B5EF4-FFF2-40B4-BE49-F238E27FC236}">
                <a16:creationId xmlns:a16="http://schemas.microsoft.com/office/drawing/2014/main" id="{D634DBE0-6711-A848-A74E-B471C6BE3D5A}"/>
              </a:ext>
            </a:extLst>
          </p:cNvPr>
          <p:cNvPicPr>
            <a:picLocks noGrp="1" noChangeAspect="1"/>
          </p:cNvPicPr>
          <p:nvPr>
            <p:ph type="pic" sz="quarter" idx="10"/>
          </p:nvPr>
        </p:nvPicPr>
        <p:blipFill>
          <a:blip r:embed="rId3"/>
          <a:srcRect t="1259" b="1259"/>
          <a:stretch>
            <a:fillRect/>
          </a:stretch>
        </p:blipFill>
        <p:spPr>
          <a:xfrm>
            <a:off x="3507369" y="2484653"/>
            <a:ext cx="3124201" cy="3866585"/>
          </a:xfrm>
        </p:spPr>
      </p:pic>
    </p:spTree>
    <p:extLst>
      <p:ext uri="{BB962C8B-B14F-4D97-AF65-F5344CB8AC3E}">
        <p14:creationId xmlns:p14="http://schemas.microsoft.com/office/powerpoint/2010/main" val="4184652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6812" y="5535543"/>
            <a:ext cx="7772400" cy="707886"/>
          </a:xfrm>
          <a:prstGeom prst="rect">
            <a:avLst/>
          </a:prstGeom>
        </p:spPr>
        <p:txBody>
          <a:bodyPr wrap="square">
            <a:spAutoFit/>
          </a:bodyPr>
          <a:lstStyle/>
          <a:p>
            <a:r>
              <a:rPr lang="en-US" sz="4000" dirty="0"/>
              <a:t>E-mail - </a:t>
            </a:r>
            <a:r>
              <a:rPr lang="en-US" sz="4000" dirty="0">
                <a:hlinkClick r:id="rId3"/>
              </a:rPr>
              <a:t>qppsurs@allianthealth.org</a:t>
            </a:r>
            <a:endParaRPr lang="en-US" sz="4000" dirty="0"/>
          </a:p>
        </p:txBody>
      </p:sp>
      <p:sp>
        <p:nvSpPr>
          <p:cNvPr id="4" name="Content Placeholder 2">
            <a:extLst>
              <a:ext uri="{FF2B5EF4-FFF2-40B4-BE49-F238E27FC236}">
                <a16:creationId xmlns:a16="http://schemas.microsoft.com/office/drawing/2014/main" id="{1AF30D51-EA83-AF4E-BBA8-0249C1FD60CF}"/>
              </a:ext>
            </a:extLst>
          </p:cNvPr>
          <p:cNvSpPr txBox="1">
            <a:spLocks/>
          </p:cNvSpPr>
          <p:nvPr/>
        </p:nvSpPr>
        <p:spPr>
          <a:xfrm>
            <a:off x="4646611" y="0"/>
            <a:ext cx="7542213"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endParaRPr lang="en-US" dirty="0"/>
          </a:p>
          <a:p>
            <a:pPr marL="0" indent="0" algn="ctr">
              <a:buFont typeface="Arial"/>
              <a:buNone/>
            </a:pPr>
            <a:r>
              <a:rPr lang="en-US" sz="8800" b="1" dirty="0">
                <a:solidFill>
                  <a:schemeClr val="bg1"/>
                </a:solidFill>
                <a:latin typeface="Century Gothic" panose="020B0502020202020204" pitchFamily="34" charset="0"/>
              </a:rPr>
              <a:t>Questions?</a:t>
            </a:r>
          </a:p>
        </p:txBody>
      </p:sp>
    </p:spTree>
    <p:extLst>
      <p:ext uri="{BB962C8B-B14F-4D97-AF65-F5344CB8AC3E}">
        <p14:creationId xmlns:p14="http://schemas.microsoft.com/office/powerpoint/2010/main" val="4024575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4427" y="2727808"/>
            <a:ext cx="5197094" cy="584775"/>
          </a:xfrm>
          <a:prstGeom prst="rect">
            <a:avLst/>
          </a:prstGeom>
          <a:solidFill>
            <a:srgbClr val="CC0000"/>
          </a:solidFill>
        </p:spPr>
        <p:txBody>
          <a:bodyPr wrap="square" rtlCol="0">
            <a:spAutoFit/>
          </a:bodyPr>
          <a:lstStyle/>
          <a:p>
            <a:pPr algn="ctr"/>
            <a:r>
              <a:rPr lang="en-US" sz="3200" dirty="0">
                <a:solidFill>
                  <a:schemeClr val="bg1"/>
                </a:solidFill>
              </a:rPr>
              <a:t>January 26, 2021</a:t>
            </a:r>
          </a:p>
        </p:txBody>
      </p:sp>
    </p:spTree>
    <p:extLst>
      <p:ext uri="{BB962C8B-B14F-4D97-AF65-F5344CB8AC3E}">
        <p14:creationId xmlns:p14="http://schemas.microsoft.com/office/powerpoint/2010/main" val="185214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t>About Alliant Quality</a:t>
            </a:r>
          </a:p>
        </p:txBody>
      </p:sp>
      <p:sp>
        <p:nvSpPr>
          <p:cNvPr id="3" name="Content Placeholder 2"/>
          <p:cNvSpPr>
            <a:spLocks noGrp="1"/>
          </p:cNvSpPr>
          <p:nvPr>
            <p:ph idx="1"/>
          </p:nvPr>
        </p:nvSpPr>
        <p:spPr/>
        <p:txBody>
          <a:bodyPr/>
          <a:lstStyle/>
          <a:p>
            <a:r>
              <a:rPr lang="en-US" dirty="0"/>
              <a:t>Alliant Quality provides </a:t>
            </a:r>
            <a:r>
              <a:rPr lang="en-US" u="sng" dirty="0"/>
              <a:t>no cost </a:t>
            </a:r>
            <a:r>
              <a:rPr lang="en-US" dirty="0"/>
              <a:t>technical assistance for MIPS</a:t>
            </a:r>
          </a:p>
          <a:p>
            <a:pPr lvl="1"/>
            <a:r>
              <a:rPr lang="en-US" dirty="0"/>
              <a:t>Florida, Georgia, South Carolina &amp; North Carolina</a:t>
            </a:r>
          </a:p>
          <a:p>
            <a:pPr lvl="1"/>
            <a:r>
              <a:rPr lang="en-US" u="sng" dirty="0"/>
              <a:t>Small practices </a:t>
            </a:r>
            <a:r>
              <a:rPr lang="en-US" dirty="0"/>
              <a:t>with 15 and fewer clinicians</a:t>
            </a:r>
          </a:p>
          <a:p>
            <a:pPr lvl="1"/>
            <a:r>
              <a:rPr lang="en-US" dirty="0"/>
              <a:t>Funded by CMS since 2017 to provide MIPS technical assistance</a:t>
            </a:r>
          </a:p>
          <a:p>
            <a:r>
              <a:rPr lang="en-US" dirty="0"/>
              <a:t>Contact us at - </a:t>
            </a:r>
            <a:r>
              <a:rPr lang="en-US" dirty="0">
                <a:hlinkClick r:id="rId3"/>
              </a:rPr>
              <a:t>qppsurs@allianthealth.org</a:t>
            </a:r>
            <a:endParaRPr lang="en-US" dirty="0"/>
          </a:p>
        </p:txBody>
      </p:sp>
    </p:spTree>
    <p:extLst>
      <p:ext uri="{BB962C8B-B14F-4D97-AF65-F5344CB8AC3E}">
        <p14:creationId xmlns:p14="http://schemas.microsoft.com/office/powerpoint/2010/main" val="240679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MIPS Technical Assistance</a:t>
            </a:r>
          </a:p>
        </p:txBody>
      </p:sp>
      <p:sp>
        <p:nvSpPr>
          <p:cNvPr id="3" name="Content Placeholder 2"/>
          <p:cNvSpPr>
            <a:spLocks noGrp="1"/>
          </p:cNvSpPr>
          <p:nvPr>
            <p:ph idx="1"/>
          </p:nvPr>
        </p:nvSpPr>
        <p:spPr/>
        <p:txBody>
          <a:bodyPr>
            <a:normAutofit fontScale="92500" lnSpcReduction="20000"/>
          </a:bodyPr>
          <a:lstStyle/>
          <a:p>
            <a:r>
              <a:rPr lang="en-US" dirty="0"/>
              <a:t>Examples</a:t>
            </a:r>
          </a:p>
          <a:p>
            <a:pPr lvl="1"/>
            <a:r>
              <a:rPr lang="en-US" dirty="0"/>
              <a:t>How to apply for a HARP account or hardship exceptions</a:t>
            </a:r>
          </a:p>
          <a:p>
            <a:pPr lvl="1"/>
            <a:r>
              <a:rPr lang="en-US" dirty="0"/>
              <a:t>How to find resources and webinar opportunities</a:t>
            </a:r>
          </a:p>
          <a:p>
            <a:pPr lvl="1"/>
            <a:r>
              <a:rPr lang="en-US" dirty="0"/>
              <a:t>How to subscribe to the QPP listserv</a:t>
            </a:r>
          </a:p>
          <a:p>
            <a:pPr lvl="1"/>
            <a:r>
              <a:rPr lang="en-US" dirty="0"/>
              <a:t>How to understand and comment on the proposed 2021 rule</a:t>
            </a:r>
          </a:p>
          <a:p>
            <a:pPr lvl="1"/>
            <a:r>
              <a:rPr lang="en-US" dirty="0"/>
              <a:t>Any questions or concerns about MIPS</a:t>
            </a:r>
          </a:p>
          <a:p>
            <a:pPr lvl="2"/>
            <a:r>
              <a:rPr lang="en-US" dirty="0"/>
              <a:t>How to identify relevant quality measures &amp; improvement activities</a:t>
            </a:r>
          </a:p>
          <a:p>
            <a:pPr lvl="2"/>
            <a:r>
              <a:rPr lang="en-US" dirty="0"/>
              <a:t>How to understand measure specifications</a:t>
            </a:r>
          </a:p>
          <a:p>
            <a:pPr lvl="2"/>
            <a:r>
              <a:rPr lang="en-US" dirty="0"/>
              <a:t>What documentation to retain in the event of an audit</a:t>
            </a:r>
          </a:p>
          <a:p>
            <a:pPr lvl="2"/>
            <a:r>
              <a:rPr lang="en-US" dirty="0"/>
              <a:t>How to report MIPS without an EHR</a:t>
            </a:r>
          </a:p>
          <a:p>
            <a:pPr lvl="2"/>
            <a:endParaRPr lang="en-US" dirty="0"/>
          </a:p>
        </p:txBody>
      </p:sp>
    </p:spTree>
    <p:extLst>
      <p:ext uri="{BB962C8B-B14F-4D97-AF65-F5344CB8AC3E}">
        <p14:creationId xmlns:p14="http://schemas.microsoft.com/office/powerpoint/2010/main" val="266425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F4D4-3E8B-9E4B-B358-5133B7637FC2}"/>
              </a:ext>
            </a:extLst>
          </p:cNvPr>
          <p:cNvSpPr>
            <a:spLocks noGrp="1"/>
          </p:cNvSpPr>
          <p:nvPr>
            <p:ph type="title"/>
          </p:nvPr>
        </p:nvSpPr>
        <p:spPr/>
        <p:txBody>
          <a:bodyPr anchor="ctr">
            <a:normAutofit fontScale="90000"/>
          </a:bodyPr>
          <a:lstStyle/>
          <a:p>
            <a:r>
              <a:rPr lang="en-US" sz="4400" dirty="0"/>
              <a:t>Deadlines</a:t>
            </a:r>
            <a:endParaRPr lang="en-US" sz="4000" dirty="0"/>
          </a:p>
        </p:txBody>
      </p:sp>
      <p:sp>
        <p:nvSpPr>
          <p:cNvPr id="3" name="Content Placeholder 2">
            <a:extLst>
              <a:ext uri="{FF2B5EF4-FFF2-40B4-BE49-F238E27FC236}">
                <a16:creationId xmlns:a16="http://schemas.microsoft.com/office/drawing/2014/main" id="{5E9F2F92-9AE1-E645-8081-DF420F315669}"/>
              </a:ext>
            </a:extLst>
          </p:cNvPr>
          <p:cNvSpPr>
            <a:spLocks noGrp="1"/>
          </p:cNvSpPr>
          <p:nvPr>
            <p:ph idx="1"/>
          </p:nvPr>
        </p:nvSpPr>
        <p:spPr>
          <a:xfrm>
            <a:off x="0" y="835378"/>
            <a:ext cx="12188825" cy="6022622"/>
          </a:xfrm>
        </p:spPr>
        <p:txBody>
          <a:bodyPr anchor="ctr">
            <a:normAutofit/>
          </a:bodyPr>
          <a:lstStyle/>
          <a:p>
            <a:pPr marL="0" indent="0" algn="ctr">
              <a:buNone/>
            </a:pPr>
            <a:r>
              <a:rPr lang="en-US" sz="3600" dirty="0"/>
              <a:t>The deadline for the </a:t>
            </a:r>
          </a:p>
          <a:p>
            <a:pPr marL="0" indent="0" algn="ctr">
              <a:buNone/>
            </a:pPr>
            <a:r>
              <a:rPr lang="en-US" sz="3600" i="1" dirty="0">
                <a:solidFill>
                  <a:srgbClr val="284662"/>
                </a:solidFill>
              </a:rPr>
              <a:t>Extreme and Uncontrollable Hardship Exception </a:t>
            </a:r>
            <a:r>
              <a:rPr lang="en-US" sz="3600" dirty="0"/>
              <a:t>application has been </a:t>
            </a:r>
            <a:r>
              <a:rPr lang="en-US" sz="3600" u="sng" dirty="0"/>
              <a:t>postponed </a:t>
            </a:r>
            <a:r>
              <a:rPr lang="en-US" sz="3600" dirty="0"/>
              <a:t>to</a:t>
            </a:r>
          </a:p>
          <a:p>
            <a:pPr marL="0" indent="0" algn="ctr">
              <a:buNone/>
            </a:pPr>
            <a:r>
              <a:rPr lang="en-US" sz="3600" dirty="0"/>
              <a:t> </a:t>
            </a:r>
            <a:r>
              <a:rPr lang="en-US" sz="3600" dirty="0">
                <a:solidFill>
                  <a:srgbClr val="C00000"/>
                </a:solidFill>
              </a:rPr>
              <a:t>February 1, 2021</a:t>
            </a:r>
          </a:p>
          <a:p>
            <a:pPr marL="0" indent="0" algn="ctr">
              <a:buNone/>
            </a:pPr>
            <a:endParaRPr lang="en-US" sz="3600" dirty="0"/>
          </a:p>
          <a:p>
            <a:pPr marL="0" indent="0" algn="ctr">
              <a:buNone/>
            </a:pPr>
            <a:r>
              <a:rPr lang="en-US" sz="3600" dirty="0"/>
              <a:t>The deadline for the </a:t>
            </a:r>
          </a:p>
          <a:p>
            <a:pPr marL="0" indent="0" algn="ctr">
              <a:buNone/>
            </a:pPr>
            <a:r>
              <a:rPr lang="en-US" sz="3600" i="1" dirty="0">
                <a:solidFill>
                  <a:srgbClr val="284662"/>
                </a:solidFill>
              </a:rPr>
              <a:t>Promoting Interoperability Hardship Exception</a:t>
            </a:r>
            <a:r>
              <a:rPr lang="en-US" sz="3600" i="1" dirty="0"/>
              <a:t> </a:t>
            </a:r>
            <a:r>
              <a:rPr lang="en-US" sz="3600" dirty="0"/>
              <a:t>application is </a:t>
            </a:r>
            <a:r>
              <a:rPr lang="en-US" sz="3600" u="sng" dirty="0"/>
              <a:t>still</a:t>
            </a:r>
            <a:r>
              <a:rPr lang="en-US" sz="3600" dirty="0"/>
              <a:t> </a:t>
            </a:r>
          </a:p>
          <a:p>
            <a:pPr marL="0" indent="0" algn="ctr">
              <a:buNone/>
            </a:pPr>
            <a:r>
              <a:rPr lang="en-US" sz="3600" dirty="0">
                <a:solidFill>
                  <a:srgbClr val="C00000"/>
                </a:solidFill>
              </a:rPr>
              <a:t>December 31, 2020.</a:t>
            </a:r>
          </a:p>
        </p:txBody>
      </p:sp>
      <p:pic>
        <p:nvPicPr>
          <p:cNvPr id="5" name="Graphic 4" descr="Daily calendar outline">
            <a:extLst>
              <a:ext uri="{FF2B5EF4-FFF2-40B4-BE49-F238E27FC236}">
                <a16:creationId xmlns:a16="http://schemas.microsoft.com/office/drawing/2014/main" id="{EA65AE03-2429-F944-95B7-8EB042F0E3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9101">
            <a:off x="181970" y="2627301"/>
            <a:ext cx="1603396" cy="1603396"/>
          </a:xfrm>
          <a:prstGeom prst="rect">
            <a:avLst/>
          </a:prstGeom>
        </p:spPr>
      </p:pic>
      <p:pic>
        <p:nvPicPr>
          <p:cNvPr id="7" name="Graphic 6" descr="Clock outline">
            <a:extLst>
              <a:ext uri="{FF2B5EF4-FFF2-40B4-BE49-F238E27FC236}">
                <a16:creationId xmlns:a16="http://schemas.microsoft.com/office/drawing/2014/main" id="{4C3270CB-0A57-FF4B-954B-9967528EAC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89677" y="5436483"/>
            <a:ext cx="1206771" cy="1206771"/>
          </a:xfrm>
          <a:prstGeom prst="rect">
            <a:avLst/>
          </a:prstGeom>
        </p:spPr>
      </p:pic>
    </p:spTree>
    <p:extLst>
      <p:ext uri="{BB962C8B-B14F-4D97-AF65-F5344CB8AC3E}">
        <p14:creationId xmlns:p14="http://schemas.microsoft.com/office/powerpoint/2010/main" val="365324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January LAN event</a:t>
            </a:r>
          </a:p>
        </p:txBody>
      </p:sp>
      <p:sp>
        <p:nvSpPr>
          <p:cNvPr id="3" name="Content Placeholder 2"/>
          <p:cNvSpPr>
            <a:spLocks noGrp="1"/>
          </p:cNvSpPr>
          <p:nvPr>
            <p:ph idx="1"/>
          </p:nvPr>
        </p:nvSpPr>
        <p:spPr>
          <a:xfrm>
            <a:off x="235527" y="1551710"/>
            <a:ext cx="11676839" cy="4927976"/>
          </a:xfrm>
        </p:spPr>
        <p:txBody>
          <a:bodyPr>
            <a:normAutofit/>
          </a:bodyPr>
          <a:lstStyle/>
          <a:p>
            <a:pPr marL="0" indent="0" algn="ctr">
              <a:buNone/>
            </a:pPr>
            <a:r>
              <a:rPr lang="en-US" b="1" dirty="0"/>
              <a:t>		</a:t>
            </a:r>
            <a:r>
              <a:rPr lang="en-US" b="1" dirty="0">
                <a:solidFill>
                  <a:srgbClr val="00518E"/>
                </a:solidFill>
              </a:rPr>
              <a:t>Implications of the Year 5 Final Rule for Solo </a:t>
            </a:r>
          </a:p>
          <a:p>
            <a:pPr marL="0" indent="0" algn="ctr">
              <a:buNone/>
            </a:pPr>
            <a:r>
              <a:rPr lang="en-US" b="1" dirty="0">
                <a:solidFill>
                  <a:srgbClr val="00518E"/>
                </a:solidFill>
              </a:rPr>
              <a:t>		and Small Group Practices</a:t>
            </a:r>
          </a:p>
          <a:p>
            <a:pPr algn="ctr"/>
            <a:endParaRPr lang="en-US" dirty="0"/>
          </a:p>
          <a:p>
            <a:pPr marL="0" indent="0" algn="ctr">
              <a:buNone/>
            </a:pPr>
            <a:r>
              <a:rPr lang="en-US" dirty="0"/>
              <a:t>Tuesday, January 12, 2021 9:00 AM MST - 10:00 AM MST </a:t>
            </a:r>
            <a:r>
              <a:rPr lang="en-US" u="sng" dirty="0">
                <a:solidFill>
                  <a:srgbClr val="00518E"/>
                </a:solidFill>
              </a:rPr>
              <a:t> </a:t>
            </a:r>
            <a:r>
              <a:rPr lang="en-US" u="sng" dirty="0">
                <a:solidFill>
                  <a:srgbClr val="0000FF"/>
                </a:solidFill>
                <a:hlinkClick r:id="rId3"/>
              </a:rPr>
              <a:t>Register!</a:t>
            </a:r>
            <a:endParaRPr lang="en-US" u="sng" dirty="0">
              <a:solidFill>
                <a:srgbClr val="00518E"/>
              </a:solidFill>
            </a:endParaRPr>
          </a:p>
          <a:p>
            <a:pPr marL="0" indent="0" algn="ctr">
              <a:buNone/>
            </a:pPr>
            <a:endParaRPr lang="en-US" u="sng" dirty="0">
              <a:solidFill>
                <a:srgbClr val="00518E"/>
              </a:solidFill>
            </a:endParaRPr>
          </a:p>
          <a:p>
            <a:pPr marL="0" indent="0" algn="ctr">
              <a:buNone/>
            </a:pPr>
            <a:r>
              <a:rPr lang="en-US" dirty="0"/>
              <a:t>Thursday, January 14, 2021 1:30 PM MST - 2:30 PM MST</a:t>
            </a:r>
            <a:r>
              <a:rPr lang="en-US" u="sng" dirty="0">
                <a:solidFill>
                  <a:srgbClr val="0000FF"/>
                </a:solidFill>
                <a:hlinkClick r:id="rId4"/>
              </a:rPr>
              <a:t> Register!</a:t>
            </a:r>
            <a:r>
              <a:rPr lang="en-US" u="sng" dirty="0">
                <a:solidFill>
                  <a:srgbClr val="0000FF"/>
                </a:solidFill>
              </a:rPr>
              <a:t> </a:t>
            </a:r>
            <a:endParaRPr lang="en-US" u="sng" dirty="0">
              <a:solidFill>
                <a:srgbClr val="00518E"/>
              </a:solidFill>
            </a:endParaRPr>
          </a:p>
        </p:txBody>
      </p:sp>
    </p:spTree>
    <p:extLst>
      <p:ext uri="{BB962C8B-B14F-4D97-AF65-F5344CB8AC3E}">
        <p14:creationId xmlns:p14="http://schemas.microsoft.com/office/powerpoint/2010/main" val="269644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85000" lnSpcReduction="20000"/>
          </a:bodyPr>
          <a:lstStyle/>
          <a:p>
            <a:pPr marL="457200" lvl="1" indent="0" algn="ctr">
              <a:buNone/>
            </a:pPr>
            <a:r>
              <a:rPr lang="en-US" dirty="0"/>
              <a:t>2021 FINAL RULE</a:t>
            </a:r>
          </a:p>
          <a:p>
            <a:pPr lvl="1">
              <a:buFont typeface="Arial" panose="020B0604020202020204" pitchFamily="34" charset="0"/>
              <a:buChar char="•"/>
            </a:pPr>
            <a:r>
              <a:rPr lang="en-US" dirty="0"/>
              <a:t>What’s New for 2021</a:t>
            </a:r>
          </a:p>
          <a:p>
            <a:pPr lvl="2">
              <a:buFont typeface="Arial" panose="020B0604020202020204" pitchFamily="34" charset="0"/>
              <a:buChar char="•"/>
            </a:pPr>
            <a:r>
              <a:rPr lang="en-US" dirty="0"/>
              <a:t>MIPS Category Weights</a:t>
            </a:r>
          </a:p>
          <a:p>
            <a:pPr lvl="2">
              <a:buFont typeface="Arial" panose="020B0604020202020204" pitchFamily="34" charset="0"/>
              <a:buChar char="•"/>
            </a:pPr>
            <a:r>
              <a:rPr lang="en-US" dirty="0"/>
              <a:t>APM Category Weights</a:t>
            </a:r>
          </a:p>
          <a:p>
            <a:pPr lvl="2">
              <a:buFont typeface="Arial" panose="020B0604020202020204" pitchFamily="34" charset="0"/>
              <a:buChar char="•"/>
            </a:pPr>
            <a:r>
              <a:rPr lang="en-US" dirty="0"/>
              <a:t>Thresholds</a:t>
            </a:r>
          </a:p>
          <a:p>
            <a:pPr lvl="2">
              <a:buFont typeface="Arial" panose="020B0604020202020204" pitchFamily="34" charset="0"/>
              <a:buChar char="•"/>
            </a:pPr>
            <a:r>
              <a:rPr lang="en-US" dirty="0"/>
              <a:t>Participation Options</a:t>
            </a:r>
          </a:p>
          <a:p>
            <a:pPr lvl="2">
              <a:buFont typeface="Arial" panose="020B0604020202020204" pitchFamily="34" charset="0"/>
              <a:buChar char="•"/>
            </a:pPr>
            <a:r>
              <a:rPr lang="en-US" dirty="0"/>
              <a:t>CMS Web Interface</a:t>
            </a:r>
          </a:p>
          <a:p>
            <a:pPr lvl="2">
              <a:buFont typeface="Arial" panose="020B0604020202020204" pitchFamily="34" charset="0"/>
              <a:buChar char="•"/>
            </a:pPr>
            <a:r>
              <a:rPr lang="en-US" dirty="0"/>
              <a:t>Quality Measures and Benchmarks</a:t>
            </a:r>
          </a:p>
          <a:p>
            <a:pPr lvl="2">
              <a:buFont typeface="Arial" panose="020B0604020202020204" pitchFamily="34" charset="0"/>
              <a:buChar char="•"/>
            </a:pPr>
            <a:r>
              <a:rPr lang="en-US" dirty="0"/>
              <a:t>Improvement Activities</a:t>
            </a:r>
          </a:p>
          <a:p>
            <a:pPr lvl="2">
              <a:buFont typeface="Arial" panose="020B0604020202020204" pitchFamily="34" charset="0"/>
              <a:buChar char="•"/>
            </a:pPr>
            <a:r>
              <a:rPr lang="en-US" dirty="0"/>
              <a:t>Promoting Interoperability and CEHRT Requirements</a:t>
            </a:r>
          </a:p>
          <a:p>
            <a:pPr lvl="2">
              <a:buFont typeface="Arial" panose="020B0604020202020204" pitchFamily="34" charset="0"/>
              <a:buChar char="•"/>
            </a:pPr>
            <a:r>
              <a:rPr lang="en-US" dirty="0"/>
              <a:t>Cost</a:t>
            </a:r>
          </a:p>
          <a:p>
            <a:pPr lvl="2">
              <a:buFont typeface="Arial" panose="020B0604020202020204" pitchFamily="34" charset="0"/>
              <a:buChar char="•"/>
            </a:pPr>
            <a:r>
              <a:rPr lang="en-US" dirty="0"/>
              <a:t>Complex Patient Bonus</a:t>
            </a:r>
          </a:p>
          <a:p>
            <a:pPr lvl="2">
              <a:buFont typeface="Arial" panose="020B0604020202020204" pitchFamily="34" charset="0"/>
              <a:buChar char="•"/>
            </a:pPr>
            <a:r>
              <a:rPr lang="en-US" dirty="0"/>
              <a:t>MIPS Value Pathways</a:t>
            </a:r>
          </a:p>
          <a:p>
            <a:pPr lvl="2">
              <a:buFont typeface="Arial" panose="020B0604020202020204" pitchFamily="34" charset="0"/>
              <a:buChar char="•"/>
            </a:pPr>
            <a:r>
              <a:rPr lang="en-US" dirty="0"/>
              <a:t>APM Performance Pathway</a:t>
            </a:r>
          </a:p>
          <a:p>
            <a:pPr lvl="2">
              <a:buFont typeface="Arial" panose="020B0604020202020204" pitchFamily="34" charset="0"/>
              <a:buChar char="•"/>
            </a:pPr>
            <a:r>
              <a:rPr lang="en-US" dirty="0"/>
              <a:t>Final Score</a:t>
            </a:r>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marL="914400" lvl="2" indent="0">
              <a:buNone/>
            </a:pPr>
            <a:endParaRPr lang="en-US" dirty="0"/>
          </a:p>
          <a:p>
            <a:pPr marL="914400" lvl="2" indent="0">
              <a:buNone/>
            </a:pPr>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85002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BC454-8BD9-2D41-B0BA-D4F0C6E01386}"/>
              </a:ext>
            </a:extLst>
          </p:cNvPr>
          <p:cNvSpPr>
            <a:spLocks noGrp="1"/>
          </p:cNvSpPr>
          <p:nvPr>
            <p:ph type="title"/>
          </p:nvPr>
        </p:nvSpPr>
        <p:spPr/>
        <p:txBody>
          <a:bodyPr>
            <a:normAutofit/>
          </a:bodyPr>
          <a:lstStyle/>
          <a:p>
            <a:r>
              <a:rPr lang="en-US" dirty="0"/>
              <a:t>What’s New for MIPS in 2021</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New Performance Category Scores</a:t>
            </a:r>
          </a:p>
          <a:p>
            <a:r>
              <a:rPr lang="en-US" dirty="0"/>
              <a:t>CMS Web Interface will sunset in 2022</a:t>
            </a:r>
          </a:p>
          <a:p>
            <a:r>
              <a:rPr lang="en-US" dirty="0"/>
              <a:t>APM scoring standard will sunset in 2021</a:t>
            </a:r>
          </a:p>
          <a:p>
            <a:r>
              <a:rPr lang="en-US" dirty="0"/>
              <a:t>MIPS Value Pathways implements in 2022</a:t>
            </a:r>
          </a:p>
          <a:p>
            <a:r>
              <a:rPr lang="en-US" dirty="0"/>
              <a:t>New APM Performance Pathway for 2021</a:t>
            </a:r>
          </a:p>
          <a:p>
            <a:r>
              <a:rPr lang="en-US" dirty="0"/>
              <a:t>New Performance Threshold</a:t>
            </a:r>
          </a:p>
          <a:p>
            <a:endParaRPr lang="en-US" dirty="0"/>
          </a:p>
        </p:txBody>
      </p:sp>
    </p:spTree>
    <p:extLst>
      <p:ext uri="{BB962C8B-B14F-4D97-AF65-F5344CB8AC3E}">
        <p14:creationId xmlns:p14="http://schemas.microsoft.com/office/powerpoint/2010/main" val="688869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2976</Words>
  <Application>Microsoft Macintosh PowerPoint</Application>
  <PresentationFormat>Custom</PresentationFormat>
  <Paragraphs>290</Paragraphs>
  <Slides>31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Century Gothic</vt:lpstr>
      <vt:lpstr>Office Theme</vt:lpstr>
      <vt:lpstr>PowerPoint Presentation</vt:lpstr>
      <vt:lpstr>Housekeeping</vt:lpstr>
      <vt:lpstr>Mary Simpson</vt:lpstr>
      <vt:lpstr>About Alliant Quality</vt:lpstr>
      <vt:lpstr>MIPS Technical Assistance</vt:lpstr>
      <vt:lpstr>Deadlines</vt:lpstr>
      <vt:lpstr>CMS January LAN event</vt:lpstr>
      <vt:lpstr>Agenda</vt:lpstr>
      <vt:lpstr>What’s New for MIPS in 2021</vt:lpstr>
      <vt:lpstr>MIPS Performance Categories</vt:lpstr>
      <vt:lpstr>APM Category Weights</vt:lpstr>
      <vt:lpstr>Performance Threshold and Exceptional Performance Threshold</vt:lpstr>
      <vt:lpstr>MIPS Participation Options</vt:lpstr>
      <vt:lpstr>Quality Performance Category Collection Types</vt:lpstr>
      <vt:lpstr>Quality Measures</vt:lpstr>
      <vt:lpstr>Quality Measures</vt:lpstr>
      <vt:lpstr>Quality Measures Benchmarks</vt:lpstr>
      <vt:lpstr>Improvement Activities Performance Category</vt:lpstr>
      <vt:lpstr>Promoting Interoperability Performance Category</vt:lpstr>
      <vt:lpstr>CEHRT Requirements for Performance Periods in CY  2020, 2021 and 2022</vt:lpstr>
      <vt:lpstr>Cost Performance Category</vt:lpstr>
      <vt:lpstr>Complex Patient Bonus</vt:lpstr>
      <vt:lpstr>MIPS Value Pathways</vt:lpstr>
      <vt:lpstr>APM Performance Pathway (APP)</vt:lpstr>
      <vt:lpstr>APM Performance Pathway (APP)</vt:lpstr>
      <vt:lpstr>APP Core Quality Measure Set</vt:lpstr>
      <vt:lpstr>Scoring for MIPS 2021</vt:lpstr>
      <vt:lpstr>Alliant Quality QPP Page</vt:lpstr>
      <vt:lpstr>Contact Alliant Quality for No-cost Technical Assistance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Spodick</dc:creator>
  <cp:lastModifiedBy>Hannah Spodick</cp:lastModifiedBy>
  <cp:revision>7</cp:revision>
  <dcterms:created xsi:type="dcterms:W3CDTF">2020-12-03T19:53:13Z</dcterms:created>
  <dcterms:modified xsi:type="dcterms:W3CDTF">2020-12-09T21:34:20Z</dcterms:modified>
</cp:coreProperties>
</file>