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35"/>
  </p:notesMasterIdLst>
  <p:handoutMasterIdLst>
    <p:handoutMasterId r:id="rId36"/>
  </p:handoutMasterIdLst>
  <p:sldIdLst>
    <p:sldId id="258" r:id="rId2"/>
    <p:sldId id="358" r:id="rId3"/>
    <p:sldId id="275" r:id="rId4"/>
    <p:sldId id="361" r:id="rId5"/>
    <p:sldId id="384" r:id="rId6"/>
    <p:sldId id="392" r:id="rId7"/>
    <p:sldId id="391" r:id="rId8"/>
    <p:sldId id="396" r:id="rId9"/>
    <p:sldId id="401" r:id="rId10"/>
    <p:sldId id="402" r:id="rId11"/>
    <p:sldId id="397" r:id="rId12"/>
    <p:sldId id="394" r:id="rId13"/>
    <p:sldId id="395" r:id="rId14"/>
    <p:sldId id="393" r:id="rId15"/>
    <p:sldId id="390" r:id="rId16"/>
    <p:sldId id="385" r:id="rId17"/>
    <p:sldId id="386" r:id="rId18"/>
    <p:sldId id="400" r:id="rId19"/>
    <p:sldId id="387" r:id="rId20"/>
    <p:sldId id="389" r:id="rId21"/>
    <p:sldId id="403" r:id="rId22"/>
    <p:sldId id="404" r:id="rId23"/>
    <p:sldId id="405" r:id="rId24"/>
    <p:sldId id="388" r:id="rId25"/>
    <p:sldId id="343" r:id="rId26"/>
    <p:sldId id="313" r:id="rId27"/>
    <p:sldId id="406" r:id="rId28"/>
    <p:sldId id="407" r:id="rId29"/>
    <p:sldId id="362" r:id="rId30"/>
    <p:sldId id="398" r:id="rId31"/>
    <p:sldId id="360" r:id="rId32"/>
    <p:sldId id="317" r:id="rId33"/>
    <p:sldId id="338" r:id="rId34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on Harney" initials="SH" lastIdx="1" clrIdx="0">
    <p:extLst>
      <p:ext uri="{19B8F6BF-5375-455C-9EA6-DF929625EA0E}">
        <p15:presenceInfo xmlns:p15="http://schemas.microsoft.com/office/powerpoint/2012/main" userId="439203f8f49066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8D24"/>
    <a:srgbClr val="ECDFA7"/>
    <a:srgbClr val="0076C0"/>
    <a:srgbClr val="F26649"/>
    <a:srgbClr val="00539B"/>
    <a:srgbClr val="55565A"/>
    <a:srgbClr val="D8D9DA"/>
    <a:srgbClr val="F1CB00"/>
    <a:srgbClr val="CED0B4"/>
    <a:srgbClr val="B8AC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86395" autoAdjust="0"/>
  </p:normalViewPr>
  <p:slideViewPr>
    <p:cSldViewPr snapToGrid="0" snapToObjects="1">
      <p:cViewPr varScale="1">
        <p:scale>
          <a:sx n="96" d="100"/>
          <a:sy n="96" d="100"/>
        </p:scale>
        <p:origin x="912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493"/>
    </p:cViewPr>
  </p:sorterViewPr>
  <p:notesViewPr>
    <p:cSldViewPr snapToGrid="0" snapToObjects="1">
      <p:cViewPr varScale="1">
        <p:scale>
          <a:sx n="84" d="100"/>
          <a:sy n="84" d="100"/>
        </p:scale>
        <p:origin x="37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810" cy="479733"/>
          </a:xfrm>
          <a:prstGeom prst="rect">
            <a:avLst/>
          </a:prstGeom>
        </p:spPr>
        <p:txBody>
          <a:bodyPr vert="horz" lIns="94695" tIns="47347" rIns="94695" bIns="473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738" y="0"/>
            <a:ext cx="3169810" cy="479733"/>
          </a:xfrm>
          <a:prstGeom prst="rect">
            <a:avLst/>
          </a:prstGeom>
        </p:spPr>
        <p:txBody>
          <a:bodyPr vert="horz" lIns="94695" tIns="47347" rIns="94695" bIns="47347" rtlCol="0"/>
          <a:lstStyle>
            <a:lvl1pPr algn="r">
              <a:defRPr sz="1200"/>
            </a:lvl1pPr>
          </a:lstStyle>
          <a:p>
            <a:fld id="{EA1FB8E6-C46A-4C05-B8EC-BF2476F1E795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831"/>
            <a:ext cx="3169810" cy="479733"/>
          </a:xfrm>
          <a:prstGeom prst="rect">
            <a:avLst/>
          </a:prstGeom>
        </p:spPr>
        <p:txBody>
          <a:bodyPr vert="horz" lIns="94695" tIns="47347" rIns="94695" bIns="473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738" y="9119831"/>
            <a:ext cx="3169810" cy="479733"/>
          </a:xfrm>
          <a:prstGeom prst="rect">
            <a:avLst/>
          </a:prstGeom>
        </p:spPr>
        <p:txBody>
          <a:bodyPr vert="horz" lIns="94695" tIns="47347" rIns="94695" bIns="47347" rtlCol="0" anchor="b"/>
          <a:lstStyle>
            <a:lvl1pPr algn="r">
              <a:defRPr sz="1200"/>
            </a:lvl1pPr>
          </a:lstStyle>
          <a:p>
            <a:fld id="{F94DE9B5-E5DB-42FD-95BA-94F383C9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10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810" cy="479733"/>
          </a:xfrm>
          <a:prstGeom prst="rect">
            <a:avLst/>
          </a:prstGeom>
        </p:spPr>
        <p:txBody>
          <a:bodyPr vert="horz" lIns="94695" tIns="47347" rIns="94695" bIns="473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738" y="0"/>
            <a:ext cx="3169810" cy="479733"/>
          </a:xfrm>
          <a:prstGeom prst="rect">
            <a:avLst/>
          </a:prstGeom>
        </p:spPr>
        <p:txBody>
          <a:bodyPr vert="horz" lIns="94695" tIns="47347" rIns="94695" bIns="47347" rtlCol="0"/>
          <a:lstStyle>
            <a:lvl1pPr algn="r">
              <a:defRPr sz="1200"/>
            </a:lvl1pPr>
          </a:lstStyle>
          <a:p>
            <a:fld id="{AFCFBF69-375F-6D4E-A1E3-56146365947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95" tIns="47347" rIns="94695" bIns="473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859" y="4559916"/>
            <a:ext cx="5853483" cy="4320867"/>
          </a:xfrm>
          <a:prstGeom prst="rect">
            <a:avLst/>
          </a:prstGeom>
        </p:spPr>
        <p:txBody>
          <a:bodyPr vert="horz" lIns="94695" tIns="47347" rIns="94695" bIns="473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831"/>
            <a:ext cx="3169810" cy="479733"/>
          </a:xfrm>
          <a:prstGeom prst="rect">
            <a:avLst/>
          </a:prstGeom>
        </p:spPr>
        <p:txBody>
          <a:bodyPr vert="horz" lIns="94695" tIns="47347" rIns="94695" bIns="473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738" y="9119831"/>
            <a:ext cx="3169810" cy="479733"/>
          </a:xfrm>
          <a:prstGeom prst="rect">
            <a:avLst/>
          </a:prstGeom>
        </p:spPr>
        <p:txBody>
          <a:bodyPr vert="horz" lIns="94695" tIns="47347" rIns="94695" bIns="47347" rtlCol="0" anchor="b"/>
          <a:lstStyle>
            <a:lvl1pPr algn="r">
              <a:defRPr sz="1200"/>
            </a:lvl1pPr>
          </a:lstStyle>
          <a:p>
            <a:fld id="{ADF10427-3FC5-7946-9487-6DCC1B0D4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1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0427-3FC5-7946-9487-6DCC1B0D4E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40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10427-3FC5-7946-9487-6DCC1B0D4E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53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10427-3FC5-7946-9487-6DCC1B0D4E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47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10427-3FC5-7946-9487-6DCC1B0D4E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50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10427-3FC5-7946-9487-6DCC1B0D4E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43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10427-3FC5-7946-9487-6DCC1B0D4E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93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10427-3FC5-7946-9487-6DCC1B0D4E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0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10427-3FC5-7946-9487-6DCC1B0D4E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34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10427-3FC5-7946-9487-6DCC1B0D4E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2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10427-3FC5-7946-9487-6DCC1B0D4E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11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10427-3FC5-7946-9487-6DCC1B0D4E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98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0427-3FC5-7946-9487-6DCC1B0D4E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0427-3FC5-7946-9487-6DCC1B0D4E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0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0427-3FC5-7946-9487-6DCC1B0D4E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560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0427-3FC5-7946-9487-6DCC1B0D4E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01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0427-3FC5-7946-9487-6DCC1B0D4E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59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0427-3FC5-7946-9487-6DCC1B0D4E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285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0427-3FC5-7946-9487-6DCC1B0D4E8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134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0427-3FC5-7946-9487-6DCC1B0D4E8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678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0427-3FC5-7946-9487-6DCC1B0D4E8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49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0427-3FC5-7946-9487-6DCC1B0D4E8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4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0427-3FC5-7946-9487-6DCC1B0D4E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50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0427-3FC5-7946-9487-6DCC1B0D4E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69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0427-3FC5-7946-9487-6DCC1B0D4E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39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0427-3FC5-7946-9487-6DCC1B0D4E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28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0427-3FC5-7946-9487-6DCC1B0D4E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47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0427-3FC5-7946-9487-6DCC1B0D4E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2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0427-3FC5-7946-9487-6DCC1B0D4E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62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hyperlink" Target="https://www.facebook.com/alliantqualityorg/" TargetMode="External"/><Relationship Id="rId12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hyperlink" Target="https://www.youtube.com/channel/UC9mITtil3mHpVNd87vaxD6w" TargetMode="External"/><Relationship Id="rId5" Type="http://schemas.openxmlformats.org/officeDocument/2006/relationships/hyperlink" Target="http://www.linkedin.com/company/alliant-quality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4.jpeg"/><Relationship Id="rId9" Type="http://schemas.openxmlformats.org/officeDocument/2006/relationships/hyperlink" Target="https://twitter.com/alliantquality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02D7144-275A-47B7-A69C-116FB37A24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2022"/>
            <a:ext cx="1984443" cy="29171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06D3B0-44B2-40F5-B4A0-FC4F4C164A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4317" y="1319899"/>
            <a:ext cx="3482502" cy="27651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62E509-4129-4003-9987-A4FB2A6E40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1602" y="1699155"/>
            <a:ext cx="2194380" cy="24345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6850A22-8FC9-4AA4-A893-DF775F9A68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9188" y="1235414"/>
            <a:ext cx="2077510" cy="3103740"/>
          </a:xfrm>
          <a:prstGeom prst="rect">
            <a:avLst/>
          </a:prstGeom>
        </p:spPr>
      </p:pic>
      <p:pic>
        <p:nvPicPr>
          <p:cNvPr id="12" name="Picture 1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909" b="1"/>
          <a:stretch/>
        </p:blipFill>
        <p:spPr>
          <a:xfrm rot="10800000">
            <a:off x="-12697" y="3283370"/>
            <a:ext cx="9169394" cy="1884156"/>
          </a:xfrm>
          <a:prstGeom prst="rect">
            <a:avLst/>
          </a:prstGeom>
          <a:ln>
            <a:noFill/>
          </a:ln>
          <a:effectLst>
            <a:innerShdw blurRad="114300">
              <a:srgbClr val="00539B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926268-4AB0-4C7B-9816-5F72C67F8B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909" b="1"/>
          <a:stretch/>
        </p:blipFill>
        <p:spPr>
          <a:xfrm>
            <a:off x="0" y="-53938"/>
            <a:ext cx="9156697" cy="2583102"/>
          </a:xfrm>
          <a:prstGeom prst="rect">
            <a:avLst/>
          </a:prstGeom>
          <a:ln>
            <a:noFill/>
          </a:ln>
          <a:effectLst>
            <a:innerShdw blurRad="114300">
              <a:srgbClr val="00539B"/>
            </a:innerShdw>
          </a:effec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52E3C3B-19ED-4504-9232-F4E9BD4A2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39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8612C45-5793-0F49-AFD5-53BF4B6729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543" y="4656256"/>
            <a:ext cx="3242877" cy="34778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A6F905-7CB9-2245-838C-C6CD8552CF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3681" y="3899175"/>
            <a:ext cx="1705948" cy="2974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Month ##, ####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D51CF1-2F60-DC43-B1D7-8283D8D3C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525" y="4248267"/>
            <a:ext cx="4435475" cy="815975"/>
          </a:xfr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algn="l"/>
            <a:r>
              <a:rPr lang="en-US" sz="1400" b="0" dirty="0"/>
              <a:t>Presented by:</a:t>
            </a:r>
          </a:p>
          <a:p>
            <a:pPr algn="l"/>
            <a:r>
              <a:rPr lang="en-US" sz="1400" b="0" dirty="0"/>
              <a:t>Name, credentials</a:t>
            </a:r>
          </a:p>
          <a:p>
            <a:pPr algn="l"/>
            <a:r>
              <a:rPr lang="en-US" sz="1400" b="0" dirty="0"/>
              <a:t>Role</a:t>
            </a:r>
          </a:p>
        </p:txBody>
      </p:sp>
    </p:spTree>
    <p:extLst>
      <p:ext uri="{BB962C8B-B14F-4D97-AF65-F5344CB8AC3E}">
        <p14:creationId xmlns:p14="http://schemas.microsoft.com/office/powerpoint/2010/main" val="34731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text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0565" y="377176"/>
            <a:ext cx="9152467" cy="213871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2307"/>
            <a:ext cx="8216939" cy="481013"/>
          </a:xfr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539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5400000">
            <a:off x="2831067" y="-1075126"/>
            <a:ext cx="3469207" cy="8216941"/>
          </a:xfrm>
        </p:spPr>
        <p:txBody>
          <a:bodyPr/>
          <a:lstStyle>
            <a:lvl1pPr>
              <a:defRPr sz="2800">
                <a:solidFill>
                  <a:srgbClr val="55565A"/>
                </a:solidFill>
              </a:defRPr>
            </a:lvl1pPr>
            <a:lvl2pPr>
              <a:defRPr sz="2400">
                <a:solidFill>
                  <a:srgbClr val="55565A"/>
                </a:solidFill>
              </a:defRPr>
            </a:lvl2pPr>
            <a:lvl3pPr>
              <a:defRPr sz="2000">
                <a:solidFill>
                  <a:srgbClr val="55565A"/>
                </a:solidFill>
              </a:defRPr>
            </a:lvl3pPr>
            <a:lvl4pPr>
              <a:defRPr sz="1800">
                <a:solidFill>
                  <a:srgbClr val="55565A"/>
                </a:solidFill>
              </a:defRPr>
            </a:lvl4pPr>
            <a:lvl5pPr>
              <a:defRPr sz="1600">
                <a:solidFill>
                  <a:srgbClr val="55565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4928168"/>
            <a:ext cx="9152467" cy="213871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526460" y="4656908"/>
            <a:ext cx="388940" cy="368396"/>
          </a:xfrm>
          <a:prstGeom prst="ellipse">
            <a:avLst/>
          </a:prstGeom>
          <a:solidFill>
            <a:srgbClr val="00539B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8517730" y="4767946"/>
            <a:ext cx="406400" cy="146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BFF20AB-8469-794D-AB75-1FA1908E192E}" type="slidenum">
              <a:rPr lang="en-US" b="1" smtClean="0">
                <a:solidFill>
                  <a:schemeClr val="bg1"/>
                </a:solidFill>
              </a:rPr>
              <a:pPr algn="ct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8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AC2B4A8-8CCE-48CF-8A0A-9C420F5CD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303170"/>
            <a:ext cx="9152467" cy="213871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8517730" y="4767946"/>
            <a:ext cx="406400" cy="146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60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nging it 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ulticolored thread connecting pins on a board in the shape of a heart">
            <a:extLst>
              <a:ext uri="{FF2B5EF4-FFF2-40B4-BE49-F238E27FC236}">
                <a16:creationId xmlns:a16="http://schemas.microsoft.com/office/drawing/2014/main" id="{1764039A-0599-4755-8A1A-D015128C32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517041"/>
            <a:ext cx="9152467" cy="54879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C2B4A8-8CCE-48CF-8A0A-9C420F5CD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303170"/>
            <a:ext cx="9152467" cy="213871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8517730" y="4767946"/>
            <a:ext cx="406400" cy="146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72F564-A03B-440F-80D3-DE249BCB8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67" y="-599079"/>
            <a:ext cx="7586133" cy="4801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489272-AEEB-4F48-882D-CF467434DC6A}"/>
              </a:ext>
            </a:extLst>
          </p:cNvPr>
          <p:cNvSpPr txBox="1"/>
          <p:nvPr userDrawn="1"/>
        </p:nvSpPr>
        <p:spPr>
          <a:xfrm>
            <a:off x="4285395" y="2800482"/>
            <a:ext cx="3498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539B"/>
                </a:solidFill>
              </a:rPr>
              <a:t>Bringing it Home</a:t>
            </a:r>
          </a:p>
        </p:txBody>
      </p:sp>
    </p:spTree>
    <p:extLst>
      <p:ext uri="{BB962C8B-B14F-4D97-AF65-F5344CB8AC3E}">
        <p14:creationId xmlns:p14="http://schemas.microsoft.com/office/powerpoint/2010/main" val="3068357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,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1B3E8-099D-44CE-B23D-4510EDCA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723" y="2331669"/>
            <a:ext cx="8170554" cy="480162"/>
          </a:xfrm>
        </p:spPr>
        <p:txBody>
          <a:bodyPr/>
          <a:lstStyle>
            <a:lvl1pPr>
              <a:defRPr>
                <a:solidFill>
                  <a:srgbClr val="00539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7481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conjoined circles, one shows a smiling older white woman, the other a smiling African-American man. Next to them is text that reads: &#10;&quot;Making Health Care Better Together: Alabama, Florida, Georgia, Kentucky, Louisiana, North Carolina, Tennessee&quot;">
            <a:extLst>
              <a:ext uri="{FF2B5EF4-FFF2-40B4-BE49-F238E27FC236}">
                <a16:creationId xmlns:a16="http://schemas.microsoft.com/office/drawing/2014/main" id="{F9D09DEA-4C2B-47FE-9326-425829240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760" y="35736"/>
            <a:ext cx="7129504" cy="242445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5D999A2-AF16-4D6B-9D09-F54A1B1FEA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098" y="101299"/>
            <a:ext cx="6859854" cy="1052327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Making Health Care Better Together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994938-A286-4169-87A9-4E9813E74F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168735" y="-9144"/>
            <a:ext cx="57150" cy="516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4A2FC2-AA73-424F-A6A8-059C95E3EF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230650" y="-4301"/>
            <a:ext cx="145257" cy="5156026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83DED0-0B99-43A8-B1E4-E5E3AAA612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82081" y="-9144"/>
            <a:ext cx="57150" cy="5157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D3418A-331F-4F9F-B753-DEA9215DF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37738" y="-9144"/>
            <a:ext cx="145257" cy="5160434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QIO Logo">
            <a:extLst>
              <a:ext uri="{FF2B5EF4-FFF2-40B4-BE49-F238E27FC236}">
                <a16:creationId xmlns:a16="http://schemas.microsoft.com/office/drawing/2014/main" id="{C8B811E6-212F-4CB3-AD41-BB1998D261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033" y="4460695"/>
            <a:ext cx="3242877" cy="347787"/>
          </a:xfrm>
          <a:prstGeom prst="rect">
            <a:avLst/>
          </a:prstGeom>
        </p:spPr>
      </p:pic>
      <p:grpSp>
        <p:nvGrpSpPr>
          <p:cNvPr id="11" name="Group 10" descr="Alliant Health logo">
            <a:extLst>
              <a:ext uri="{FF2B5EF4-FFF2-40B4-BE49-F238E27FC236}">
                <a16:creationId xmlns:a16="http://schemas.microsoft.com/office/drawing/2014/main" id="{79A6A03A-E67D-484B-A1BC-89982B529072}"/>
              </a:ext>
            </a:extLst>
          </p:cNvPr>
          <p:cNvGrpSpPr/>
          <p:nvPr userDrawn="1"/>
        </p:nvGrpSpPr>
        <p:grpSpPr>
          <a:xfrm>
            <a:off x="4094726" y="2327046"/>
            <a:ext cx="1018513" cy="356043"/>
            <a:chOff x="4061486" y="3473567"/>
            <a:chExt cx="1018513" cy="356043"/>
          </a:xfrm>
        </p:grpSpPr>
        <p:sp>
          <p:nvSpPr>
            <p:cNvPr id="12" name="Rounded Rectangle 19">
              <a:extLst>
                <a:ext uri="{FF2B5EF4-FFF2-40B4-BE49-F238E27FC236}">
                  <a16:creationId xmlns:a16="http://schemas.microsoft.com/office/drawing/2014/main" id="{FC9C9C4F-B601-41B7-ADA5-45FD9DB96B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4061486" y="3473567"/>
              <a:ext cx="1018513" cy="356043"/>
            </a:xfrm>
            <a:prstGeom prst="roundRect">
              <a:avLst/>
            </a:prstGeom>
            <a:solidFill>
              <a:schemeClr val="bg1"/>
            </a:solidFill>
            <a:ln w="22225" cmpd="thinThick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4BF6FD5-599B-4F29-B8D8-C0AEB0CE0C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7967" y="3525724"/>
              <a:ext cx="893383" cy="251727"/>
            </a:xfrm>
            <a:prstGeom prst="rect">
              <a:avLst/>
            </a:prstGeom>
          </p:spPr>
        </p:pic>
      </p:grpSp>
      <p:pic>
        <p:nvPicPr>
          <p:cNvPr id="14" name="Picture 13" descr="LinkedIn icon">
            <a:hlinkClick r:id="rId5" tooltip="Link to Alliant Quality on LinkedIn"/>
            <a:extLst>
              <a:ext uri="{FF2B5EF4-FFF2-40B4-BE49-F238E27FC236}">
                <a16:creationId xmlns:a16="http://schemas.microsoft.com/office/drawing/2014/main" id="{36F38334-6D09-4D77-8AF5-96D908F8868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1624" y="2909800"/>
            <a:ext cx="460886" cy="460886"/>
          </a:xfrm>
          <a:prstGeom prst="rect">
            <a:avLst/>
          </a:prstGeom>
        </p:spPr>
      </p:pic>
      <p:pic>
        <p:nvPicPr>
          <p:cNvPr id="15" name="Picture 14" descr="Facebook icon">
            <a:hlinkClick r:id="rId7" tooltip="Link to Alliant Quality Facebook page"/>
            <a:extLst>
              <a:ext uri="{FF2B5EF4-FFF2-40B4-BE49-F238E27FC236}">
                <a16:creationId xmlns:a16="http://schemas.microsoft.com/office/drawing/2014/main" id="{9B166E9D-3FDE-475D-9A2B-35DD8E8C6CF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746" y="2909800"/>
            <a:ext cx="460887" cy="460887"/>
          </a:xfrm>
          <a:prstGeom prst="rect">
            <a:avLst/>
          </a:prstGeom>
        </p:spPr>
      </p:pic>
      <p:pic>
        <p:nvPicPr>
          <p:cNvPr id="16" name="Picture 15" descr="Twitter icon">
            <a:hlinkClick r:id="rId9" tooltip="Link to Alliant Quality on Twitter"/>
            <a:extLst>
              <a:ext uri="{FF2B5EF4-FFF2-40B4-BE49-F238E27FC236}">
                <a16:creationId xmlns:a16="http://schemas.microsoft.com/office/drawing/2014/main" id="{40D75D53-C7D4-4ED1-8E5E-75C4062045F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633" y="3405212"/>
            <a:ext cx="460888" cy="460888"/>
          </a:xfrm>
          <a:prstGeom prst="rect">
            <a:avLst/>
          </a:prstGeom>
        </p:spPr>
      </p:pic>
      <p:pic>
        <p:nvPicPr>
          <p:cNvPr id="17" name="Picture 16" descr="YouTube icon">
            <a:hlinkClick r:id="rId11" tooltip="Link to the Alliant Quality YouTube channel"/>
            <a:extLst>
              <a:ext uri="{FF2B5EF4-FFF2-40B4-BE49-F238E27FC236}">
                <a16:creationId xmlns:a16="http://schemas.microsoft.com/office/drawing/2014/main" id="{9E908FCD-11B9-48FF-98DC-118D3CEEA94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590" y="3405381"/>
            <a:ext cx="460886" cy="4608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B3602A-C77F-42C0-8D47-6FC6238824E3}"/>
              </a:ext>
            </a:extLst>
          </p:cNvPr>
          <p:cNvSpPr txBox="1"/>
          <p:nvPr userDrawn="1"/>
        </p:nvSpPr>
        <p:spPr>
          <a:xfrm>
            <a:off x="5005641" y="3029923"/>
            <a:ext cx="1329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Alliant Quality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C91CCB-3922-4ACA-BE75-D1784E0BB238}"/>
              </a:ext>
            </a:extLst>
          </p:cNvPr>
          <p:cNvSpPr txBox="1"/>
          <p:nvPr userDrawn="1"/>
        </p:nvSpPr>
        <p:spPr>
          <a:xfrm>
            <a:off x="5459492" y="3483013"/>
            <a:ext cx="1329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Alliant Quality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7A0FDD-C902-4604-A18B-F945B74D74CC}"/>
              </a:ext>
            </a:extLst>
          </p:cNvPr>
          <p:cNvSpPr txBox="1"/>
          <p:nvPr userDrawn="1"/>
        </p:nvSpPr>
        <p:spPr>
          <a:xfrm>
            <a:off x="3392070" y="3483013"/>
            <a:ext cx="1329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@AlliantQuality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180467-3586-47DF-B946-2E513D62B977}"/>
              </a:ext>
            </a:extLst>
          </p:cNvPr>
          <p:cNvSpPr txBox="1"/>
          <p:nvPr userDrawn="1"/>
        </p:nvSpPr>
        <p:spPr>
          <a:xfrm>
            <a:off x="2930127" y="3029923"/>
            <a:ext cx="1597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@AlliantQualityOrg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991B5CF-D398-CE47-A28B-E8AB0CC9C0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25550" y="4298950"/>
            <a:ext cx="3376074" cy="743251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95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F7B624-CD9D-409B-BF79-C7BB9EB57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053833"/>
            <a:ext cx="9159671" cy="31982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926268-4AB0-4C7B-9816-5F72C67F8B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909" b="1"/>
          <a:stretch/>
        </p:blipFill>
        <p:spPr>
          <a:xfrm>
            <a:off x="2973" y="0"/>
            <a:ext cx="9156697" cy="2583102"/>
          </a:xfrm>
          <a:prstGeom prst="rect">
            <a:avLst/>
          </a:prstGeom>
          <a:ln>
            <a:noFill/>
          </a:ln>
          <a:effectLst>
            <a:innerShdw blurRad="114300">
              <a:srgbClr val="00539B"/>
            </a:innerShdw>
          </a:effectLst>
        </p:spPr>
      </p:pic>
      <p:pic>
        <p:nvPicPr>
          <p:cNvPr id="12" name="Picture 1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909" b="1"/>
          <a:stretch/>
        </p:blipFill>
        <p:spPr>
          <a:xfrm rot="10800000">
            <a:off x="2974" y="3310007"/>
            <a:ext cx="9156696" cy="1884156"/>
          </a:xfrm>
          <a:prstGeom prst="rect">
            <a:avLst/>
          </a:prstGeom>
          <a:ln>
            <a:noFill/>
          </a:ln>
          <a:effectLst>
            <a:innerShdw blurRad="114300">
              <a:srgbClr val="00539B"/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3C2753-61DD-48B6-9B4E-D060E6294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39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41174B-FA49-4044-8089-E996941BA9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543" y="4656256"/>
            <a:ext cx="3242877" cy="347787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228BF31-A6A1-3B4F-AC83-AD3C98BD72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3681" y="3899175"/>
            <a:ext cx="1705948" cy="2974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Month ##, ####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AE9D281-4D92-D641-930B-C66DB0A9F4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525" y="4248267"/>
            <a:ext cx="4435475" cy="815975"/>
          </a:xfr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algn="l"/>
            <a:r>
              <a:rPr lang="en-US" sz="1400" b="0" dirty="0"/>
              <a:t>Presented by:</a:t>
            </a:r>
          </a:p>
          <a:p>
            <a:pPr algn="l"/>
            <a:r>
              <a:rPr lang="en-US" sz="1400" b="0" dirty="0"/>
              <a:t>Name, credentials</a:t>
            </a:r>
          </a:p>
          <a:p>
            <a:pPr algn="l"/>
            <a:r>
              <a:rPr lang="en-US" sz="1400" b="0" dirty="0"/>
              <a:t>Role</a:t>
            </a:r>
          </a:p>
        </p:txBody>
      </p:sp>
    </p:spTree>
    <p:extLst>
      <p:ext uri="{BB962C8B-B14F-4D97-AF65-F5344CB8AC3E}">
        <p14:creationId xmlns:p14="http://schemas.microsoft.com/office/powerpoint/2010/main" val="304491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692478-6C57-40ED-96A3-195CC527B0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269" y="0"/>
            <a:ext cx="5850731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0D1839-FB86-4FAB-B775-18CFF775D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102884"/>
            <a:ext cx="8381998" cy="480162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Presenter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38095-9417-4F9D-AC09-62739E013A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820385"/>
            <a:ext cx="4759325" cy="304357"/>
          </a:xfrm>
        </p:spPr>
        <p:txBody>
          <a:bodyPr>
            <a:normAutofit/>
          </a:bodyPr>
          <a:lstStyle>
            <a:lvl1pPr marL="0" indent="0">
              <a:buNone/>
              <a:defRPr sz="1400" b="1" cap="all" baseline="0">
                <a:solidFill>
                  <a:srgbClr val="0076C0"/>
                </a:solidFill>
              </a:defRPr>
            </a:lvl1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1C391D-8C61-4AD6-A15F-C0972B35A5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1137765"/>
            <a:ext cx="4759325" cy="2375736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Bio goes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D5F1C0-5025-40FD-87E1-7E45FCE319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3616385"/>
            <a:ext cx="4759325" cy="638175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0076C0"/>
                </a:solidFill>
              </a:defRPr>
            </a:lvl1pPr>
          </a:lstStyle>
          <a:p>
            <a:pPr lvl="0"/>
            <a:r>
              <a:rPr lang="en-US" dirty="0"/>
              <a:t>Quote/hobbies/about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D0535A-88CA-4EF1-915B-BB3B898DC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-2508848" y="2312622"/>
            <a:ext cx="5705475" cy="287086"/>
          </a:xfrm>
          <a:prstGeom prst="rect">
            <a:avLst/>
          </a:prstGeom>
        </p:spPr>
      </p:pic>
      <p:sp>
        <p:nvSpPr>
          <p:cNvPr id="14" name="Picture Placeholder 13" descr="Photograph of the presenter">
            <a:extLst>
              <a:ext uri="{FF2B5EF4-FFF2-40B4-BE49-F238E27FC236}">
                <a16:creationId xmlns:a16="http://schemas.microsoft.com/office/drawing/2014/main" id="{C70D20AA-A6F5-4625-BE02-A449204613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82438" y="1144126"/>
            <a:ext cx="2090738" cy="2855247"/>
          </a:xfr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AF56672-DFE3-482A-B739-5A30F79CB07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197" y="4313541"/>
            <a:ext cx="4759325" cy="7270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rgbClr val="0076C0"/>
                </a:solidFill>
              </a:defRPr>
            </a:lvl1pPr>
          </a:lstStyle>
          <a:p>
            <a:pPr lvl="0"/>
            <a:r>
              <a:rPr lang="en-US" dirty="0"/>
              <a:t>Contact:</a:t>
            </a:r>
          </a:p>
          <a:p>
            <a:pPr lvl="0"/>
            <a:r>
              <a:rPr lang="en-US" dirty="0"/>
              <a:t>name@AlliantQuality.org</a:t>
            </a:r>
          </a:p>
        </p:txBody>
      </p:sp>
    </p:spTree>
    <p:extLst>
      <p:ext uri="{BB962C8B-B14F-4D97-AF65-F5344CB8AC3E}">
        <p14:creationId xmlns:p14="http://schemas.microsoft.com/office/powerpoint/2010/main" val="335912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Connections_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5F1569-8AA2-4573-BAD6-645B5FCA2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13017"/>
            <a:ext cx="9152467" cy="213871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2D32AB-47D8-44E7-BDD8-45F1EA01D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40" y="3811270"/>
            <a:ext cx="8229600" cy="845638"/>
          </a:xfrm>
        </p:spPr>
        <p:txBody>
          <a:bodyPr/>
          <a:lstStyle>
            <a:lvl1pPr>
              <a:defRPr sz="2800">
                <a:solidFill>
                  <a:srgbClr val="55565A"/>
                </a:solidFill>
              </a:defRPr>
            </a:lvl1pPr>
            <a:lvl2pPr>
              <a:defRPr sz="2400">
                <a:solidFill>
                  <a:srgbClr val="55565A"/>
                </a:solidFill>
              </a:defRPr>
            </a:lvl2pPr>
            <a:lvl3pPr>
              <a:defRPr sz="2000">
                <a:solidFill>
                  <a:srgbClr val="55565A"/>
                </a:solidFill>
              </a:defRPr>
            </a:lvl3pPr>
            <a:lvl4pPr>
              <a:defRPr sz="1800">
                <a:solidFill>
                  <a:srgbClr val="55565A"/>
                </a:solidFill>
              </a:defRPr>
            </a:lvl4pPr>
            <a:lvl5pPr>
              <a:defRPr sz="1600">
                <a:solidFill>
                  <a:srgbClr val="55565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01DD7E-BE82-4500-8916-A0B85091FA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928168"/>
            <a:ext cx="9152467" cy="213871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6EAEB1-EC04-4EF4-8C04-D5506676D6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526460" y="4656908"/>
            <a:ext cx="388940" cy="368396"/>
          </a:xfrm>
          <a:prstGeom prst="ellipse">
            <a:avLst/>
          </a:prstGeom>
          <a:solidFill>
            <a:srgbClr val="00539B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B98C30E-25F2-43FE-85ED-FAD18CF7E7EF}"/>
              </a:ext>
            </a:extLst>
          </p:cNvPr>
          <p:cNvSpPr txBox="1">
            <a:spLocks/>
          </p:cNvSpPr>
          <p:nvPr userDrawn="1"/>
        </p:nvSpPr>
        <p:spPr>
          <a:xfrm>
            <a:off x="8517730" y="4767946"/>
            <a:ext cx="406400" cy="146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BFF20AB-8469-794D-AB75-1FA1908E192E}" type="slidenum">
              <a:rPr lang="en-US" b="1" smtClean="0">
                <a:solidFill>
                  <a:schemeClr val="bg1"/>
                </a:solidFill>
              </a:rPr>
              <a:pPr algn="ct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" name="Picture 12" descr="Multicolored thread connecting pins on a board">
            <a:extLst>
              <a:ext uri="{FF2B5EF4-FFF2-40B4-BE49-F238E27FC236}">
                <a16:creationId xmlns:a16="http://schemas.microsoft.com/office/drawing/2014/main" id="{345A0BEB-E91F-4555-A279-A11B582C75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9363" y="1323158"/>
            <a:ext cx="5321808" cy="237707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D9285B-ACDD-47BE-BB62-93AB78930C0E}"/>
              </a:ext>
            </a:extLst>
          </p:cNvPr>
          <p:cNvSpPr txBox="1"/>
          <p:nvPr userDrawn="1"/>
        </p:nvSpPr>
        <p:spPr>
          <a:xfrm>
            <a:off x="444540" y="641662"/>
            <a:ext cx="7598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39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Personal 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8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Line Title &amp; 5 Bullet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313017"/>
            <a:ext cx="9152467" cy="213871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2307"/>
            <a:ext cx="8216939" cy="481013"/>
          </a:xfr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539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40" y="1323158"/>
            <a:ext cx="8229600" cy="3333750"/>
          </a:xfrm>
        </p:spPr>
        <p:txBody>
          <a:bodyPr/>
          <a:lstStyle>
            <a:lvl1pPr>
              <a:defRPr sz="2800">
                <a:solidFill>
                  <a:srgbClr val="55565A"/>
                </a:solidFill>
              </a:defRPr>
            </a:lvl1pPr>
            <a:lvl2pPr>
              <a:defRPr sz="2400">
                <a:solidFill>
                  <a:srgbClr val="55565A"/>
                </a:solidFill>
              </a:defRPr>
            </a:lvl2pPr>
            <a:lvl3pPr>
              <a:defRPr sz="2000">
                <a:solidFill>
                  <a:srgbClr val="55565A"/>
                </a:solidFill>
              </a:defRPr>
            </a:lvl3pPr>
            <a:lvl4pPr>
              <a:defRPr sz="1800">
                <a:solidFill>
                  <a:srgbClr val="55565A"/>
                </a:solidFill>
              </a:defRPr>
            </a:lvl4pPr>
            <a:lvl5pPr>
              <a:defRPr sz="1600">
                <a:solidFill>
                  <a:srgbClr val="55565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4928168"/>
            <a:ext cx="9152467" cy="213871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526460" y="4656908"/>
            <a:ext cx="388940" cy="368396"/>
          </a:xfrm>
          <a:prstGeom prst="ellipse">
            <a:avLst/>
          </a:prstGeom>
          <a:solidFill>
            <a:srgbClr val="00539B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8517730" y="4767946"/>
            <a:ext cx="406400" cy="146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BFF20AB-8469-794D-AB75-1FA1908E192E}" type="slidenum">
              <a:rPr lang="en-US" b="1" smtClean="0">
                <a:solidFill>
                  <a:schemeClr val="bg1"/>
                </a:solidFill>
              </a:rPr>
              <a:pPr algn="ct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2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Line Title &amp; 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313017"/>
            <a:ext cx="9152467" cy="213871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2307"/>
            <a:ext cx="8216939" cy="481013"/>
          </a:xfr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539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40" y="1323158"/>
            <a:ext cx="3769651" cy="3333750"/>
          </a:xfrm>
        </p:spPr>
        <p:txBody>
          <a:bodyPr/>
          <a:lstStyle>
            <a:lvl1pPr>
              <a:defRPr sz="2800">
                <a:solidFill>
                  <a:srgbClr val="55565A"/>
                </a:solidFill>
              </a:defRPr>
            </a:lvl1pPr>
            <a:lvl2pPr>
              <a:defRPr sz="2400">
                <a:solidFill>
                  <a:srgbClr val="55565A"/>
                </a:solidFill>
              </a:defRPr>
            </a:lvl2pPr>
            <a:lvl3pPr>
              <a:defRPr sz="2000">
                <a:solidFill>
                  <a:srgbClr val="55565A"/>
                </a:solidFill>
              </a:defRPr>
            </a:lvl3pPr>
            <a:lvl4pPr>
              <a:defRPr sz="1800">
                <a:solidFill>
                  <a:srgbClr val="55565A"/>
                </a:solidFill>
              </a:defRPr>
            </a:lvl4pPr>
            <a:lvl5pPr>
              <a:defRPr sz="1600">
                <a:solidFill>
                  <a:srgbClr val="55565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4928168"/>
            <a:ext cx="9152467" cy="213871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526460" y="4656908"/>
            <a:ext cx="388940" cy="368396"/>
          </a:xfrm>
          <a:prstGeom prst="ellipse">
            <a:avLst/>
          </a:prstGeom>
          <a:solidFill>
            <a:srgbClr val="00539B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8517730" y="4767946"/>
            <a:ext cx="406400" cy="146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BFF20AB-8469-794D-AB75-1FA1908E192E}" type="slidenum">
              <a:rPr lang="en-US" b="1" smtClean="0">
                <a:solidFill>
                  <a:schemeClr val="bg1"/>
                </a:solidFill>
              </a:rPr>
              <a:pPr algn="ct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F34FC64-80A7-400C-A18F-FE84BD1B6B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14687" y="1323158"/>
            <a:ext cx="3769651" cy="3333750"/>
          </a:xfrm>
        </p:spPr>
        <p:txBody>
          <a:bodyPr/>
          <a:lstStyle>
            <a:lvl1pPr>
              <a:defRPr sz="2800">
                <a:solidFill>
                  <a:srgbClr val="55565A"/>
                </a:solidFill>
              </a:defRPr>
            </a:lvl1pPr>
            <a:lvl2pPr>
              <a:defRPr sz="2400">
                <a:solidFill>
                  <a:srgbClr val="55565A"/>
                </a:solidFill>
              </a:defRPr>
            </a:lvl2pPr>
            <a:lvl3pPr>
              <a:defRPr sz="2000">
                <a:solidFill>
                  <a:srgbClr val="55565A"/>
                </a:solidFill>
              </a:defRPr>
            </a:lvl3pPr>
            <a:lvl4pPr>
              <a:defRPr sz="1800">
                <a:solidFill>
                  <a:srgbClr val="55565A"/>
                </a:solidFill>
              </a:defRPr>
            </a:lvl4pPr>
            <a:lvl5pPr>
              <a:defRPr sz="1600">
                <a:solidFill>
                  <a:srgbClr val="55565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6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, text, multiple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313017"/>
            <a:ext cx="9152467" cy="213871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2307"/>
            <a:ext cx="8216939" cy="481013"/>
          </a:xfr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539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40" y="1323158"/>
            <a:ext cx="3769651" cy="3333750"/>
          </a:xfrm>
        </p:spPr>
        <p:txBody>
          <a:bodyPr/>
          <a:lstStyle>
            <a:lvl1pPr>
              <a:defRPr sz="2800">
                <a:solidFill>
                  <a:srgbClr val="55565A"/>
                </a:solidFill>
              </a:defRPr>
            </a:lvl1pPr>
            <a:lvl2pPr>
              <a:defRPr sz="2400">
                <a:solidFill>
                  <a:srgbClr val="55565A"/>
                </a:solidFill>
              </a:defRPr>
            </a:lvl2pPr>
            <a:lvl3pPr>
              <a:defRPr sz="2000">
                <a:solidFill>
                  <a:srgbClr val="55565A"/>
                </a:solidFill>
              </a:defRPr>
            </a:lvl3pPr>
            <a:lvl4pPr>
              <a:defRPr sz="1800">
                <a:solidFill>
                  <a:srgbClr val="55565A"/>
                </a:solidFill>
              </a:defRPr>
            </a:lvl4pPr>
            <a:lvl5pPr>
              <a:defRPr sz="1600">
                <a:solidFill>
                  <a:srgbClr val="55565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4928168"/>
            <a:ext cx="9152467" cy="213871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526460" y="4656908"/>
            <a:ext cx="388940" cy="368396"/>
          </a:xfrm>
          <a:prstGeom prst="ellipse">
            <a:avLst/>
          </a:prstGeom>
          <a:solidFill>
            <a:srgbClr val="00539B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8517730" y="4767946"/>
            <a:ext cx="406400" cy="146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BFF20AB-8469-794D-AB75-1FA1908E192E}" type="slidenum">
              <a:rPr lang="en-US" b="1" smtClean="0">
                <a:solidFill>
                  <a:schemeClr val="bg1"/>
                </a:solidFill>
              </a:rPr>
              <a:pPr algn="ct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C82944-410A-4A6F-8076-2C91014282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0" y="1322388"/>
            <a:ext cx="1739900" cy="3333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9C9799A-4045-4616-92B8-DD699D3234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27800" y="1322388"/>
            <a:ext cx="2171700" cy="138271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B0D09B-FE4F-454F-B0AE-DD9C3837D5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27800" y="2976563"/>
            <a:ext cx="2171700" cy="183515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DB9D8F1-489E-47A1-A78F-80510330EC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70453" y="3355751"/>
            <a:ext cx="2439987" cy="14938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2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, subtitle &amp; 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313017"/>
            <a:ext cx="9152467" cy="213871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40" y="1564406"/>
            <a:ext cx="3769651" cy="3092501"/>
          </a:xfrm>
        </p:spPr>
        <p:txBody>
          <a:bodyPr/>
          <a:lstStyle>
            <a:lvl1pPr>
              <a:defRPr sz="2800">
                <a:solidFill>
                  <a:srgbClr val="55565A"/>
                </a:solidFill>
              </a:defRPr>
            </a:lvl1pPr>
            <a:lvl2pPr>
              <a:defRPr sz="2400">
                <a:solidFill>
                  <a:srgbClr val="55565A"/>
                </a:solidFill>
              </a:defRPr>
            </a:lvl2pPr>
            <a:lvl3pPr>
              <a:defRPr sz="2000">
                <a:solidFill>
                  <a:srgbClr val="55565A"/>
                </a:solidFill>
              </a:defRPr>
            </a:lvl3pPr>
            <a:lvl4pPr>
              <a:defRPr sz="1800">
                <a:solidFill>
                  <a:srgbClr val="55565A"/>
                </a:solidFill>
              </a:defRPr>
            </a:lvl4pPr>
            <a:lvl5pPr>
              <a:defRPr sz="1600">
                <a:solidFill>
                  <a:srgbClr val="55565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4928168"/>
            <a:ext cx="9152467" cy="213871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526460" y="4656908"/>
            <a:ext cx="388940" cy="368396"/>
          </a:xfrm>
          <a:prstGeom prst="ellipse">
            <a:avLst/>
          </a:prstGeom>
          <a:solidFill>
            <a:srgbClr val="00539B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8517730" y="4767946"/>
            <a:ext cx="406400" cy="146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BFF20AB-8469-794D-AB75-1FA1908E192E}" type="slidenum">
              <a:rPr lang="en-US" b="1" smtClean="0">
                <a:solidFill>
                  <a:schemeClr val="bg1"/>
                </a:solidFill>
              </a:rPr>
              <a:pPr algn="ct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A0B3C3F-9ADD-46A7-B113-05FCAE83F51E}"/>
              </a:ext>
            </a:extLst>
          </p:cNvPr>
          <p:cNvSpPr txBox="1">
            <a:spLocks/>
          </p:cNvSpPr>
          <p:nvPr/>
        </p:nvSpPr>
        <p:spPr>
          <a:xfrm>
            <a:off x="8517730" y="4767946"/>
            <a:ext cx="406400" cy="146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F34FC64-80A7-400C-A18F-FE84BD1B6B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14687" y="1564406"/>
            <a:ext cx="3769651" cy="3092502"/>
          </a:xfrm>
        </p:spPr>
        <p:txBody>
          <a:bodyPr/>
          <a:lstStyle>
            <a:lvl1pPr>
              <a:defRPr sz="2800">
                <a:solidFill>
                  <a:srgbClr val="55565A"/>
                </a:solidFill>
              </a:defRPr>
            </a:lvl1pPr>
            <a:lvl2pPr>
              <a:defRPr sz="2400">
                <a:solidFill>
                  <a:srgbClr val="55565A"/>
                </a:solidFill>
              </a:defRPr>
            </a:lvl2pPr>
            <a:lvl3pPr>
              <a:defRPr sz="2000">
                <a:solidFill>
                  <a:srgbClr val="55565A"/>
                </a:solidFill>
              </a:defRPr>
            </a:lvl3pPr>
            <a:lvl4pPr>
              <a:defRPr sz="1800">
                <a:solidFill>
                  <a:srgbClr val="55565A"/>
                </a:solidFill>
              </a:defRPr>
            </a:lvl4pPr>
            <a:lvl5pPr>
              <a:defRPr sz="1600">
                <a:solidFill>
                  <a:srgbClr val="55565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9D19315-6AB6-45E7-81AB-E5ACC70A3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6888"/>
            <a:ext cx="6843251" cy="480162"/>
          </a:xfrm>
        </p:spPr>
        <p:txBody>
          <a:bodyPr/>
          <a:lstStyle>
            <a:lvl1pPr>
              <a:defRPr>
                <a:solidFill>
                  <a:srgbClr val="00539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0B2ACB8-4601-4B0E-9A79-A1C151E31A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066220"/>
            <a:ext cx="8242300" cy="45322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539B"/>
                </a:solidFill>
              </a:defRPr>
            </a:lvl1pPr>
            <a:lvl2pPr marL="457200" indent="0">
              <a:buNone/>
              <a:defRPr sz="2800">
                <a:solidFill>
                  <a:srgbClr val="A38C64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673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Line Title &amp; 5 Bullet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313017"/>
            <a:ext cx="9152467" cy="213871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72307"/>
            <a:ext cx="8216939" cy="997467"/>
          </a:xfr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539B"/>
                </a:solidFill>
              </a:defRPr>
            </a:lvl1pPr>
          </a:lstStyle>
          <a:p>
            <a:r>
              <a:rPr lang="en-US" dirty="0"/>
              <a:t>Click to edit Master title style – Use this style for longer titles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40" y="1815192"/>
            <a:ext cx="8229600" cy="2841715"/>
          </a:xfrm>
        </p:spPr>
        <p:txBody>
          <a:bodyPr/>
          <a:lstStyle>
            <a:lvl1pPr>
              <a:defRPr sz="2800">
                <a:solidFill>
                  <a:srgbClr val="55565A"/>
                </a:solidFill>
              </a:defRPr>
            </a:lvl1pPr>
            <a:lvl2pPr>
              <a:defRPr sz="2400">
                <a:solidFill>
                  <a:srgbClr val="55565A"/>
                </a:solidFill>
              </a:defRPr>
            </a:lvl2pPr>
            <a:lvl3pPr>
              <a:defRPr sz="2000">
                <a:solidFill>
                  <a:srgbClr val="55565A"/>
                </a:solidFill>
              </a:defRPr>
            </a:lvl3pPr>
            <a:lvl4pPr>
              <a:defRPr sz="1800">
                <a:solidFill>
                  <a:srgbClr val="55565A"/>
                </a:solidFill>
              </a:defRPr>
            </a:lvl4pPr>
            <a:lvl5pPr>
              <a:defRPr sz="1600">
                <a:solidFill>
                  <a:srgbClr val="55565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4928168"/>
            <a:ext cx="9152467" cy="213871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526460" y="4656908"/>
            <a:ext cx="388940" cy="368396"/>
          </a:xfrm>
          <a:prstGeom prst="ellipse">
            <a:avLst/>
          </a:prstGeom>
          <a:solidFill>
            <a:srgbClr val="00539B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8517730" y="4767946"/>
            <a:ext cx="406400" cy="146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BFF20AB-8469-794D-AB75-1FA1908E192E}" type="slidenum">
              <a:rPr lang="en-US" b="1" smtClean="0">
                <a:solidFill>
                  <a:schemeClr val="bg1"/>
                </a:solidFill>
              </a:rPr>
              <a:pPr algn="ct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438150"/>
            <a:ext cx="7586133" cy="480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6650"/>
            <a:ext cx="8229600" cy="3525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608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4" r:id="rId2"/>
    <p:sldLayoutId id="2147483724" r:id="rId3"/>
    <p:sldLayoutId id="2147483726" r:id="rId4"/>
    <p:sldLayoutId id="2147483703" r:id="rId5"/>
    <p:sldLayoutId id="2147483711" r:id="rId6"/>
    <p:sldLayoutId id="2147483725" r:id="rId7"/>
    <p:sldLayoutId id="2147483712" r:id="rId8"/>
    <p:sldLayoutId id="2147483707" r:id="rId9"/>
    <p:sldLayoutId id="2147483713" r:id="rId10"/>
    <p:sldLayoutId id="2147483710" r:id="rId11"/>
    <p:sldLayoutId id="2147483727" r:id="rId12"/>
    <p:sldLayoutId id="2147483709" r:id="rId13"/>
    <p:sldLayoutId id="2147483728" r:id="rId14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00539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556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556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556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5556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5556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sams.cdc.gov/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hsn/pdfs/ltc/Facility_Set_up_slides_LTCF_v5_Final_with_508_3-2015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image042.png@01D63FD2.1DC6ACD0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hyperlink" Target="https://qcor.cms.gov/main.js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cdc.gov/nhsn/ltc/covid19/index.html" TargetMode="Externa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hyperlink" Target="https://www.youtube.com/watch?v=-bR3CvqT9cw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hyperlink" Target="https://www.cdc.gov/nhsn/pdfs/covid19/ltcf/covid19-dq-508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hyperlink" Target="https://www.cdc.gov/nhsn/pdfs/covid19/ltcf/ltcf-covid19-module-508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hyperlink" Target="https://www.cdc.gov/nhsn/pdfs/covid19/ltcf/ltcf-covid19-module-508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hyperlink" Target="https://www.cdc.gov/nhsn/pdfs/covid19/ltcf/fac-import-csv-508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nhsn@cdc.gov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ams.cdc.gov/" TargetMode="External"/><Relationship Id="rId5" Type="http://schemas.openxmlformats.org/officeDocument/2006/relationships/hyperlink" Target="mailto:samshelp@cdc.gov?subject=SAMS%20Login%20assistance" TargetMode="External"/><Relationship Id="rId4" Type="http://schemas.openxmlformats.org/officeDocument/2006/relationships/hyperlink" Target="https://www.cdc.gov/nhsn/index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hsn/pdfs/covid19/ltcf/faq-cms-datarelease-508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ata.cms.gov/Special-Programs-Initiatives-COVID-19-Nursing-Home/COVID-19-Nursing-Home-Dataset/s2uc-8wxp/data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alliantquality.org/topic/hand-hygiene/" TargetMode="Externa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iantquality.org/topic/hand-hygiene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marilee.johnson@allianthealth.org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cms.gov/stories/s/COVID-19-Nursing-Home-Data/bkwz-xpvg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ams.cdc.gov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hsn/pdfs/ltc/ltcf-faqs-508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nhsn@cdc.gov" TargetMode="External"/><Relationship Id="rId2" Type="http://schemas.openxmlformats.org/officeDocument/2006/relationships/hyperlink" Target="https://www.cdc.gov/nhsn/facadmin/index.html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admin@nh.org" TargetMode="External"/><Relationship Id="rId4" Type="http://schemas.openxmlformats.org/officeDocument/2006/relationships/hyperlink" Target="mailto:suzzie@nh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D36F3-2B20-2444-AEC8-62CD41F22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327182"/>
            <a:ext cx="8321038" cy="738558"/>
          </a:xfrm>
        </p:spPr>
        <p:txBody>
          <a:bodyPr/>
          <a:lstStyle/>
          <a:p>
            <a:r>
              <a:rPr lang="en-US" sz="2100" dirty="0"/>
              <a:t>Shop Talk For Data Submission into the NHSN COVID-19 Module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600" i="1" dirty="0"/>
              <a:t>Infection Prevention "Surveillance, Tracking and Reporting“ (STAR) Facilities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07DFE-3C20-A644-A212-186FE0215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June 2020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F8B9AE-4022-C949-BD0A-CD0C6D45E4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Presented by:</a:t>
            </a:r>
          </a:p>
          <a:p>
            <a:r>
              <a:rPr lang="en-US" dirty="0"/>
              <a:t>Marilee H. Johnson, MBA, MT (</a:t>
            </a:r>
            <a:r>
              <a:rPr lang="en-US" dirty="0" err="1"/>
              <a:t>ASCP</a:t>
            </a:r>
            <a:r>
              <a:rPr lang="en-US" dirty="0"/>
              <a:t>)</a:t>
            </a:r>
          </a:p>
          <a:p>
            <a:r>
              <a:rPr lang="en-US" dirty="0"/>
              <a:t>Technical Advisor, Infection Prevention</a:t>
            </a:r>
          </a:p>
        </p:txBody>
      </p:sp>
    </p:spTree>
    <p:extLst>
      <p:ext uri="{BB962C8B-B14F-4D97-AF65-F5344CB8AC3E}">
        <p14:creationId xmlns:p14="http://schemas.microsoft.com/office/powerpoint/2010/main" val="2975852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NHSN Hygiene- Option #2 Preferred</a:t>
            </a:r>
            <a:br>
              <a:rPr lang="en-US" dirty="0"/>
            </a:br>
            <a:r>
              <a:rPr lang="en-US" sz="2400" dirty="0"/>
              <a:t>Updating NHSN Facility Administrator in your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41" y="1669774"/>
            <a:ext cx="8229598" cy="29871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Log into </a:t>
            </a:r>
            <a:r>
              <a:rPr lang="en-US" sz="1600" dirty="0">
                <a:hlinkClick r:id="rId2"/>
              </a:rPr>
              <a:t>https://sams.cdc.gov</a:t>
            </a:r>
            <a:endParaRPr lang="en-US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Go to the home page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Add the new administrator as a 	user: User&gt;add&gt;assign rights.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Facility&gt;Facility Info&gt;Reassign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Select the name of the administrator, and Save.</a:t>
            </a:r>
          </a:p>
          <a:p>
            <a:pPr marL="0" indent="0">
              <a:buNone/>
            </a:pP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D9D991-0B80-9247-B5EB-0723C233E14C}"/>
              </a:ext>
            </a:extLst>
          </p:cNvPr>
          <p:cNvSpPr/>
          <p:nvPr/>
        </p:nvSpPr>
        <p:spPr>
          <a:xfrm>
            <a:off x="457200" y="3402192"/>
            <a:ext cx="39379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26649"/>
                </a:solidFill>
              </a:rPr>
              <a:t>*Only a current NHSN Facility Administrator can reassign the Facility Administrator.</a:t>
            </a:r>
          </a:p>
          <a:p>
            <a:r>
              <a:rPr lang="en-US" sz="1400" dirty="0">
                <a:solidFill>
                  <a:srgbClr val="F26649"/>
                </a:solidFill>
              </a:rPr>
              <a:t>**Reassign another staff person as the NHSN facility administrator before you leave your position.</a:t>
            </a:r>
            <a:endParaRPr lang="en-US" sz="1600" dirty="0">
              <a:solidFill>
                <a:srgbClr val="F26649"/>
              </a:solidFill>
            </a:endParaRPr>
          </a:p>
        </p:txBody>
      </p:sp>
      <p:pic>
        <p:nvPicPr>
          <p:cNvPr id="4" name="Picture 3" descr="Screenshot of the Reassign scre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340" y="3336578"/>
            <a:ext cx="4278968" cy="123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8440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021" y="1362368"/>
            <a:ext cx="3210339" cy="2418763"/>
          </a:xfrm>
        </p:spPr>
        <p:txBody>
          <a:bodyPr/>
          <a:lstStyle/>
          <a:p>
            <a:r>
              <a:rPr lang="en-US" dirty="0"/>
              <a:t>How do I add a user?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Once the facility is enrolled and you have access to login:</a:t>
            </a:r>
            <a:br>
              <a:rPr lang="en-US" sz="18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71" y="4355920"/>
            <a:ext cx="8331712" cy="481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Refer to page 53 on this slide: </a:t>
            </a:r>
            <a:r>
              <a:rPr lang="en-US" sz="1200" dirty="0">
                <a:hlinkClick r:id="rId3"/>
              </a:rPr>
              <a:t>https://www.cdc.gov/nhsn/pdfs/ltc/Facility_Set_up_slides_LTCF_v5_Final_with_508_3-2015.pdf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1026" name="Picture 2" descr="image00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9764" y="795210"/>
            <a:ext cx="2193447" cy="1533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image01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9820" y="774297"/>
            <a:ext cx="2107909" cy="1554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image01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4139" y="2438325"/>
            <a:ext cx="2778982" cy="2026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967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NHSN Hygiene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627" y="1485434"/>
            <a:ext cx="2472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Hint: Check users. Users&gt;find, then find again.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602" y="1323158"/>
            <a:ext cx="5090537" cy="3333750"/>
          </a:xfrm>
        </p:spPr>
        <p:txBody>
          <a:bodyPr/>
          <a:lstStyle/>
          <a:p>
            <a:r>
              <a:rPr lang="en-US" dirty="0"/>
              <a:t>Users&gt;Add.</a:t>
            </a:r>
          </a:p>
        </p:txBody>
      </p:sp>
      <p:pic>
        <p:nvPicPr>
          <p:cNvPr id="9" name="Picture 8" descr="Screenshot of the &quot;add users&quot; screen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83603" y="1970754"/>
            <a:ext cx="4445635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Screenshot of the &quot;find user&quot; scree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27" y="2682036"/>
            <a:ext cx="2343396" cy="1627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6604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NHSN Hygiene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9237"/>
            <a:ext cx="2633870" cy="2754528"/>
          </a:xfrm>
        </p:spPr>
        <p:txBody>
          <a:bodyPr anchor="ctr"/>
          <a:lstStyle/>
          <a:p>
            <a:r>
              <a:rPr lang="en-US" dirty="0"/>
              <a:t>Add rights.</a:t>
            </a:r>
          </a:p>
        </p:txBody>
      </p:sp>
      <p:pic>
        <p:nvPicPr>
          <p:cNvPr id="4" name="Picture 3" descr="Screenshot of the &quot;add rights&quot; scre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326" y="1529237"/>
            <a:ext cx="5490895" cy="2754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754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NHSN Reporting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C6A855-718F-684C-AC00-BFA866B7A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072" y="1444752"/>
            <a:ext cx="2383068" cy="3212156"/>
          </a:xfrm>
        </p:spPr>
        <p:txBody>
          <a:bodyPr anchor="ctr">
            <a:normAutofit fontScale="77500" lnSpcReduction="20000"/>
          </a:bodyPr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Take a screenshot that includes the name of your facility, facility ID#, date, and time. Save for your records.</a:t>
            </a:r>
            <a:endParaRPr lang="en-US" dirty="0"/>
          </a:p>
        </p:txBody>
      </p:sp>
      <p:pic>
        <p:nvPicPr>
          <p:cNvPr id="3073" name="Picture 1" descr="cid:image042.png@01D63FD2.1DC6ACD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781" y="1371394"/>
            <a:ext cx="5766469" cy="3282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093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0FBA-64F0-4D7C-986B-3D7F2AB6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NHSN Checkpoints</a:t>
            </a:r>
          </a:p>
        </p:txBody>
      </p:sp>
      <p:pic>
        <p:nvPicPr>
          <p:cNvPr id="5" name="Picture 2" descr="National Healthcare Safety Network (NHSN) logo">
            <a:extLst>
              <a:ext uri="{FF2B5EF4-FFF2-40B4-BE49-F238E27FC236}">
                <a16:creationId xmlns:a16="http://schemas.microsoft.com/office/drawing/2014/main" id="{C0165B7F-092A-44E2-A1F9-671D8950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915" y="647950"/>
            <a:ext cx="1471474" cy="64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90E83-35B3-4377-A78D-2709BED22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40" y="1323158"/>
            <a:ext cx="5856097" cy="33337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Verify Your CMS/CCN Number:</a:t>
            </a:r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https://qcor.cms.gov/main.jsp</a:t>
            </a:r>
            <a:endParaRPr lang="en-US" sz="2000" dirty="0"/>
          </a:p>
          <a:p>
            <a:pPr marL="457189" indent="-457189">
              <a:buFont typeface="+mj-lt"/>
              <a:buAutoNum type="arabicPeriod"/>
            </a:pPr>
            <a:endParaRPr lang="en-US" sz="2000" dirty="0"/>
          </a:p>
          <a:p>
            <a:pPr marL="457200" lvl="1" indent="0">
              <a:buNone/>
            </a:pPr>
            <a:endParaRPr lang="en-US" sz="1600" dirty="0"/>
          </a:p>
        </p:txBody>
      </p:sp>
      <p:pic>
        <p:nvPicPr>
          <p:cNvPr id="7" name="Picture 6" descr="Screenshot of the &quot;Edit CCN&quot; scre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44" y="2229037"/>
            <a:ext cx="7338397" cy="2524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5456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0FBA-64F0-4D7C-986B-3D7F2AB6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NHSN Checkpoints</a:t>
            </a:r>
          </a:p>
        </p:txBody>
      </p:sp>
      <p:pic>
        <p:nvPicPr>
          <p:cNvPr id="5" name="Picture 2" descr="National Healthcare Safety Network (NHSN) logo">
            <a:extLst>
              <a:ext uri="{FF2B5EF4-FFF2-40B4-BE49-F238E27FC236}">
                <a16:creationId xmlns:a16="http://schemas.microsoft.com/office/drawing/2014/main" id="{C0165B7F-092A-44E2-A1F9-671D8950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915" y="647950"/>
            <a:ext cx="1471474" cy="64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90E83-35B3-4377-A78D-2709BED22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40" y="1764792"/>
            <a:ext cx="3688548" cy="28921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Refer to the NHSN website for resources</a:t>
            </a:r>
            <a:endParaRPr lang="en-US" sz="1600" dirty="0"/>
          </a:p>
        </p:txBody>
      </p:sp>
      <p:pic>
        <p:nvPicPr>
          <p:cNvPr id="9" name="Picture 8" descr="Screenshot of the facility resources list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242" y="1535915"/>
            <a:ext cx="3526155" cy="267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008127" y="4452613"/>
            <a:ext cx="6627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https://www.cdc.gov/nhsn/ltc/covid19/index.html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09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0FBA-64F0-4D7C-986B-3D7F2AB6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NHSN Checkpoints</a:t>
            </a:r>
          </a:p>
        </p:txBody>
      </p:sp>
      <p:pic>
        <p:nvPicPr>
          <p:cNvPr id="5" name="Picture 2" descr="National Healthcare Safety Network (NHSN) logo">
            <a:extLst>
              <a:ext uri="{FF2B5EF4-FFF2-40B4-BE49-F238E27FC236}">
                <a16:creationId xmlns:a16="http://schemas.microsoft.com/office/drawing/2014/main" id="{C0165B7F-092A-44E2-A1F9-671D8950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915" y="647950"/>
            <a:ext cx="1471474" cy="64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90E83-35B3-4377-A78D-2709BED22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61" y="1679712"/>
            <a:ext cx="3406141" cy="2282055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Watch the Covid-19 Module training video. </a:t>
            </a:r>
            <a:r>
              <a:rPr lang="en-US" sz="2000" dirty="0">
                <a:solidFill>
                  <a:srgbClr val="F26649"/>
                </a:solidFill>
              </a:rPr>
              <a:t>“</a:t>
            </a:r>
            <a:r>
              <a:rPr lang="en-US" sz="2000" i="1" dirty="0">
                <a:solidFill>
                  <a:srgbClr val="F26649"/>
                </a:solidFill>
              </a:rPr>
              <a:t>Yes, all 83 minutes</a:t>
            </a:r>
            <a:r>
              <a:rPr lang="en-US" sz="2000" dirty="0">
                <a:solidFill>
                  <a:srgbClr val="F26649"/>
                </a:solidFill>
              </a:rPr>
              <a:t>.” </a:t>
            </a:r>
          </a:p>
        </p:txBody>
      </p:sp>
      <p:sp>
        <p:nvSpPr>
          <p:cNvPr id="4" name="Rectangle 3"/>
          <p:cNvSpPr/>
          <p:nvPr/>
        </p:nvSpPr>
        <p:spPr>
          <a:xfrm>
            <a:off x="845820" y="4471193"/>
            <a:ext cx="7452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https://www.youtube.com/watch?v=-bR3CvqT9cw</a:t>
            </a:r>
            <a:endParaRPr lang="en-US" dirty="0"/>
          </a:p>
        </p:txBody>
      </p:sp>
      <p:pic>
        <p:nvPicPr>
          <p:cNvPr id="6" name="Picture 5" descr="Thumbnail preview of the training video scree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681" y="1462657"/>
            <a:ext cx="4167237" cy="2566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979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0FBA-64F0-4D7C-986B-3D7F2AB6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NHSN Checkpoints</a:t>
            </a:r>
          </a:p>
        </p:txBody>
      </p:sp>
      <p:pic>
        <p:nvPicPr>
          <p:cNvPr id="5" name="Picture 2" descr="National Healthcare Safety Network (NHSN) logo">
            <a:extLst>
              <a:ext uri="{FF2B5EF4-FFF2-40B4-BE49-F238E27FC236}">
                <a16:creationId xmlns:a16="http://schemas.microsoft.com/office/drawing/2014/main" id="{C0165B7F-092A-44E2-A1F9-671D8950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915" y="647950"/>
            <a:ext cx="1471474" cy="64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90E83-35B3-4377-A78D-2709BED22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23062"/>
            <a:ext cx="2825434" cy="1476386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Review the Data Quality Slide Deck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393844" y="4569191"/>
            <a:ext cx="6343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https://www.cdc.gov/nhsn/pdfs/covid19/ltcf/covid19-dq-508.pdf</a:t>
            </a:r>
            <a:endParaRPr lang="en-US" sz="1400" dirty="0"/>
          </a:p>
        </p:txBody>
      </p:sp>
      <p:pic>
        <p:nvPicPr>
          <p:cNvPr id="8" name="Picture 7" descr="thumbnail view of the slide deck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395" y="1645443"/>
            <a:ext cx="4499945" cy="243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3091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0FBA-64F0-4D7C-986B-3D7F2AB6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NHSN Checkpoints</a:t>
            </a:r>
          </a:p>
        </p:txBody>
      </p:sp>
      <p:pic>
        <p:nvPicPr>
          <p:cNvPr id="5" name="Picture 2" descr="National Healthcare Safety Network (NHSN) logo">
            <a:extLst>
              <a:ext uri="{FF2B5EF4-FFF2-40B4-BE49-F238E27FC236}">
                <a16:creationId xmlns:a16="http://schemas.microsoft.com/office/drawing/2014/main" id="{C0165B7F-092A-44E2-A1F9-671D8950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915" y="647950"/>
            <a:ext cx="1471474" cy="64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9489" y="4578359"/>
            <a:ext cx="74523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https://www.cdc.gov/nhsn/pdfs/covid19/ltcf/ltcf-covid19-module-508.pdf</a:t>
            </a:r>
            <a:endParaRPr lang="en-US" sz="1400" dirty="0"/>
          </a:p>
        </p:txBody>
      </p:sp>
      <p:pic>
        <p:nvPicPr>
          <p:cNvPr id="7" name="Picture 6" descr="screenshot of reporting counts updat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110" y="1414375"/>
            <a:ext cx="5801118" cy="3056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46509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do </a:t>
            </a:r>
            <a:r>
              <a:rPr lang="en-US" b="1" dirty="0">
                <a:solidFill>
                  <a:srgbClr val="F26649"/>
                </a:solidFill>
              </a:rPr>
              <a:t>not</a:t>
            </a:r>
            <a:r>
              <a:rPr lang="en-US" dirty="0"/>
              <a:t> work for NHSN, SAMS, CDC, or CMS.</a:t>
            </a:r>
          </a:p>
          <a:p>
            <a:r>
              <a:rPr lang="en-US" dirty="0"/>
              <a:t>I am </a:t>
            </a:r>
            <a:r>
              <a:rPr lang="en-US" b="1" dirty="0">
                <a:solidFill>
                  <a:srgbClr val="F26649"/>
                </a:solidFill>
              </a:rPr>
              <a:t>not</a:t>
            </a:r>
            <a:r>
              <a:rPr lang="en-US" dirty="0"/>
              <a:t> the SAMS or NHSN help desk</a:t>
            </a:r>
          </a:p>
          <a:p>
            <a:r>
              <a:rPr lang="en-US" dirty="0"/>
              <a:t>I </a:t>
            </a:r>
            <a:r>
              <a:rPr lang="en-US" b="1" dirty="0">
                <a:solidFill>
                  <a:srgbClr val="6D8D24"/>
                </a:solidFill>
              </a:rPr>
              <a:t>am</a:t>
            </a:r>
            <a:r>
              <a:rPr lang="en-US" dirty="0"/>
              <a:t> the technical advisor for infection prevention for Alliant Quality, the QIO for Alabama, Florida, Georgia, Kentucky, Louisiana, North Carolina and Tennessee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40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0FBA-64F0-4D7C-986B-3D7F2AB6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NHSN Checkpoints</a:t>
            </a:r>
          </a:p>
        </p:txBody>
      </p:sp>
      <p:pic>
        <p:nvPicPr>
          <p:cNvPr id="5" name="Picture 2" descr="National Healthcare Safety Network (NHSN) logo">
            <a:extLst>
              <a:ext uri="{FF2B5EF4-FFF2-40B4-BE49-F238E27FC236}">
                <a16:creationId xmlns:a16="http://schemas.microsoft.com/office/drawing/2014/main" id="{C0165B7F-092A-44E2-A1F9-671D8950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915" y="647950"/>
            <a:ext cx="1471474" cy="64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90E83-35B3-4377-A78D-2709BED22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8626"/>
            <a:ext cx="4114800" cy="272726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Submit “Zeros” not letter O’s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Leave no blanks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Complete all 4 pathways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Make sure you are all </a:t>
            </a:r>
            <a:r>
              <a:rPr lang="en-US" sz="2000" dirty="0">
                <a:solidFill>
                  <a:srgbClr val="6D8D24"/>
                </a:solidFill>
              </a:rPr>
              <a:t>green</a:t>
            </a:r>
          </a:p>
        </p:txBody>
      </p:sp>
      <p:sp>
        <p:nvSpPr>
          <p:cNvPr id="4" name="Rectangle 3"/>
          <p:cNvSpPr/>
          <p:nvPr/>
        </p:nvSpPr>
        <p:spPr>
          <a:xfrm>
            <a:off x="639819" y="4471193"/>
            <a:ext cx="74523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https://www.cdc.gov/nhsn/pdfs/covid19/ltcf/ltcf-covid19-module-508.pdf</a:t>
            </a:r>
            <a:endParaRPr lang="en-US" sz="1400" dirty="0"/>
          </a:p>
        </p:txBody>
      </p:sp>
      <p:pic>
        <p:nvPicPr>
          <p:cNvPr id="8" name="Picture 7" descr="Screenshot of the pathways&quot; scree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09" y="2198905"/>
            <a:ext cx="4341380" cy="1366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7662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0FBA-64F0-4D7C-986B-3D7F2AB6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NHSN Checkpoints</a:t>
            </a:r>
          </a:p>
        </p:txBody>
      </p:sp>
      <p:pic>
        <p:nvPicPr>
          <p:cNvPr id="5" name="Picture 2" descr="National Healthcare Safety Network (NHSN) logo">
            <a:extLst>
              <a:ext uri="{FF2B5EF4-FFF2-40B4-BE49-F238E27FC236}">
                <a16:creationId xmlns:a16="http://schemas.microsoft.com/office/drawing/2014/main" id="{C0165B7F-092A-44E2-A1F9-671D8950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915" y="647950"/>
            <a:ext cx="1471474" cy="64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Screenshot of the sample data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49" y="1586926"/>
            <a:ext cx="4499879" cy="1928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65313" y="4215268"/>
            <a:ext cx="7452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Facility is entering the number of residents died incorrectly.</a:t>
            </a:r>
          </a:p>
        </p:txBody>
      </p:sp>
      <p:pic>
        <p:nvPicPr>
          <p:cNvPr id="7" name="Picture 6" descr="Screenshot of sample dat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8375" y="2055385"/>
            <a:ext cx="5155764" cy="1691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2952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0FBA-64F0-4D7C-986B-3D7F2AB6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NHSN Checkpoints</a:t>
            </a:r>
          </a:p>
        </p:txBody>
      </p:sp>
      <p:pic>
        <p:nvPicPr>
          <p:cNvPr id="5" name="Picture 2" descr="National Healthcare Safety Network (NHSN) logo">
            <a:extLst>
              <a:ext uri="{FF2B5EF4-FFF2-40B4-BE49-F238E27FC236}">
                <a16:creationId xmlns:a16="http://schemas.microsoft.com/office/drawing/2014/main" id="{C0165B7F-092A-44E2-A1F9-671D8950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915" y="647950"/>
            <a:ext cx="1471474" cy="64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4471193"/>
            <a:ext cx="7871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Facility should enter number of resident who died on April 30</a:t>
            </a:r>
            <a:r>
              <a:rPr lang="en-US" sz="1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rather than May 8</a:t>
            </a:r>
            <a:r>
              <a:rPr lang="en-US" sz="1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501885"/>
              </p:ext>
            </p:extLst>
          </p:nvPr>
        </p:nvGraphicFramePr>
        <p:xfrm>
          <a:off x="829918" y="1521836"/>
          <a:ext cx="7126354" cy="2720340"/>
        </p:xfrm>
        <a:graphic>
          <a:graphicData uri="http://schemas.openxmlformats.org/drawingml/2006/table">
            <a:tbl>
              <a:tblPr firstRow="1"/>
              <a:tblGrid>
                <a:gridCol w="1145608">
                  <a:extLst>
                    <a:ext uri="{9D8B030D-6E8A-4147-A177-3AD203B41FA5}">
                      <a16:colId xmlns:a16="http://schemas.microsoft.com/office/drawing/2014/main" val="4230692634"/>
                    </a:ext>
                  </a:extLst>
                </a:gridCol>
                <a:gridCol w="808664">
                  <a:extLst>
                    <a:ext uri="{9D8B030D-6E8A-4147-A177-3AD203B41FA5}">
                      <a16:colId xmlns:a16="http://schemas.microsoft.com/office/drawing/2014/main" val="3533822900"/>
                    </a:ext>
                  </a:extLst>
                </a:gridCol>
                <a:gridCol w="808664">
                  <a:extLst>
                    <a:ext uri="{9D8B030D-6E8A-4147-A177-3AD203B41FA5}">
                      <a16:colId xmlns:a16="http://schemas.microsoft.com/office/drawing/2014/main" val="310249244"/>
                    </a:ext>
                  </a:extLst>
                </a:gridCol>
                <a:gridCol w="808664">
                  <a:extLst>
                    <a:ext uri="{9D8B030D-6E8A-4147-A177-3AD203B41FA5}">
                      <a16:colId xmlns:a16="http://schemas.microsoft.com/office/drawing/2014/main" val="4072335309"/>
                    </a:ext>
                  </a:extLst>
                </a:gridCol>
                <a:gridCol w="943442">
                  <a:extLst>
                    <a:ext uri="{9D8B030D-6E8A-4147-A177-3AD203B41FA5}">
                      <a16:colId xmlns:a16="http://schemas.microsoft.com/office/drawing/2014/main" val="2961569453"/>
                    </a:ext>
                  </a:extLst>
                </a:gridCol>
                <a:gridCol w="808664">
                  <a:extLst>
                    <a:ext uri="{9D8B030D-6E8A-4147-A177-3AD203B41FA5}">
                      <a16:colId xmlns:a16="http://schemas.microsoft.com/office/drawing/2014/main" val="2852670476"/>
                    </a:ext>
                  </a:extLst>
                </a:gridCol>
                <a:gridCol w="993984">
                  <a:extLst>
                    <a:ext uri="{9D8B030D-6E8A-4147-A177-3AD203B41FA5}">
                      <a16:colId xmlns:a16="http://schemas.microsoft.com/office/drawing/2014/main" val="2424277520"/>
                    </a:ext>
                  </a:extLst>
                </a:gridCol>
                <a:gridCol w="808664">
                  <a:extLst>
                    <a:ext uri="{9D8B030D-6E8A-4147-A177-3AD203B41FA5}">
                      <a16:colId xmlns:a16="http://schemas.microsoft.com/office/drawing/2014/main" val="104761955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collectiondate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numresadmc19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numresconfc19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numressuspc19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numresdied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numresc19died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numltcfbeds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numltcfbedsocc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2732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5/8/2020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0715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5/11/2020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8360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5/13/2020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967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5/15/2020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6895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5/18/2020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7026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5/20/2020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9319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5/22/2020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3344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5/29/2020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9739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6/2/2020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313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6/4/2020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7101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6/8/2020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8125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6/11/2020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4386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6/15/2020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633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879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0FBA-64F0-4D7C-986B-3D7F2AB6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NHSN Checkpoints</a:t>
            </a:r>
          </a:p>
        </p:txBody>
      </p:sp>
      <p:pic>
        <p:nvPicPr>
          <p:cNvPr id="5" name="Picture 2" descr="National Healthcare Safety Network (NHSN) logo">
            <a:extLst>
              <a:ext uri="{FF2B5EF4-FFF2-40B4-BE49-F238E27FC236}">
                <a16:creationId xmlns:a16="http://schemas.microsoft.com/office/drawing/2014/main" id="{C0165B7F-092A-44E2-A1F9-671D8950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915" y="647950"/>
            <a:ext cx="1471474" cy="64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221" y="3504880"/>
            <a:ext cx="74523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Facility data did not meet CMS QA checks.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Facility should double-check their data input.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Accuracy of # of residents admitted with Covid19? Perhaps this number is total admissions? Accuracy of death count? # Confirmed is greater than number of beds?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224396"/>
              </p:ext>
            </p:extLst>
          </p:nvPr>
        </p:nvGraphicFramePr>
        <p:xfrm>
          <a:off x="501062" y="1484449"/>
          <a:ext cx="8129214" cy="1828800"/>
        </p:xfrm>
        <a:graphic>
          <a:graphicData uri="http://schemas.openxmlformats.org/drawingml/2006/table">
            <a:tbl>
              <a:tblPr firstRow="1"/>
              <a:tblGrid>
                <a:gridCol w="1211579">
                  <a:extLst>
                    <a:ext uri="{9D8B030D-6E8A-4147-A177-3AD203B41FA5}">
                      <a16:colId xmlns:a16="http://schemas.microsoft.com/office/drawing/2014/main" val="937081446"/>
                    </a:ext>
                  </a:extLst>
                </a:gridCol>
                <a:gridCol w="1341783">
                  <a:extLst>
                    <a:ext uri="{9D8B030D-6E8A-4147-A177-3AD203B41FA5}">
                      <a16:colId xmlns:a16="http://schemas.microsoft.com/office/drawing/2014/main" val="1291897406"/>
                    </a:ext>
                  </a:extLst>
                </a:gridCol>
                <a:gridCol w="1162878">
                  <a:extLst>
                    <a:ext uri="{9D8B030D-6E8A-4147-A177-3AD203B41FA5}">
                      <a16:colId xmlns:a16="http://schemas.microsoft.com/office/drawing/2014/main" val="365254629"/>
                    </a:ext>
                  </a:extLst>
                </a:gridCol>
                <a:gridCol w="1192696">
                  <a:extLst>
                    <a:ext uri="{9D8B030D-6E8A-4147-A177-3AD203B41FA5}">
                      <a16:colId xmlns:a16="http://schemas.microsoft.com/office/drawing/2014/main" val="53156422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968573119"/>
                    </a:ext>
                  </a:extLst>
                </a:gridCol>
                <a:gridCol w="1257497">
                  <a:extLst>
                    <a:ext uri="{9D8B030D-6E8A-4147-A177-3AD203B41FA5}">
                      <a16:colId xmlns:a16="http://schemas.microsoft.com/office/drawing/2014/main" val="2101773812"/>
                    </a:ext>
                  </a:extLst>
                </a:gridCol>
                <a:gridCol w="1008625">
                  <a:extLst>
                    <a:ext uri="{9D8B030D-6E8A-4147-A177-3AD203B41FA5}">
                      <a16:colId xmlns:a16="http://schemas.microsoft.com/office/drawing/2014/main" val="1390017859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collectiondate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numresadmc19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numresconfc19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numressuspc19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numresdied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numresc19died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numltcfbeds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5150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5/8/2020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319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5/15/2020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5807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5/22/2020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8878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5/29/2020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373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6/5/2020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7051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6/12/2020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7863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6/19/2020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294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252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0FBA-64F0-4D7C-986B-3D7F2AB6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NHSN Checkpoints</a:t>
            </a:r>
          </a:p>
        </p:txBody>
      </p:sp>
      <p:pic>
        <p:nvPicPr>
          <p:cNvPr id="5" name="Picture 2" descr="National Healthcare Safety Network (NHSN) logo">
            <a:extLst>
              <a:ext uri="{FF2B5EF4-FFF2-40B4-BE49-F238E27FC236}">
                <a16:creationId xmlns:a16="http://schemas.microsoft.com/office/drawing/2014/main" id="{C0165B7F-092A-44E2-A1F9-671D8950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915" y="647950"/>
            <a:ext cx="1471474" cy="64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90E83-35B3-4377-A78D-2709BED22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1258"/>
            <a:ext cx="6830655" cy="33337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For those who like excel spreadsheets, try using a template to upload your data.…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>
              <a:hlinkClick r:id="rId4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000" dirty="0">
              <a:hlinkClick r:id="rId4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000" dirty="0">
              <a:hlinkClick r:id="rId4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000" dirty="0">
              <a:hlinkClick r:id="rId4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000" dirty="0">
              <a:hlinkClick r:id="rId4"/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" name="Picture 7" descr="Screenshot of the &quot;data upload&quot; scree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808" y="2490749"/>
            <a:ext cx="2663191" cy="1749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shot of sample dat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929" y="2768548"/>
            <a:ext cx="3756986" cy="1082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BF166C-C90B-C541-9476-CD01F6AAF5F2}"/>
              </a:ext>
            </a:extLst>
          </p:cNvPr>
          <p:cNvSpPr/>
          <p:nvPr/>
        </p:nvSpPr>
        <p:spPr>
          <a:xfrm>
            <a:off x="307118" y="4432011"/>
            <a:ext cx="8209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https://www.cdc.gov/nhsn/pdfs/covid19/ltcf/fac-import-csv-508.pdf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52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should I call or email SAMS?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you:</a:t>
            </a:r>
          </a:p>
          <a:p>
            <a:pPr lvl="1"/>
            <a:r>
              <a:rPr lang="en-US" dirty="0"/>
              <a:t>can’t log in with your temporary passcode</a:t>
            </a:r>
          </a:p>
          <a:p>
            <a:pPr lvl="1"/>
            <a:r>
              <a:rPr lang="en-US" dirty="0"/>
              <a:t>aren’t sure of applicant status</a:t>
            </a:r>
          </a:p>
          <a:p>
            <a:pPr lvl="1"/>
            <a:r>
              <a:rPr lang="en-US" dirty="0"/>
              <a:t>are locked out of https://sams.cdc.gov</a:t>
            </a:r>
          </a:p>
          <a:p>
            <a:pPr lvl="1"/>
            <a:r>
              <a:rPr lang="en-US" dirty="0"/>
              <a:t>lost your SAMS grid card</a:t>
            </a:r>
          </a:p>
          <a:p>
            <a:pPr lvl="1"/>
            <a:r>
              <a:rPr lang="en-US" dirty="0"/>
              <a:t>need to change your email address (must also email NHSN)</a:t>
            </a:r>
          </a:p>
          <a:p>
            <a:pPr lvl="1"/>
            <a:r>
              <a:rPr lang="en-US" dirty="0"/>
              <a:t>forgot your password</a:t>
            </a:r>
          </a:p>
        </p:txBody>
      </p:sp>
    </p:spTree>
    <p:extLst>
      <p:ext uri="{BB962C8B-B14F-4D97-AF65-F5344CB8AC3E}">
        <p14:creationId xmlns:p14="http://schemas.microsoft.com/office/powerpoint/2010/main" val="1572806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5C3A6E-6CF0-4DBC-BB28-8FDB15B70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F0276E-2FB6-4CFB-96B4-CDB90857B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72" y="1472245"/>
            <a:ext cx="4284796" cy="3159390"/>
          </a:xfrm>
          <a:ln w="19050">
            <a:solidFill>
              <a:srgbClr val="0076C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NHSN Team</a:t>
            </a:r>
          </a:p>
          <a:p>
            <a:pPr marL="0" indent="0" algn="ctr">
              <a:buNone/>
            </a:pPr>
            <a:r>
              <a:rPr lang="en-US" sz="2400" dirty="0"/>
              <a:t>Enrollment and Reporting:</a:t>
            </a:r>
          </a:p>
          <a:p>
            <a:pPr marL="0" indent="0" algn="ctr">
              <a:buNone/>
            </a:pPr>
            <a:r>
              <a:rPr lang="en-US" sz="2400" dirty="0">
                <a:hlinkClick r:id="rId3" tooltip="NHSN email address"/>
              </a:rPr>
              <a:t>nhsn@cdc.gov</a:t>
            </a:r>
            <a:endParaRPr lang="en-US" sz="2400" dirty="0"/>
          </a:p>
          <a:p>
            <a:pPr marL="457200" lvl="1" indent="0" algn="ctr">
              <a:buNone/>
            </a:pPr>
            <a:r>
              <a:rPr lang="en-US" dirty="0"/>
              <a:t>(no phone number)</a:t>
            </a:r>
          </a:p>
          <a:p>
            <a:pPr marL="0" indent="0" algn="ctr">
              <a:buNone/>
            </a:pPr>
            <a:r>
              <a:rPr lang="en-US" sz="2400" dirty="0"/>
              <a:t>Website:</a:t>
            </a:r>
          </a:p>
          <a:p>
            <a:pPr marL="0" indent="0" algn="ctr">
              <a:buNone/>
            </a:pPr>
            <a:r>
              <a:rPr lang="en-US" sz="2400" dirty="0">
                <a:hlinkClick r:id="rId4" tooltip="NHSN main web site"/>
              </a:rPr>
              <a:t>https://www.cdc.gov/nhsn/index.html 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C43CE5-3DC3-423C-9484-88F96A92B2C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50890" y="1472245"/>
            <a:ext cx="3890605" cy="3159390"/>
          </a:xfrm>
          <a:ln w="19050">
            <a:solidFill>
              <a:srgbClr val="0076C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SAMS Help Desk</a:t>
            </a:r>
          </a:p>
          <a:p>
            <a:pPr marL="0" indent="0" algn="ctr">
              <a:buNone/>
            </a:pPr>
            <a:r>
              <a:rPr lang="en-US" sz="2400" dirty="0"/>
              <a:t>Login access:</a:t>
            </a:r>
          </a:p>
          <a:p>
            <a:pPr marL="0" indent="0" algn="ctr">
              <a:buNone/>
            </a:pPr>
            <a:r>
              <a:rPr lang="en-US" sz="2400" dirty="0">
                <a:hlinkClick r:id="rId5" tooltip="SAMS help desk email address"/>
              </a:rPr>
              <a:t>samshelp@cdc.gov 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phone: 877-681-2901 </a:t>
            </a:r>
          </a:p>
          <a:p>
            <a:pPr marL="0" indent="0" algn="ctr">
              <a:buNone/>
            </a:pPr>
            <a:r>
              <a:rPr lang="en-US" sz="2400" dirty="0"/>
              <a:t>Portal:</a:t>
            </a:r>
          </a:p>
          <a:p>
            <a:pPr marL="0" indent="0" algn="ctr">
              <a:buNone/>
            </a:pPr>
            <a:r>
              <a:rPr lang="en-US" sz="2400" dirty="0">
                <a:hlinkClick r:id="rId6" tooltip="SAMS help desk web site"/>
              </a:rPr>
              <a:t>https://sams.cdc.gov</a:t>
            </a:r>
            <a:endParaRPr lang="en-US" sz="24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51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5C3A6E-6CF0-4DBC-BB28-8FDB15B70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F0276E-2FB6-4CFB-96B4-CDB90857B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Data Links</a:t>
            </a:r>
          </a:p>
          <a:p>
            <a:pPr lvl="1"/>
            <a:r>
              <a:rPr lang="en-US" dirty="0">
                <a:hlinkClick r:id="rId3"/>
              </a:rPr>
              <a:t>https://www.cdc.gov/nhsn/pdfs/covid19/ltcf/faq-cms-datarelease-508.pdf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https://data.cms.gov/Special-Programs-Initiatives-COVID-19-Nursing-Home/COVID-19-Nursing-Home-Dataset/s2uc-8wxp/data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682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of &quot;data.cms.gov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91" y="904461"/>
            <a:ext cx="8730217" cy="3862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75977BB-8388-47FA-B064-6A69D48952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1" y="-480162"/>
            <a:ext cx="7586133" cy="48016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Data.cms.gov</a:t>
            </a:r>
          </a:p>
        </p:txBody>
      </p:sp>
    </p:spTree>
    <p:extLst>
      <p:ext uri="{BB962C8B-B14F-4D97-AF65-F5344CB8AC3E}">
        <p14:creationId xmlns:p14="http://schemas.microsoft.com/office/powerpoint/2010/main" val="1589705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30" y="592482"/>
            <a:ext cx="8216939" cy="481013"/>
          </a:xfrm>
        </p:spPr>
        <p:txBody>
          <a:bodyPr/>
          <a:lstStyle/>
          <a:p>
            <a:r>
              <a:rPr lang="en-US" dirty="0"/>
              <a:t>New Hand Hygiene Poster &amp; Badge</a:t>
            </a:r>
          </a:p>
        </p:txBody>
      </p:sp>
      <p:pic>
        <p:nvPicPr>
          <p:cNvPr id="5" name="Content Placeholder 4" descr="thumbnail picture of the covid FROG brochure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108" y="1349746"/>
            <a:ext cx="2903459" cy="3333750"/>
          </a:xfrm>
          <a:prstGeom prst="rect">
            <a:avLst/>
          </a:prstGeom>
          <a:ln w="127000" cap="sq">
            <a:solidFill>
              <a:srgbClr val="0076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Content Placeholder 5" descr="thumbnail picture of the covid FROG pocket card"/>
          <p:cNvPicPr>
            <a:picLocks noGrp="1" noChangeAspect="1"/>
          </p:cNvPicPr>
          <p:nvPr>
            <p:ph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295" y="1722731"/>
            <a:ext cx="1676051" cy="2587780"/>
          </a:xfrm>
          <a:prstGeom prst="rect">
            <a:avLst/>
          </a:prstGeom>
          <a:ln w="127000" cap="sq">
            <a:solidFill>
              <a:srgbClr val="0076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130155" y="4529412"/>
            <a:ext cx="4308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5"/>
              </a:rPr>
              <a:t>https://www.alliantquality.org/topic/hand-hygiene/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8840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759C3C-BC1F-4249-8C0A-E6E3A9FF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61D419-E374-4220-B1CA-42A45F8D8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40" y="1323158"/>
            <a:ext cx="8330970" cy="33337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By the end of this session, you will be able to:</a:t>
            </a:r>
          </a:p>
          <a:p>
            <a:pPr lvl="1"/>
            <a:r>
              <a:rPr lang="en-US" dirty="0"/>
              <a:t>Understand how to log in and submit COVID-19 data for your facility into NHSN.</a:t>
            </a:r>
            <a:endParaRPr lang="en-US" b="1" dirty="0"/>
          </a:p>
          <a:p>
            <a:pPr lvl="1"/>
            <a:r>
              <a:rPr lang="en-US" dirty="0"/>
              <a:t>Understand how to add users, deactivate users, and change the NHSN administrator for your facility.</a:t>
            </a:r>
          </a:p>
          <a:p>
            <a:pPr lvl="1"/>
            <a:r>
              <a:rPr lang="en-US" dirty="0"/>
              <a:t>FAQs: Data quality, reviewing your data on the CMS website, withdrawing duplicate accounts, changing your CCN and facility type.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5980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Hand Hygiene Poster &amp; Badge</a:t>
            </a:r>
          </a:p>
        </p:txBody>
      </p:sp>
      <p:sp>
        <p:nvSpPr>
          <p:cNvPr id="7" name="Rectangle 6"/>
          <p:cNvSpPr/>
          <p:nvPr/>
        </p:nvSpPr>
        <p:spPr>
          <a:xfrm>
            <a:off x="3755348" y="4518969"/>
            <a:ext cx="51194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https://www.alliantquality.org/topic/hand-hygiene/</a:t>
            </a:r>
            <a:endParaRPr lang="en-US" sz="1400" dirty="0"/>
          </a:p>
        </p:txBody>
      </p:sp>
      <p:pic>
        <p:nvPicPr>
          <p:cNvPr id="8" name="Content Placeholder 7" descr="photo of FROG reminder on a work ID badge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19112" y="1322388"/>
            <a:ext cx="2421088" cy="3333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945835" y="1323158"/>
            <a:ext cx="4738503" cy="3333750"/>
          </a:xfrm>
        </p:spPr>
        <p:txBody>
          <a:bodyPr anchor="ctr"/>
          <a:lstStyle/>
          <a:p>
            <a:r>
              <a:rPr lang="en-US" dirty="0"/>
              <a:t>You can print our Handwashing reminder on your badge!</a:t>
            </a:r>
          </a:p>
        </p:txBody>
      </p:sp>
    </p:spTree>
    <p:extLst>
      <p:ext uri="{BB962C8B-B14F-4D97-AF65-F5344CB8AC3E}">
        <p14:creationId xmlns:p14="http://schemas.microsoft.com/office/powerpoint/2010/main" val="2806532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40" y="1323158"/>
            <a:ext cx="2735982" cy="333375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Please put your questions in chat.</a:t>
            </a:r>
          </a:p>
        </p:txBody>
      </p:sp>
      <p:pic>
        <p:nvPicPr>
          <p:cNvPr id="4" name="Content Placeholder 11" descr="Picture showing a speech bubble containing a questions mark, with a solid-colored blank speech bubble behind.">
            <a:extLst>
              <a:ext uri="{FF2B5EF4-FFF2-40B4-BE49-F238E27FC236}">
                <a16:creationId xmlns:a16="http://schemas.microsoft.com/office/drawing/2014/main" id="{569AB296-3BC0-1648-8960-28054526E0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355" y="672307"/>
            <a:ext cx="5188784" cy="408379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071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DD8B7-39F7-4DAD-AD68-788260568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time!</a:t>
            </a:r>
          </a:p>
        </p:txBody>
      </p:sp>
      <p:pic>
        <p:nvPicPr>
          <p:cNvPr id="4" name="Picture 3" descr="Photo of Marilee H. Johnson, MBA, MT (ASCP)">
            <a:extLst>
              <a:ext uri="{FF2B5EF4-FFF2-40B4-BE49-F238E27FC236}">
                <a16:creationId xmlns:a16="http://schemas.microsoft.com/office/drawing/2014/main" id="{BC407912-77D4-410D-AF8F-3A9B42A256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66369"/>
            <a:ext cx="1831090" cy="2007109"/>
          </a:xfrm>
          <a:prstGeom prst="rect">
            <a:avLst/>
          </a:prstGeom>
          <a:ln w="762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0366B-4059-4406-80BA-465FA7CE8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8565" y="1866369"/>
            <a:ext cx="6291618" cy="2252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Marilee H. Johnson, MBA, MT (</a:t>
            </a:r>
            <a:r>
              <a:rPr lang="en-US" sz="2400" dirty="0" err="1"/>
              <a:t>ASCP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Technical Advisor, Infection Prevention</a:t>
            </a:r>
          </a:p>
          <a:p>
            <a:pPr marL="0" indent="0">
              <a:buNone/>
            </a:pPr>
            <a:r>
              <a:rPr lang="en-US" sz="2400" dirty="0"/>
              <a:t>Alliant Quality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hlinkClick r:id="rId4" tooltip="Marilee Johnson's email address"/>
              </a:rPr>
              <a:t>marilee.johnson@allianthealth.org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/>
              <a:t>919-695-8331</a:t>
            </a:r>
          </a:p>
        </p:txBody>
      </p:sp>
    </p:spTree>
    <p:extLst>
      <p:ext uri="{BB962C8B-B14F-4D97-AF65-F5344CB8AC3E}">
        <p14:creationId xmlns:p14="http://schemas.microsoft.com/office/powerpoint/2010/main" val="14805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11089-8D29-A84A-A20D-FB9298B9BA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78512" y="4392890"/>
            <a:ext cx="3563170" cy="649311"/>
          </a:xfrm>
        </p:spPr>
        <p:txBody>
          <a:bodyPr>
            <a:normAutofit/>
          </a:bodyPr>
          <a:lstStyle/>
          <a:p>
            <a:r>
              <a:rPr lang="en-US" sz="600" dirty="0">
                <a:solidFill>
                  <a:schemeClr val="tx2"/>
                </a:solidFill>
              </a:rPr>
              <a:t>This material was prepared by Alliant Quality, the quality improvement group of Alliant Health Solutions (AHS), the Medicare Quality Innovation Network - Quality Improvement Organization for Alabama, Florida, Georgia, Kentucky, Louisiana, North Carolina, and Tennessee, under contract with the Centers for Medicare &amp; Medicaid Services (CMS), an agency of the U.S. Department of Health and Human Services. The contents presented do not necessarily reflect CMS policy. Publication No. 12SOW-AHSQIN-QIO-TO1NH-20-229</a:t>
            </a:r>
            <a:endParaRPr lang="en-US" sz="600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593FE4-9200-4E57-B3B1-661716488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098" y="-1052327"/>
            <a:ext cx="6859854" cy="105232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Making Health Care Better Together</a:t>
            </a:r>
          </a:p>
        </p:txBody>
      </p:sp>
    </p:spTree>
    <p:extLst>
      <p:ext uri="{BB962C8B-B14F-4D97-AF65-F5344CB8AC3E}">
        <p14:creationId xmlns:p14="http://schemas.microsoft.com/office/powerpoint/2010/main" val="91030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mute your microphone</a:t>
            </a:r>
          </a:p>
          <a:p>
            <a:r>
              <a:rPr lang="en-US" dirty="0"/>
              <a:t>Put questions in chat</a:t>
            </a:r>
          </a:p>
          <a:p>
            <a:r>
              <a:rPr lang="en-US" dirty="0"/>
              <a:t>Contact me after the Webex for one-on-one assistance</a:t>
            </a:r>
          </a:p>
        </p:txBody>
      </p:sp>
    </p:spTree>
    <p:extLst>
      <p:ext uri="{BB962C8B-B14F-4D97-AF65-F5344CB8AC3E}">
        <p14:creationId xmlns:p14="http://schemas.microsoft.com/office/powerpoint/2010/main" val="198557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Home Data - COVID-19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451826"/>
              </p:ext>
            </p:extLst>
          </p:nvPr>
        </p:nvGraphicFramePr>
        <p:xfrm>
          <a:off x="2260435" y="1366521"/>
          <a:ext cx="5394961" cy="3011805"/>
        </p:xfrm>
        <a:graphic>
          <a:graphicData uri="http://schemas.openxmlformats.org/drawingml/2006/table">
            <a:tbl>
              <a:tblPr firstRow="1"/>
              <a:tblGrid>
                <a:gridCol w="1687445">
                  <a:extLst>
                    <a:ext uri="{9D8B030D-6E8A-4147-A177-3AD203B41FA5}">
                      <a16:colId xmlns:a16="http://schemas.microsoft.com/office/drawing/2014/main" val="2352236669"/>
                    </a:ext>
                  </a:extLst>
                </a:gridCol>
                <a:gridCol w="1124964">
                  <a:extLst>
                    <a:ext uri="{9D8B030D-6E8A-4147-A177-3AD203B41FA5}">
                      <a16:colId xmlns:a16="http://schemas.microsoft.com/office/drawing/2014/main" val="1291167216"/>
                    </a:ext>
                  </a:extLst>
                </a:gridCol>
                <a:gridCol w="1124964">
                  <a:extLst>
                    <a:ext uri="{9D8B030D-6E8A-4147-A177-3AD203B41FA5}">
                      <a16:colId xmlns:a16="http://schemas.microsoft.com/office/drawing/2014/main" val="1354113531"/>
                    </a:ext>
                  </a:extLst>
                </a:gridCol>
                <a:gridCol w="1457588">
                  <a:extLst>
                    <a:ext uri="{9D8B030D-6E8A-4147-A177-3AD203B41FA5}">
                      <a16:colId xmlns:a16="http://schemas.microsoft.com/office/drawing/2014/main" val="3383657393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Location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NHs listed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Submission Passed QA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Submission or  Didn't Pass QA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026445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0"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0" algn="r" fontAlgn="b"/>
                      <a:r>
                        <a:rPr lang="en-US" sz="1100" b="0" i="0" u="none" strike="noStrike" dirty="0">
                          <a:solidFill>
                            <a:srgbClr val="6D8D24"/>
                          </a:solidFill>
                          <a:effectLst/>
                          <a:latin typeface="+mn-lt"/>
                        </a:rPr>
                        <a:t>96%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0" algn="r" fontAlgn="b"/>
                      <a:r>
                        <a:rPr lang="en-US" sz="1100" b="0" i="0" u="none" strike="noStrike" dirty="0">
                          <a:solidFill>
                            <a:srgbClr val="F26649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304627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0"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0" algn="r" fontAlgn="b"/>
                      <a:r>
                        <a:rPr lang="en-US" sz="1100" b="0" i="0" u="none" strike="noStrike" dirty="0">
                          <a:solidFill>
                            <a:srgbClr val="6D8D24"/>
                          </a:solidFill>
                          <a:effectLst/>
                          <a:latin typeface="+mn-lt"/>
                        </a:rPr>
                        <a:t>91%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0" algn="r" fontAlgn="b"/>
                      <a:r>
                        <a:rPr lang="en-US" sz="1100" b="0" i="0" u="none" strike="noStrike" dirty="0">
                          <a:solidFill>
                            <a:srgbClr val="F26649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760775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0" algn="r" fontAlgn="b"/>
                      <a:r>
                        <a:rPr lang="en-US" sz="1100" b="0" i="0" u="none" strike="noStrike" dirty="0">
                          <a:solidFill>
                            <a:srgbClr val="6D8D24"/>
                          </a:solidFill>
                          <a:effectLst/>
                          <a:latin typeface="+mn-lt"/>
                        </a:rPr>
                        <a:t>89%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0" algn="r" fontAlgn="b"/>
                      <a:r>
                        <a:rPr lang="en-US" sz="1100" b="0" i="0" u="none" strike="noStrike" dirty="0">
                          <a:solidFill>
                            <a:srgbClr val="F26649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375281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0" algn="r" fontAlgn="b"/>
                      <a:r>
                        <a:rPr lang="en-US" sz="1100" b="0" i="0" u="none" strike="noStrike" dirty="0">
                          <a:solidFill>
                            <a:srgbClr val="6D8D24"/>
                          </a:solidFill>
                          <a:effectLst/>
                          <a:latin typeface="+mn-lt"/>
                        </a:rPr>
                        <a:t>94%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0" algn="r" fontAlgn="b"/>
                      <a:r>
                        <a:rPr lang="en-US" sz="1100" b="0" i="0" u="none" strike="noStrike" dirty="0">
                          <a:solidFill>
                            <a:srgbClr val="F26649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661770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0" algn="r" fontAlgn="b"/>
                      <a:r>
                        <a:rPr lang="en-US" sz="1100" b="0" i="0" u="none" strike="noStrike" dirty="0">
                          <a:solidFill>
                            <a:srgbClr val="6D8D24"/>
                          </a:solidFill>
                          <a:effectLst/>
                          <a:latin typeface="+mn-lt"/>
                        </a:rPr>
                        <a:t>88%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0" algn="r" fontAlgn="b"/>
                      <a:r>
                        <a:rPr lang="en-US" sz="1100" b="0" i="0" u="none" strike="noStrike" dirty="0">
                          <a:solidFill>
                            <a:srgbClr val="F26649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428808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0" algn="r" fontAlgn="b"/>
                      <a:r>
                        <a:rPr lang="en-US" sz="1100" b="0" i="0" u="none" strike="noStrike" dirty="0">
                          <a:solidFill>
                            <a:srgbClr val="6D8D24"/>
                          </a:solidFill>
                          <a:effectLst/>
                          <a:latin typeface="+mn-lt"/>
                        </a:rPr>
                        <a:t>95%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0" algn="r" fontAlgn="b"/>
                      <a:r>
                        <a:rPr lang="en-US" sz="1100" b="0" i="0" u="none" strike="noStrike" dirty="0">
                          <a:solidFill>
                            <a:srgbClr val="F26649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276099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0" algn="r" fontAlgn="b"/>
                      <a:r>
                        <a:rPr lang="en-US" sz="1100" b="0" i="0" u="none" strike="noStrike" dirty="0">
                          <a:solidFill>
                            <a:srgbClr val="6D8D24"/>
                          </a:solidFill>
                          <a:effectLst/>
                          <a:latin typeface="+mn-lt"/>
                        </a:rPr>
                        <a:t>98%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0" algn="r" fontAlgn="b"/>
                      <a:r>
                        <a:rPr lang="en-US" sz="1100" b="0" i="0" u="none" strike="noStrike" dirty="0">
                          <a:solidFill>
                            <a:srgbClr val="F26649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303059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7 States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0"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0" algn="r" fontAlgn="b"/>
                      <a:r>
                        <a:rPr lang="en-US" sz="1100" b="0" i="0" u="none" strike="noStrike" dirty="0">
                          <a:solidFill>
                            <a:srgbClr val="6D8D24"/>
                          </a:solidFill>
                          <a:effectLst/>
                          <a:latin typeface="+mn-lt"/>
                        </a:rPr>
                        <a:t>93%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0" algn="r" fontAlgn="b"/>
                      <a:r>
                        <a:rPr lang="en-US" sz="1100" b="0" i="0" u="none" strike="noStrike" dirty="0">
                          <a:solidFill>
                            <a:srgbClr val="F26649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584781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0"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0" algn="r" fontAlgn="b"/>
                      <a:r>
                        <a:rPr lang="en-US" sz="1100" b="1" i="0" u="none" strike="noStrike" dirty="0">
                          <a:solidFill>
                            <a:srgbClr val="6D8D24"/>
                          </a:solidFill>
                          <a:effectLst/>
                          <a:latin typeface="+mn-lt"/>
                        </a:rPr>
                        <a:t>92%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0" algn="r" fontAlgn="b"/>
                      <a:r>
                        <a:rPr lang="en-US" sz="1100" b="1" i="0" u="none" strike="noStrike" dirty="0">
                          <a:solidFill>
                            <a:srgbClr val="F26649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1555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1496" y="4631691"/>
            <a:ext cx="81426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2"/>
              </a:rPr>
              <a:t>https://data.cms.gov/stories/s/COVID-19-Nursing-Home-Data/bkwz-xpvg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0072D2-A5E7-4C35-B878-D1D0EE776F6E}"/>
              </a:ext>
            </a:extLst>
          </p:cNvPr>
          <p:cNvSpPr txBox="1"/>
          <p:nvPr/>
        </p:nvSpPr>
        <p:spPr>
          <a:xfrm>
            <a:off x="2260435" y="4417949"/>
            <a:ext cx="5785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Data from June 7, 2020 CMS website; accessed June 18</a:t>
            </a:r>
          </a:p>
        </p:txBody>
      </p:sp>
      <p:sp>
        <p:nvSpPr>
          <p:cNvPr id="6" name="Rectangle 5"/>
          <p:cNvSpPr/>
          <p:nvPr/>
        </p:nvSpPr>
        <p:spPr>
          <a:xfrm rot="20081376">
            <a:off x="100266" y="1827939"/>
            <a:ext cx="199955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rgbClr val="ECDFA7"/>
                  </a:solidFill>
                  <a:prstDash val="solid"/>
                </a:ln>
                <a:solidFill>
                  <a:srgbClr val="6D8D24"/>
                </a:solidFill>
                <a:effectLst>
                  <a:outerShdw dist="38100" dir="2640000" algn="bl" rotWithShape="0">
                    <a:srgbClr val="ECDFA7"/>
                  </a:outerShdw>
                </a:effectLst>
              </a:rPr>
              <a:t>Great Job!</a:t>
            </a:r>
          </a:p>
        </p:txBody>
      </p:sp>
    </p:spTree>
    <p:extLst>
      <p:ext uri="{BB962C8B-B14F-4D97-AF65-F5344CB8AC3E}">
        <p14:creationId xmlns:p14="http://schemas.microsoft.com/office/powerpoint/2010/main" val="2374798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NHSN Hygiene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3392" y="1481328"/>
            <a:ext cx="5085495" cy="317558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Don’t log in with someone else’s username and password.</a:t>
            </a:r>
          </a:p>
          <a:p>
            <a:endParaRPr lang="en-US" dirty="0"/>
          </a:p>
          <a:p>
            <a:r>
              <a:rPr lang="en-US" dirty="0"/>
              <a:t>You will be prompted to change your password every 60 days. </a:t>
            </a:r>
          </a:p>
          <a:p>
            <a:endParaRPr lang="en-US" dirty="0"/>
          </a:p>
          <a:p>
            <a:r>
              <a:rPr lang="en-US" dirty="0"/>
              <a:t>You must log in once a year or you will lose access.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Click Log Out to exit NHSN. Then close your browser.</a:t>
            </a:r>
          </a:p>
          <a:p>
            <a:endParaRPr lang="en-US" dirty="0"/>
          </a:p>
          <a:p>
            <a:r>
              <a:rPr lang="en-US" dirty="0"/>
              <a:t>If you forget your password, click “forgot your password” and follow the prompts.</a:t>
            </a:r>
          </a:p>
          <a:p>
            <a:endParaRPr lang="en-US" dirty="0"/>
          </a:p>
        </p:txBody>
      </p:sp>
      <p:pic>
        <p:nvPicPr>
          <p:cNvPr id="7" name="Picture 6" descr="screenshot of SAMS logi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887" y="891540"/>
            <a:ext cx="1614878" cy="3746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shot of where to log out on the NHSN web sit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51" y="1838770"/>
            <a:ext cx="1592390" cy="1891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9895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NHSN Hygiene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40" y="1323158"/>
            <a:ext cx="7426920" cy="1549582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1600" b="1" dirty="0">
                <a:solidFill>
                  <a:srgbClr val="1F4E79"/>
                </a:solidFill>
                <a:ea typeface="Calibri" panose="020F0502020204030204" pitchFamily="34" charset="0"/>
              </a:rPr>
              <a:t>**Clearing the cache:</a:t>
            </a:r>
            <a:r>
              <a:rPr lang="en-US" sz="1600" dirty="0">
                <a:ea typeface="Calibri" panose="020F0502020204030204" pitchFamily="34" charset="0"/>
              </a:rPr>
              <a:t> </a:t>
            </a:r>
          </a:p>
          <a:p>
            <a:pPr marL="514350" indent="-514350" fontAlgn="base">
              <a:spcBef>
                <a:spcPts val="0"/>
              </a:spcBef>
              <a:buClr>
                <a:srgbClr val="1F4E79"/>
              </a:buClr>
              <a:buFont typeface="+mj-lt"/>
              <a:buAutoNum type="arabicPeriod"/>
            </a:pPr>
            <a:r>
              <a:rPr lang="en-US" sz="1600" dirty="0"/>
              <a:t>Open Internet Explorer and then click on Tools. </a:t>
            </a:r>
          </a:p>
          <a:p>
            <a:pPr marL="514350" indent="-514350" fontAlgn="base">
              <a:spcBef>
                <a:spcPts val="0"/>
              </a:spcBef>
              <a:buClr>
                <a:srgbClr val="1F4E79"/>
              </a:buClr>
              <a:buFont typeface="+mj-lt"/>
              <a:buAutoNum type="arabicPeriod"/>
            </a:pPr>
            <a:r>
              <a:rPr lang="en-US" sz="1600" dirty="0"/>
              <a:t>Then click on Internet options. </a:t>
            </a:r>
          </a:p>
          <a:p>
            <a:pPr marL="514350" indent="-514350" fontAlgn="base">
              <a:spcBef>
                <a:spcPts val="0"/>
              </a:spcBef>
              <a:buClr>
                <a:srgbClr val="1F4E79"/>
              </a:buClr>
              <a:buFont typeface="+mj-lt"/>
              <a:buAutoNum type="arabicPeriod"/>
            </a:pPr>
            <a:r>
              <a:rPr lang="en-US" sz="1600" dirty="0"/>
              <a:t>Click the General tab, and then, under Browsing history, click Delete. </a:t>
            </a:r>
          </a:p>
          <a:p>
            <a:pPr marL="514350" indent="-514350" fontAlgn="base">
              <a:spcBef>
                <a:spcPts val="0"/>
              </a:spcBef>
              <a:buClr>
                <a:srgbClr val="1F4E79"/>
              </a:buClr>
              <a:buFont typeface="+mj-lt"/>
              <a:buAutoNum type="arabicPeriod"/>
            </a:pPr>
            <a:r>
              <a:rPr lang="en-US" sz="1600" dirty="0"/>
              <a:t>Select history, cookies, temporary internet files.  Then click Delete. </a:t>
            </a:r>
            <a:endParaRPr lang="en-US" sz="1600" dirty="0">
              <a:ea typeface="Calibri" panose="020F0502020204030204" pitchFamily="34" charset="0"/>
            </a:endParaRPr>
          </a:p>
        </p:txBody>
      </p:sp>
      <p:pic>
        <p:nvPicPr>
          <p:cNvPr id="5" name="Picture 4" descr="screenshot of the File/new session menu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143" y="3189648"/>
            <a:ext cx="2490526" cy="1545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57200" y="3301978"/>
            <a:ext cx="5913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u="sng" dirty="0">
                <a:solidFill>
                  <a:srgbClr val="1F4E79"/>
                </a:solidFill>
                <a:ea typeface="Calibri" panose="020F0502020204030204" pitchFamily="34" charset="0"/>
              </a:rPr>
              <a:t>Start a new session:</a:t>
            </a:r>
            <a:r>
              <a:rPr lang="en-US" sz="1600" dirty="0">
                <a:ea typeface="Calibri" panose="020F0502020204030204" pitchFamily="34" charset="0"/>
              </a:rPr>
              <a:t> </a:t>
            </a:r>
            <a:r>
              <a:rPr lang="en-US" sz="1600" dirty="0"/>
              <a:t> </a:t>
            </a:r>
          </a:p>
          <a:p>
            <a:pPr marL="342900" indent="-342900">
              <a:buClr>
                <a:srgbClr val="00539B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 File and New Session in your Toolbar.</a:t>
            </a:r>
          </a:p>
          <a:p>
            <a:pPr marL="342900" indent="-342900">
              <a:buClr>
                <a:srgbClr val="00539B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Instead of using your bookmarks or favorites enter </a:t>
            </a:r>
            <a:r>
              <a:rPr lang="en-US" sz="1600" u="sng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https://sams.cdc.gov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 in your browser </a:t>
            </a:r>
          </a:p>
          <a:p>
            <a:pPr marL="342900" indent="-342900">
              <a:buClr>
                <a:srgbClr val="00539B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Enter your SAMS password and credentials</a:t>
            </a:r>
          </a:p>
        </p:txBody>
      </p:sp>
    </p:spTree>
    <p:extLst>
      <p:ext uri="{BB962C8B-B14F-4D97-AF65-F5344CB8AC3E}">
        <p14:creationId xmlns:p14="http://schemas.microsoft.com/office/powerpoint/2010/main" val="1243372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6" y="1969543"/>
            <a:ext cx="4544572" cy="1163574"/>
          </a:xfrm>
        </p:spPr>
        <p:txBody>
          <a:bodyPr/>
          <a:lstStyle/>
          <a:p>
            <a:r>
              <a:rPr lang="en-US" dirty="0"/>
              <a:t>NHSN Hygiene:</a:t>
            </a:r>
            <a:br>
              <a:rPr lang="en-US" dirty="0"/>
            </a:br>
            <a:r>
              <a:rPr lang="en-US" dirty="0"/>
              <a:t>Add Users Campaign</a:t>
            </a:r>
          </a:p>
        </p:txBody>
      </p:sp>
      <p:sp>
        <p:nvSpPr>
          <p:cNvPr id="3" name="Rectangle 2"/>
          <p:cNvSpPr/>
          <p:nvPr/>
        </p:nvSpPr>
        <p:spPr>
          <a:xfrm>
            <a:off x="1340167" y="4605987"/>
            <a:ext cx="64636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https://www.cdc.gov/nhsn/pdfs/ltc/ltcf-faqs-508.pdf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84F92-8666-D545-ABC3-0154D5480D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819" y="587208"/>
            <a:ext cx="2507004" cy="3046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AC92FB-1E79-4A4D-917A-8CFF0FA49198}"/>
              </a:ext>
            </a:extLst>
          </p:cNvPr>
          <p:cNvSpPr txBox="1"/>
          <p:nvPr/>
        </p:nvSpPr>
        <p:spPr>
          <a:xfrm>
            <a:off x="5583952" y="3552451"/>
            <a:ext cx="2445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D8D24"/>
                </a:solidFill>
              </a:rPr>
              <a:t>We want </a:t>
            </a:r>
            <a:r>
              <a:rPr lang="en-US" b="1" dirty="0">
                <a:solidFill>
                  <a:srgbClr val="6D8D24"/>
                </a:solidFill>
              </a:rPr>
              <a:t>YOU</a:t>
            </a:r>
            <a:r>
              <a:rPr lang="en-US" dirty="0">
                <a:solidFill>
                  <a:srgbClr val="6D8D24"/>
                </a:solidFill>
              </a:rPr>
              <a:t> to add users to your NHSN account!</a:t>
            </a:r>
          </a:p>
        </p:txBody>
      </p:sp>
    </p:spTree>
    <p:extLst>
      <p:ext uri="{BB962C8B-B14F-4D97-AF65-F5344CB8AC3E}">
        <p14:creationId xmlns:p14="http://schemas.microsoft.com/office/powerpoint/2010/main" val="74019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NHSN Hygiene-Option #1  </a:t>
            </a:r>
            <a:br>
              <a:rPr lang="en-US" dirty="0"/>
            </a:br>
            <a:r>
              <a:rPr lang="en-US" sz="2400" dirty="0"/>
              <a:t>Updating NHSN Facility Administrator in your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hlinkClick r:id="rId2"/>
              </a:rPr>
              <a:t>https://www.cdc.gov/nhsn/facadmin/index.html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i="1" dirty="0"/>
              <a:t>And</a:t>
            </a:r>
            <a:r>
              <a:rPr lang="en-US" sz="2400" dirty="0"/>
              <a:t> submit email to </a:t>
            </a:r>
            <a:r>
              <a:rPr lang="en-US" sz="2400" dirty="0">
                <a:hlinkClick r:id="rId3"/>
              </a:rPr>
              <a:t>nhsn@cdc.gov</a:t>
            </a:r>
            <a:r>
              <a:rPr lang="en-US" sz="2400" dirty="0"/>
              <a:t>  including:</a:t>
            </a:r>
          </a:p>
          <a:p>
            <a:pPr lvl="1"/>
            <a:r>
              <a:rPr lang="en-US" sz="2000" dirty="0"/>
              <a:t>Facility Name, Address, Facility Org ID (5 digit number on your NHSN account), Current/Previous/Former NHSN administrator name, email, phone number and NEW NHSN administrator name, email, and phone number.</a:t>
            </a:r>
          </a:p>
          <a:p>
            <a:pPr lvl="1"/>
            <a:r>
              <a:rPr lang="en-US" sz="2000" dirty="0">
                <a:solidFill>
                  <a:srgbClr val="F26649"/>
                </a:solidFill>
              </a:rPr>
              <a:t>Caution: Do not use the generic email. </a:t>
            </a:r>
            <a:r>
              <a:rPr lang="en-US" sz="2000" dirty="0">
                <a:solidFill>
                  <a:srgbClr val="6D8D24"/>
                </a:solidFill>
              </a:rPr>
              <a:t>You must use a new and unique email address (</a:t>
            </a:r>
            <a:r>
              <a:rPr lang="en-US" sz="2000" dirty="0">
                <a:solidFill>
                  <a:srgbClr val="6D8D2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suzzie@nh.org</a:t>
            </a:r>
            <a:r>
              <a:rPr lang="en-US" sz="2000" dirty="0">
                <a:solidFill>
                  <a:srgbClr val="6D8D24"/>
                </a:solidFill>
              </a:rPr>
              <a:t>) </a:t>
            </a:r>
            <a:r>
              <a:rPr lang="en-US" sz="2000" dirty="0">
                <a:solidFill>
                  <a:srgbClr val="F26649"/>
                </a:solidFill>
              </a:rPr>
              <a:t>NOT </a:t>
            </a:r>
            <a:r>
              <a:rPr lang="en-US" sz="2000" dirty="0">
                <a:solidFill>
                  <a:srgbClr val="F2664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admin@nh.org</a:t>
            </a:r>
            <a:endParaRPr lang="en-US" sz="2000" dirty="0">
              <a:solidFill>
                <a:srgbClr val="F26649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9122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Alliant Quality">
  <a:themeElements>
    <a:clrScheme name="CMS Official">
      <a:dk1>
        <a:sysClr val="windowText" lastClr="000000"/>
      </a:dk1>
      <a:lt1>
        <a:sysClr val="window" lastClr="FFFFFF"/>
      </a:lt1>
      <a:dk2>
        <a:srgbClr val="58595B"/>
      </a:dk2>
      <a:lt2>
        <a:srgbClr val="D6CBD2"/>
      </a:lt2>
      <a:accent1>
        <a:srgbClr val="13B5EA"/>
      </a:accent1>
      <a:accent2>
        <a:srgbClr val="F26649"/>
      </a:accent2>
      <a:accent3>
        <a:srgbClr val="A1A1A4"/>
      </a:accent3>
      <a:accent4>
        <a:srgbClr val="F1CB00"/>
      </a:accent4>
      <a:accent5>
        <a:srgbClr val="00539B"/>
      </a:accent5>
      <a:accent6>
        <a:srgbClr val="6D8D24"/>
      </a:accent6>
      <a:hlink>
        <a:srgbClr val="0076C0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/>
          <a:stretch>
            <a:fillRect/>
          </a:stretch>
        </a:blipFill>
      </a:spPr>
      <a:bodyPr wrap="square" lIns="0" tIns="0" rIns="0" bIns="0" rtlCol="0"/>
      <a:lstStyle>
        <a:defPPr>
          <a:defRPr dirty="0">
            <a:solidFill>
              <a:srgbClr val="A38C64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lliant_Quality_TO12_Webinar_template_508.potx" id="{A69492D8-E3DE-4101-8A25-351C9A049A26}" vid="{9AB82637-5D91-4255-AC75-D79456BD91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28674</TotalTime>
  <Words>1186</Words>
  <Application>Microsoft Office PowerPoint</Application>
  <PresentationFormat>On-screen Show (16:9)</PresentationFormat>
  <Paragraphs>379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Gothic</vt:lpstr>
      <vt:lpstr>Times New Roman</vt:lpstr>
      <vt:lpstr>Wingdings</vt:lpstr>
      <vt:lpstr>Alliant Quality</vt:lpstr>
      <vt:lpstr>Shop Talk For Data Submission into the NHSN COVID-19 Module  Infection Prevention "Surveillance, Tracking and Reporting“ (STAR) Facilities</vt:lpstr>
      <vt:lpstr>Disclaimer</vt:lpstr>
      <vt:lpstr>Objectives</vt:lpstr>
      <vt:lpstr>Ground Rules</vt:lpstr>
      <vt:lpstr>Nursing Home Data - COVID-19</vt:lpstr>
      <vt:lpstr>NHSN Hygiene</vt:lpstr>
      <vt:lpstr>NHSN Hygiene</vt:lpstr>
      <vt:lpstr>NHSN Hygiene: Add Users Campaign</vt:lpstr>
      <vt:lpstr>NHSN Hygiene-Option #1   Updating NHSN Facility Administrator in your Account</vt:lpstr>
      <vt:lpstr>NHSN Hygiene- Option #2 Preferred Updating NHSN Facility Administrator in your Account</vt:lpstr>
      <vt:lpstr>How do I add a user?   Once the facility is enrolled and you have access to login: </vt:lpstr>
      <vt:lpstr>NHSN Hygiene</vt:lpstr>
      <vt:lpstr>NHSN Hygiene</vt:lpstr>
      <vt:lpstr>Tips for NHSN Reporting</vt:lpstr>
      <vt:lpstr>NHSN Checkpoints</vt:lpstr>
      <vt:lpstr>NHSN Checkpoints</vt:lpstr>
      <vt:lpstr>NHSN Checkpoints</vt:lpstr>
      <vt:lpstr>NHSN Checkpoints</vt:lpstr>
      <vt:lpstr>NHSN Checkpoints</vt:lpstr>
      <vt:lpstr>NHSN Checkpoints</vt:lpstr>
      <vt:lpstr>NHSN Checkpoints</vt:lpstr>
      <vt:lpstr>NHSN Checkpoints</vt:lpstr>
      <vt:lpstr>NHSN Checkpoints</vt:lpstr>
      <vt:lpstr>NHSN Checkpoints</vt:lpstr>
      <vt:lpstr>When should I call or email SAMS?  </vt:lpstr>
      <vt:lpstr>Contact Information:</vt:lpstr>
      <vt:lpstr>Contact Information:</vt:lpstr>
      <vt:lpstr>Data.cms.gov</vt:lpstr>
      <vt:lpstr>New Hand Hygiene Poster &amp; Badge</vt:lpstr>
      <vt:lpstr>New Hand Hygiene Poster &amp; Badge</vt:lpstr>
      <vt:lpstr>Questions?</vt:lpstr>
      <vt:lpstr>Thank you for your time!</vt:lpstr>
      <vt:lpstr>Making Health Care Better Together</vt:lpstr>
    </vt:vector>
  </TitlesOfParts>
  <Company>Alliant Quality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NHSN Enrollment Presentation</dc:title>
  <dc:subject>NHSN enrollment</dc:subject>
  <dc:creator>Alliant Quality</dc:creator>
  <cp:lastModifiedBy>Marilee Johnson</cp:lastModifiedBy>
  <cp:revision>550</cp:revision>
  <cp:lastPrinted>2020-05-27T18:51:09Z</cp:lastPrinted>
  <dcterms:created xsi:type="dcterms:W3CDTF">2019-02-27T16:42:40Z</dcterms:created>
  <dcterms:modified xsi:type="dcterms:W3CDTF">2020-06-23T13:20:40Z</dcterms:modified>
</cp:coreProperties>
</file>